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handoutMasterIdLst>
    <p:handoutMasterId r:id="rId21"/>
  </p:handoutMasterIdLst>
  <p:sldIdLst>
    <p:sldId id="404" r:id="rId3"/>
    <p:sldId id="405" r:id="rId5"/>
    <p:sldId id="406" r:id="rId6"/>
    <p:sldId id="407" r:id="rId7"/>
    <p:sldId id="408" r:id="rId8"/>
    <p:sldId id="409" r:id="rId9"/>
    <p:sldId id="410" r:id="rId10"/>
    <p:sldId id="412" r:id="rId11"/>
    <p:sldId id="413" r:id="rId12"/>
    <p:sldId id="414" r:id="rId13"/>
    <p:sldId id="415" r:id="rId14"/>
    <p:sldId id="416" r:id="rId15"/>
    <p:sldId id="417" r:id="rId16"/>
    <p:sldId id="418" r:id="rId17"/>
    <p:sldId id="419" r:id="rId18"/>
    <p:sldId id="420" r:id="rId19"/>
    <p:sldId id="421" r:id="rId20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5" name="作者" initials="A" lastIdx="0" clrIdx="2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285C"/>
    <a:srgbClr val="70AFDA"/>
    <a:srgbClr val="A20000"/>
    <a:srgbClr val="A40000"/>
    <a:srgbClr val="9E0000"/>
    <a:srgbClr val="C7450B"/>
    <a:srgbClr val="E24E0C"/>
    <a:srgbClr val="DC6140"/>
    <a:srgbClr val="E60000"/>
    <a:srgbClr val="C967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182" autoAdjust="0"/>
  </p:normalViewPr>
  <p:slideViewPr>
    <p:cSldViewPr snapToGrid="0">
      <p:cViewPr varScale="1">
        <p:scale>
          <a:sx n="101" d="100"/>
          <a:sy n="101" d="100"/>
        </p:scale>
        <p:origin x="150" y="4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2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gs" Target="tags/tag2.xml"/><Relationship Id="rId27" Type="http://schemas.openxmlformats.org/officeDocument/2006/relationships/customXml" Target="../customXml/item1.xml"/><Relationship Id="rId26" Type="http://schemas.openxmlformats.org/officeDocument/2006/relationships/customXmlProps" Target="../customXml/itemProps1.xml"/><Relationship Id="rId25" Type="http://schemas.openxmlformats.org/officeDocument/2006/relationships/commentAuthors" Target="commentAuthors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8E0E4-DC06-4041-AFA7-BB6F527FFA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B7432-8BB0-4EFA-A417-EFCDC17B281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1AAA79-AA81-4459-A748-1184A7F690F1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1AAA79-AA81-4459-A748-1184A7F690F1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1AAA79-AA81-4459-A748-1184A7F690F1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1AAA79-AA81-4459-A748-1184A7F690F1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1AAA79-AA81-4459-A748-1184A7F690F1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1AAA79-AA81-4459-A748-1184A7F690F1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1AAA79-AA81-4459-A748-1184A7F690F1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1AAA79-AA81-4459-A748-1184A7F690F1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1AAA79-AA81-4459-A748-1184A7F690F1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1AAA79-AA81-4459-A748-1184A7F690F1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1AAA79-AA81-4459-A748-1184A7F690F1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1AAA79-AA81-4459-A748-1184A7F690F1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1AAA79-AA81-4459-A748-1184A7F690F1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1AAA79-AA81-4459-A748-1184A7F690F1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1AAA79-AA81-4459-A748-1184A7F690F1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1AAA79-AA81-4459-A748-1184A7F690F1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1AAA79-AA81-4459-A748-1184A7F690F1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íşḻîḋè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t="-52830" b="-5263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îSļíďê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285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iṥḻïďé"/>
          <p:cNvSpPr/>
          <p:nvPr userDrawn="1"/>
        </p:nvSpPr>
        <p:spPr>
          <a:xfrm>
            <a:off x="3375065" y="1368506"/>
            <a:ext cx="4768769" cy="4768769"/>
          </a:xfrm>
          <a:prstGeom prst="frame">
            <a:avLst>
              <a:gd name="adj1" fmla="val 683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801" name="副标题 9800"/>
          <p:cNvSpPr>
            <a:spLocks noGrp="1"/>
          </p:cNvSpPr>
          <p:nvPr userDrawn="1">
            <p:ph type="subTitle" idx="1"/>
          </p:nvPr>
        </p:nvSpPr>
        <p:spPr>
          <a:xfrm>
            <a:off x="6095999" y="2531641"/>
            <a:ext cx="5414278" cy="558799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802" name="标题 9801"/>
          <p:cNvSpPr>
            <a:spLocks noGrp="1"/>
          </p:cNvSpPr>
          <p:nvPr userDrawn="1">
            <p:ph type="ctrTitle"/>
          </p:nvPr>
        </p:nvSpPr>
        <p:spPr>
          <a:xfrm>
            <a:off x="6101447" y="2222339"/>
            <a:ext cx="5419041" cy="2862424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73099" y="5837829"/>
            <a:ext cx="10845800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3" name="文本占位符 1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73099" y="5837829"/>
            <a:ext cx="10845800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ïSľiḑé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t="-52830" b="-5263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ïṣļîḓé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işḷïḋè"/>
          <p:cNvSpPr/>
          <p:nvPr userDrawn="1"/>
        </p:nvSpPr>
        <p:spPr>
          <a:xfrm>
            <a:off x="10895346" y="5573210"/>
            <a:ext cx="1296654" cy="1272090"/>
          </a:xfrm>
          <a:custGeom>
            <a:avLst/>
            <a:gdLst>
              <a:gd name="connsiteX0" fmla="*/ 0 w 1296654"/>
              <a:gd name="connsiteY0" fmla="*/ 0 h 1272090"/>
              <a:gd name="connsiteX1" fmla="*/ 1296654 w 1296654"/>
              <a:gd name="connsiteY1" fmla="*/ 0 h 1272090"/>
              <a:gd name="connsiteX2" fmla="*/ 1296654 w 1296654"/>
              <a:gd name="connsiteY2" fmla="*/ 326041 h 1272090"/>
              <a:gd name="connsiteX3" fmla="*/ 326041 w 1296654"/>
              <a:gd name="connsiteY3" fmla="*/ 326041 h 1272090"/>
              <a:gd name="connsiteX4" fmla="*/ 326041 w 1296654"/>
              <a:gd name="connsiteY4" fmla="*/ 1272090 h 1272090"/>
              <a:gd name="connsiteX5" fmla="*/ 0 w 1296654"/>
              <a:gd name="connsiteY5" fmla="*/ 1272090 h 1272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6654" h="1272090">
                <a:moveTo>
                  <a:pt x="0" y="0"/>
                </a:moveTo>
                <a:lnTo>
                  <a:pt x="1296654" y="0"/>
                </a:lnTo>
                <a:lnTo>
                  <a:pt x="1296654" y="326041"/>
                </a:lnTo>
                <a:lnTo>
                  <a:pt x="326041" y="326041"/>
                </a:lnTo>
                <a:lnTo>
                  <a:pt x="326041" y="1272090"/>
                </a:lnTo>
                <a:lnTo>
                  <a:pt x="0" y="127209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标题 19"/>
          <p:cNvSpPr>
            <a:spLocks noGrp="1"/>
          </p:cNvSpPr>
          <p:nvPr userDrawn="1">
            <p:ph type="title"/>
          </p:nvPr>
        </p:nvSpPr>
        <p:spPr>
          <a:xfrm>
            <a:off x="668809" y="3473022"/>
            <a:ext cx="5419185" cy="895350"/>
          </a:xfrm>
        </p:spPr>
        <p:txBody>
          <a:bodyPr anchor="b">
            <a:normAutofit/>
          </a:bodyPr>
          <a:lstStyle>
            <a:lvl1pPr algn="r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0"/>
          <p:cNvSpPr>
            <a:spLocks noGrp="1"/>
          </p:cNvSpPr>
          <p:nvPr userDrawn="1">
            <p:ph type="body" idx="1"/>
          </p:nvPr>
        </p:nvSpPr>
        <p:spPr>
          <a:xfrm>
            <a:off x="669925" y="4368372"/>
            <a:ext cx="5419185" cy="1015623"/>
          </a:xfrm>
        </p:spPr>
        <p:txBody>
          <a:bodyPr anchor="t">
            <a:norm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11" name="íşḷiďé"/>
          <p:cNvSpPr/>
          <p:nvPr userDrawn="1"/>
        </p:nvSpPr>
        <p:spPr>
          <a:xfrm>
            <a:off x="6462242" y="1130300"/>
            <a:ext cx="4768769" cy="4768769"/>
          </a:xfrm>
          <a:prstGeom prst="frame">
            <a:avLst>
              <a:gd name="adj1" fmla="val 683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şḷïḍé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t="-52830" b="-5263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ïṩľíḑê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rgbClr val="0F285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íŝlïḓé"/>
          <p:cNvSpPr/>
          <p:nvPr userDrawn="1"/>
        </p:nvSpPr>
        <p:spPr>
          <a:xfrm flipH="1">
            <a:off x="4048166" y="1368506"/>
            <a:ext cx="4768769" cy="4768769"/>
          </a:xfrm>
          <a:prstGeom prst="frame">
            <a:avLst>
              <a:gd name="adj1" fmla="val 6837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标题 12"/>
          <p:cNvSpPr>
            <a:spLocks noGrp="1"/>
          </p:cNvSpPr>
          <p:nvPr userDrawn="1">
            <p:ph type="ctrTitle" hasCustomPrompt="1"/>
          </p:nvPr>
        </p:nvSpPr>
        <p:spPr>
          <a:xfrm>
            <a:off x="2936833" y="1714500"/>
            <a:ext cx="5880100" cy="2634421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2555833" y="5087662"/>
            <a:ext cx="5880100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4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  <a:endParaRPr lang="en-US" altLang="zh-CN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2555835" y="4791391"/>
            <a:ext cx="5880100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982136"/>
            <a:ext cx="10058401" cy="488696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defRPr>
            </a:lvl1pPr>
            <a:lvl2pPr marL="384175" indent="-182880">
              <a:spcBef>
                <a:spcPts val="6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defRPr>
            </a:lvl2pPr>
            <a:lvl3pPr>
              <a:spcBef>
                <a:spcPts val="600"/>
              </a:spcBef>
              <a:spcAft>
                <a:spcPts val="0"/>
              </a:spcAft>
              <a:buClrTx/>
              <a:defRPr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defRPr>
            </a:lvl3pPr>
            <a:lvl4pPr>
              <a:spcBef>
                <a:spcPts val="600"/>
              </a:spcBef>
              <a:spcAft>
                <a:spcPts val="0"/>
              </a:spcAft>
              <a:buClrTx/>
              <a:defRPr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defRPr>
            </a:lvl4pPr>
            <a:lvl5pPr>
              <a:spcBef>
                <a:spcPts val="600"/>
              </a:spcBef>
              <a:spcAft>
                <a:spcPts val="0"/>
              </a:spcAft>
              <a:buClrTx/>
              <a:defRPr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5832" y="6459789"/>
            <a:ext cx="10819849" cy="365125"/>
          </a:xfrm>
        </p:spPr>
        <p:txBody>
          <a:bodyPr/>
          <a:lstStyle>
            <a:lvl1pPr>
              <a:defRPr cap="none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5462-3702-4A43-9385-A4B2E92770D0}" type="slidenum">
              <a:rPr lang="en-US" smtClean="0"/>
            </a:fld>
            <a:endParaRPr lang="en-US"/>
          </a:p>
        </p:txBody>
      </p:sp>
      <p:sp>
        <p:nvSpPr>
          <p:cNvPr id="7" name="Title Placeholder 1"/>
          <p:cNvSpPr txBox="1"/>
          <p:nvPr userDrawn="1"/>
        </p:nvSpPr>
        <p:spPr>
          <a:xfrm>
            <a:off x="2344301" y="42269"/>
            <a:ext cx="9630315" cy="68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kern="1200" spc="-5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3200" dirty="0">
              <a:solidFill>
                <a:prstClr val="black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08143" y="784656"/>
            <a:ext cx="11575719" cy="0"/>
          </a:xfrm>
          <a:prstGeom prst="line">
            <a:avLst/>
          </a:prstGeom>
          <a:ln w="412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5"/>
          <p:cNvGrpSpPr/>
          <p:nvPr userDrawn="1"/>
        </p:nvGrpSpPr>
        <p:grpSpPr bwMode="auto">
          <a:xfrm>
            <a:off x="267910" y="176210"/>
            <a:ext cx="2844575" cy="550411"/>
            <a:chOff x="2520" y="2025"/>
            <a:chExt cx="6450" cy="1215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0" y="2181"/>
              <a:ext cx="5010" cy="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0" y="2025"/>
              <a:ext cx="1260" cy="1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7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0" Type="http://schemas.openxmlformats.org/officeDocument/2006/relationships/notesSlide" Target="../notesSlides/notesSlide10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7.png"/><Relationship Id="rId7" Type="http://schemas.openxmlformats.org/officeDocument/2006/relationships/image" Target="../media/image46.png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0" Type="http://schemas.openxmlformats.org/officeDocument/2006/relationships/notesSlide" Target="../notesSlides/notesSlide15.xml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25"/>
          <p:cNvCxnSpPr/>
          <p:nvPr/>
        </p:nvCxnSpPr>
        <p:spPr>
          <a:xfrm flipV="1">
            <a:off x="1330150" y="1332590"/>
            <a:ext cx="5287469" cy="11146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9" name="椭圆 8"/>
          <p:cNvSpPr/>
          <p:nvPr/>
        </p:nvSpPr>
        <p:spPr>
          <a:xfrm>
            <a:off x="920035" y="970159"/>
            <a:ext cx="318200" cy="328002"/>
          </a:xfrm>
          <a:custGeom>
            <a:avLst/>
            <a:gdLst>
              <a:gd name="connsiteX0" fmla="*/ 157951 w 327026"/>
              <a:gd name="connsiteY0" fmla="*/ 134938 h 337100"/>
              <a:gd name="connsiteX1" fmla="*/ 327026 w 327026"/>
              <a:gd name="connsiteY1" fmla="*/ 239958 h 337100"/>
              <a:gd name="connsiteX2" fmla="*/ 259660 w 327026"/>
              <a:gd name="connsiteY2" fmla="*/ 254398 h 337100"/>
              <a:gd name="connsiteX3" fmla="*/ 295325 w 327026"/>
              <a:gd name="connsiteY3" fmla="*/ 305595 h 337100"/>
              <a:gd name="connsiteX4" fmla="*/ 292683 w 327026"/>
              <a:gd name="connsiteY4" fmla="*/ 334475 h 337100"/>
              <a:gd name="connsiteX5" fmla="*/ 263623 w 327026"/>
              <a:gd name="connsiteY5" fmla="*/ 326599 h 337100"/>
              <a:gd name="connsiteX6" fmla="*/ 227959 w 327026"/>
              <a:gd name="connsiteY6" fmla="*/ 275402 h 337100"/>
              <a:gd name="connsiteX7" fmla="*/ 192294 w 327026"/>
              <a:gd name="connsiteY7" fmla="*/ 333162 h 337100"/>
              <a:gd name="connsiteX8" fmla="*/ 153988 w 327026"/>
              <a:gd name="connsiteY8" fmla="*/ 137564 h 337100"/>
              <a:gd name="connsiteX9" fmla="*/ 157951 w 327026"/>
              <a:gd name="connsiteY9" fmla="*/ 134938 h 337100"/>
              <a:gd name="connsiteX10" fmla="*/ 287448 w 327026"/>
              <a:gd name="connsiteY10" fmla="*/ 96838 h 337100"/>
              <a:gd name="connsiteX11" fmla="*/ 270368 w 327026"/>
              <a:gd name="connsiteY11" fmla="*/ 108528 h 337100"/>
              <a:gd name="connsiteX12" fmla="*/ 280879 w 327026"/>
              <a:gd name="connsiteY12" fmla="*/ 150092 h 337100"/>
              <a:gd name="connsiteX13" fmla="*/ 301899 w 327026"/>
              <a:gd name="connsiteY13" fmla="*/ 182563 h 337100"/>
              <a:gd name="connsiteX14" fmla="*/ 303213 w 327026"/>
              <a:gd name="connsiteY14" fmla="*/ 161781 h 337100"/>
              <a:gd name="connsiteX15" fmla="*/ 287448 w 327026"/>
              <a:gd name="connsiteY15" fmla="*/ 96838 h 337100"/>
              <a:gd name="connsiteX16" fmla="*/ 160474 w 327026"/>
              <a:gd name="connsiteY16" fmla="*/ 0 h 337100"/>
              <a:gd name="connsiteX17" fmla="*/ 322263 w 327026"/>
              <a:gd name="connsiteY17" fmla="*/ 161925 h 337100"/>
              <a:gd name="connsiteX18" fmla="*/ 314371 w 327026"/>
              <a:gd name="connsiteY18" fmla="*/ 211951 h 337100"/>
              <a:gd name="connsiteX19" fmla="*/ 242026 w 327026"/>
              <a:gd name="connsiteY19" fmla="*/ 165875 h 337100"/>
              <a:gd name="connsiteX20" fmla="*/ 259126 w 327026"/>
              <a:gd name="connsiteY20" fmla="*/ 139545 h 337100"/>
              <a:gd name="connsiteX21" fmla="*/ 244657 w 327026"/>
              <a:gd name="connsiteY21" fmla="*/ 94785 h 337100"/>
              <a:gd name="connsiteX22" fmla="*/ 203881 w 327026"/>
              <a:gd name="connsiteY22" fmla="*/ 63190 h 337100"/>
              <a:gd name="connsiteX23" fmla="*/ 186781 w 327026"/>
              <a:gd name="connsiteY23" fmla="*/ 22380 h 337100"/>
              <a:gd name="connsiteX24" fmla="*/ 160474 w 327026"/>
              <a:gd name="connsiteY24" fmla="*/ 19747 h 337100"/>
              <a:gd name="connsiteX25" fmla="*/ 74975 w 327026"/>
              <a:gd name="connsiteY25" fmla="*/ 48709 h 337100"/>
              <a:gd name="connsiteX26" fmla="*/ 86814 w 327026"/>
              <a:gd name="connsiteY26" fmla="*/ 86886 h 337100"/>
              <a:gd name="connsiteX27" fmla="*/ 53930 w 327026"/>
              <a:gd name="connsiteY27" fmla="*/ 111899 h 337100"/>
              <a:gd name="connsiteX28" fmla="*/ 53930 w 327026"/>
              <a:gd name="connsiteY28" fmla="*/ 140862 h 337100"/>
              <a:gd name="connsiteX29" fmla="*/ 59191 w 327026"/>
              <a:gd name="connsiteY29" fmla="*/ 157976 h 337100"/>
              <a:gd name="connsiteX30" fmla="*/ 21046 w 327026"/>
              <a:gd name="connsiteY30" fmla="*/ 181672 h 337100"/>
              <a:gd name="connsiteX31" fmla="*/ 35515 w 327026"/>
              <a:gd name="connsiteY31" fmla="*/ 227748 h 337100"/>
              <a:gd name="connsiteX32" fmla="*/ 59191 w 327026"/>
              <a:gd name="connsiteY32" fmla="*/ 190887 h 337100"/>
              <a:gd name="connsiteX33" fmla="*/ 89444 w 327026"/>
              <a:gd name="connsiteY33" fmla="*/ 198786 h 337100"/>
              <a:gd name="connsiteX34" fmla="*/ 122328 w 327026"/>
              <a:gd name="connsiteY34" fmla="*/ 215900 h 337100"/>
              <a:gd name="connsiteX35" fmla="*/ 96021 w 327026"/>
              <a:gd name="connsiteY35" fmla="*/ 248812 h 337100"/>
              <a:gd name="connsiteX36" fmla="*/ 86814 w 327026"/>
              <a:gd name="connsiteY36" fmla="*/ 283040 h 337100"/>
              <a:gd name="connsiteX37" fmla="*/ 160474 w 327026"/>
              <a:gd name="connsiteY37" fmla="*/ 304103 h 337100"/>
              <a:gd name="connsiteX38" fmla="*/ 167051 w 327026"/>
              <a:gd name="connsiteY38" fmla="*/ 302787 h 337100"/>
              <a:gd name="connsiteX39" fmla="*/ 170997 w 327026"/>
              <a:gd name="connsiteY39" fmla="*/ 322534 h 337100"/>
              <a:gd name="connsiteX40" fmla="*/ 160474 w 327026"/>
              <a:gd name="connsiteY40" fmla="*/ 323850 h 337100"/>
              <a:gd name="connsiteX41" fmla="*/ 0 w 327026"/>
              <a:gd name="connsiteY41" fmla="*/ 161925 h 337100"/>
              <a:gd name="connsiteX42" fmla="*/ 160474 w 327026"/>
              <a:gd name="connsiteY42" fmla="*/ 0 h 33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27026" h="337100">
                <a:moveTo>
                  <a:pt x="157951" y="134938"/>
                </a:moveTo>
                <a:cubicBezTo>
                  <a:pt x="157951" y="134938"/>
                  <a:pt x="157951" y="134938"/>
                  <a:pt x="327026" y="239958"/>
                </a:cubicBezTo>
                <a:cubicBezTo>
                  <a:pt x="327026" y="239958"/>
                  <a:pt x="327026" y="239958"/>
                  <a:pt x="259660" y="254398"/>
                </a:cubicBezTo>
                <a:lnTo>
                  <a:pt x="295325" y="305595"/>
                </a:lnTo>
                <a:cubicBezTo>
                  <a:pt x="301929" y="316097"/>
                  <a:pt x="300608" y="327911"/>
                  <a:pt x="292683" y="334475"/>
                </a:cubicBezTo>
                <a:cubicBezTo>
                  <a:pt x="283436" y="339726"/>
                  <a:pt x="271548" y="337101"/>
                  <a:pt x="263623" y="326599"/>
                </a:cubicBezTo>
                <a:cubicBezTo>
                  <a:pt x="263623" y="326599"/>
                  <a:pt x="263623" y="326599"/>
                  <a:pt x="227959" y="275402"/>
                </a:cubicBezTo>
                <a:cubicBezTo>
                  <a:pt x="227959" y="275402"/>
                  <a:pt x="227959" y="275402"/>
                  <a:pt x="192294" y="333162"/>
                </a:cubicBezTo>
                <a:cubicBezTo>
                  <a:pt x="192294" y="333162"/>
                  <a:pt x="192294" y="333162"/>
                  <a:pt x="153988" y="137564"/>
                </a:cubicBezTo>
                <a:cubicBezTo>
                  <a:pt x="153988" y="137564"/>
                  <a:pt x="153988" y="137564"/>
                  <a:pt x="157951" y="134938"/>
                </a:cubicBezTo>
                <a:close/>
                <a:moveTo>
                  <a:pt x="287448" y="96838"/>
                </a:moveTo>
                <a:cubicBezTo>
                  <a:pt x="280879" y="99436"/>
                  <a:pt x="272996" y="103332"/>
                  <a:pt x="270368" y="108528"/>
                </a:cubicBezTo>
                <a:cubicBezTo>
                  <a:pt x="265113" y="117620"/>
                  <a:pt x="271682" y="143597"/>
                  <a:pt x="280879" y="150092"/>
                </a:cubicBezTo>
                <a:cubicBezTo>
                  <a:pt x="292703" y="159184"/>
                  <a:pt x="299272" y="170873"/>
                  <a:pt x="301899" y="182563"/>
                </a:cubicBezTo>
                <a:cubicBezTo>
                  <a:pt x="303213" y="176069"/>
                  <a:pt x="303213" y="168276"/>
                  <a:pt x="303213" y="161781"/>
                </a:cubicBezTo>
                <a:cubicBezTo>
                  <a:pt x="303213" y="138402"/>
                  <a:pt x="297958" y="116321"/>
                  <a:pt x="287448" y="96838"/>
                </a:cubicBezTo>
                <a:close/>
                <a:moveTo>
                  <a:pt x="160474" y="0"/>
                </a:moveTo>
                <a:cubicBezTo>
                  <a:pt x="249918" y="0"/>
                  <a:pt x="322263" y="72405"/>
                  <a:pt x="322263" y="161925"/>
                </a:cubicBezTo>
                <a:cubicBezTo>
                  <a:pt x="322263" y="179039"/>
                  <a:pt x="319632" y="196153"/>
                  <a:pt x="314371" y="211951"/>
                </a:cubicBezTo>
                <a:cubicBezTo>
                  <a:pt x="314371" y="211951"/>
                  <a:pt x="314371" y="211951"/>
                  <a:pt x="242026" y="165875"/>
                </a:cubicBezTo>
                <a:cubicBezTo>
                  <a:pt x="247288" y="157976"/>
                  <a:pt x="257811" y="147444"/>
                  <a:pt x="259126" y="139545"/>
                </a:cubicBezTo>
                <a:cubicBezTo>
                  <a:pt x="260441" y="127697"/>
                  <a:pt x="251234" y="97418"/>
                  <a:pt x="244657" y="94785"/>
                </a:cubicBezTo>
                <a:cubicBezTo>
                  <a:pt x="238080" y="90836"/>
                  <a:pt x="218350" y="71089"/>
                  <a:pt x="203881" y="63190"/>
                </a:cubicBezTo>
                <a:cubicBezTo>
                  <a:pt x="193358" y="57924"/>
                  <a:pt x="188096" y="36861"/>
                  <a:pt x="186781" y="22380"/>
                </a:cubicBezTo>
                <a:cubicBezTo>
                  <a:pt x="177574" y="21063"/>
                  <a:pt x="169681" y="19747"/>
                  <a:pt x="160474" y="19747"/>
                </a:cubicBezTo>
                <a:cubicBezTo>
                  <a:pt x="128905" y="19747"/>
                  <a:pt x="98652" y="30279"/>
                  <a:pt x="74975" y="48709"/>
                </a:cubicBezTo>
                <a:cubicBezTo>
                  <a:pt x="81552" y="59241"/>
                  <a:pt x="93390" y="78988"/>
                  <a:pt x="86814" y="86886"/>
                </a:cubicBezTo>
                <a:cubicBezTo>
                  <a:pt x="78921" y="100051"/>
                  <a:pt x="53930" y="100051"/>
                  <a:pt x="53930" y="111899"/>
                </a:cubicBezTo>
                <a:cubicBezTo>
                  <a:pt x="53930" y="123747"/>
                  <a:pt x="52614" y="135596"/>
                  <a:pt x="53930" y="140862"/>
                </a:cubicBezTo>
                <a:cubicBezTo>
                  <a:pt x="55245" y="146128"/>
                  <a:pt x="69714" y="150077"/>
                  <a:pt x="59191" y="157976"/>
                </a:cubicBezTo>
                <a:cubicBezTo>
                  <a:pt x="52614" y="164558"/>
                  <a:pt x="32884" y="175090"/>
                  <a:pt x="21046" y="181672"/>
                </a:cubicBezTo>
                <a:cubicBezTo>
                  <a:pt x="22361" y="197470"/>
                  <a:pt x="27622" y="213267"/>
                  <a:pt x="35515" y="227748"/>
                </a:cubicBezTo>
                <a:cubicBezTo>
                  <a:pt x="38145" y="219850"/>
                  <a:pt x="49984" y="192204"/>
                  <a:pt x="59191" y="190887"/>
                </a:cubicBezTo>
                <a:cubicBezTo>
                  <a:pt x="69714" y="188254"/>
                  <a:pt x="78921" y="185621"/>
                  <a:pt x="89444" y="198786"/>
                </a:cubicBezTo>
                <a:cubicBezTo>
                  <a:pt x="99967" y="211951"/>
                  <a:pt x="114436" y="215900"/>
                  <a:pt x="122328" y="215900"/>
                </a:cubicBezTo>
                <a:cubicBezTo>
                  <a:pt x="130220" y="215900"/>
                  <a:pt x="121013" y="243546"/>
                  <a:pt x="96021" y="248812"/>
                </a:cubicBezTo>
                <a:cubicBezTo>
                  <a:pt x="72345" y="252761"/>
                  <a:pt x="106544" y="283040"/>
                  <a:pt x="86814" y="283040"/>
                </a:cubicBezTo>
                <a:cubicBezTo>
                  <a:pt x="109175" y="296204"/>
                  <a:pt x="134167" y="304103"/>
                  <a:pt x="160474" y="304103"/>
                </a:cubicBezTo>
                <a:cubicBezTo>
                  <a:pt x="163105" y="304103"/>
                  <a:pt x="165735" y="302787"/>
                  <a:pt x="167051" y="302787"/>
                </a:cubicBezTo>
                <a:cubicBezTo>
                  <a:pt x="167051" y="302787"/>
                  <a:pt x="167051" y="302787"/>
                  <a:pt x="170997" y="322534"/>
                </a:cubicBezTo>
                <a:cubicBezTo>
                  <a:pt x="168366" y="322534"/>
                  <a:pt x="164420" y="323850"/>
                  <a:pt x="160474" y="323850"/>
                </a:cubicBezTo>
                <a:cubicBezTo>
                  <a:pt x="72345" y="323850"/>
                  <a:pt x="0" y="251445"/>
                  <a:pt x="0" y="161925"/>
                </a:cubicBezTo>
                <a:cubicBezTo>
                  <a:pt x="0" y="72405"/>
                  <a:pt x="72345" y="0"/>
                  <a:pt x="160474" y="0"/>
                </a:cubicBezTo>
                <a:close/>
              </a:path>
            </a:pathLst>
          </a:custGeom>
          <a:solidFill>
            <a:srgbClr val="191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/>
          </a:p>
        </p:txBody>
      </p:sp>
      <p:sp>
        <p:nvSpPr>
          <p:cNvPr id="26" name="标题 4"/>
          <p:cNvSpPr txBox="1"/>
          <p:nvPr/>
        </p:nvSpPr>
        <p:spPr bwMode="auto">
          <a:xfrm>
            <a:off x="8487942" y="150084"/>
            <a:ext cx="3012397" cy="57943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/>
            <a:r>
              <a:rPr lang="zh-CN" altLang="en-US" sz="2400" b="1" dirty="0">
                <a:solidFill>
                  <a:sysClr val="windowText" lastClr="000000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   研究内容及进展</a:t>
            </a:r>
            <a:endParaRPr lang="zh-CN" altLang="en-US" sz="18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7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23068" y="303207"/>
            <a:ext cx="301399" cy="30139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96340" y="1031240"/>
            <a:ext cx="4722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>
                <a:solidFill>
                  <a:srgbClr val="C00000"/>
                </a:solidFill>
              </a:rPr>
              <a:t>点云局部特征描述与匹配研究</a:t>
            </a:r>
            <a:endParaRPr lang="en-US" altLang="zh-CN">
              <a:solidFill>
                <a:srgbClr val="C0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985" y="1586230"/>
            <a:ext cx="4004945" cy="29241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22985" y="4629150"/>
            <a:ext cx="52654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C00000"/>
                </a:solidFill>
              </a:rPr>
              <a:t>三维点匹配</a:t>
            </a:r>
            <a:r>
              <a:rPr lang="zh-CN" altLang="en-US"/>
              <a:t>问题：</a:t>
            </a:r>
            <a:endParaRPr lang="zh-CN" altLang="en-US"/>
          </a:p>
          <a:p>
            <a:r>
              <a:rPr lang="en-US" altLang="zh-CN"/>
              <a:t>       </a:t>
            </a:r>
            <a:r>
              <a:rPr lang="zh-CN" altLang="en-US"/>
              <a:t>简单就是点云之间</a:t>
            </a:r>
            <a:r>
              <a:rPr lang="zh-CN" altLang="en-US">
                <a:solidFill>
                  <a:srgbClr val="C00000"/>
                </a:solidFill>
              </a:rPr>
              <a:t>点对点</a:t>
            </a:r>
            <a:r>
              <a:rPr lang="zh-CN" altLang="en-US"/>
              <a:t>的</a:t>
            </a:r>
            <a:r>
              <a:rPr lang="zh-CN" altLang="en-US">
                <a:solidFill>
                  <a:srgbClr val="C00000"/>
                </a:solidFill>
              </a:rPr>
              <a:t>对应关系</a:t>
            </a:r>
            <a:r>
              <a:rPr lang="zh-CN" altLang="en-US"/>
              <a:t>问题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082040" y="5521960"/>
            <a:ext cx="49504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难点</a:t>
            </a:r>
            <a:r>
              <a:rPr lang="zh-CN" altLang="en-US"/>
              <a:t>问题：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）如何生成</a:t>
            </a:r>
            <a:r>
              <a:rPr lang="zh-CN" altLang="en-US">
                <a:solidFill>
                  <a:srgbClr val="C00000"/>
                </a:solidFill>
              </a:rPr>
              <a:t>特异性强</a:t>
            </a:r>
            <a:r>
              <a:rPr lang="zh-CN" altLang="en-US"/>
              <a:t>、</a:t>
            </a:r>
            <a:r>
              <a:rPr lang="zh-CN" altLang="en-US">
                <a:solidFill>
                  <a:srgbClr val="C00000"/>
                </a:solidFill>
              </a:rPr>
              <a:t>描述简单</a:t>
            </a:r>
            <a:r>
              <a:rPr lang="zh-CN" altLang="en-US"/>
              <a:t>的</a:t>
            </a:r>
            <a:r>
              <a:rPr lang="zh-CN" altLang="en-US">
                <a:solidFill>
                  <a:srgbClr val="C00000"/>
                </a:solidFill>
              </a:rPr>
              <a:t>描述子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）如何设计</a:t>
            </a:r>
            <a:r>
              <a:rPr lang="zh-CN" altLang="en-US">
                <a:solidFill>
                  <a:srgbClr val="C00000"/>
                </a:solidFill>
              </a:rPr>
              <a:t>高效</a:t>
            </a:r>
            <a:r>
              <a:rPr lang="zh-CN" altLang="en-US"/>
              <a:t>、</a:t>
            </a:r>
            <a:r>
              <a:rPr lang="zh-CN" altLang="en-US">
                <a:solidFill>
                  <a:srgbClr val="C00000"/>
                </a:solidFill>
              </a:rPr>
              <a:t>准确</a:t>
            </a:r>
            <a:r>
              <a:rPr lang="zh-CN" altLang="en-US"/>
              <a:t>的</a:t>
            </a:r>
            <a:r>
              <a:rPr lang="zh-CN" altLang="en-US">
                <a:solidFill>
                  <a:srgbClr val="C00000"/>
                </a:solidFill>
              </a:rPr>
              <a:t>匹配准测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720205" y="2206625"/>
            <a:ext cx="488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目前点云描述与匹配</a:t>
            </a:r>
            <a:r>
              <a:rPr lang="zh-CN" altLang="en-US">
                <a:solidFill>
                  <a:srgbClr val="C00000"/>
                </a:solidFill>
              </a:rPr>
              <a:t>面临的挑战</a:t>
            </a:r>
            <a:endParaRPr lang="zh-CN" altLang="en-US">
              <a:solidFill>
                <a:srgbClr val="C00000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075" y="2676525"/>
            <a:ext cx="5033645" cy="32200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25"/>
          <p:cNvCxnSpPr/>
          <p:nvPr/>
        </p:nvCxnSpPr>
        <p:spPr>
          <a:xfrm flipV="1">
            <a:off x="1330150" y="1332590"/>
            <a:ext cx="5287469" cy="11146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9" name="椭圆 8"/>
          <p:cNvSpPr/>
          <p:nvPr/>
        </p:nvSpPr>
        <p:spPr>
          <a:xfrm>
            <a:off x="920035" y="970159"/>
            <a:ext cx="318200" cy="328002"/>
          </a:xfrm>
          <a:custGeom>
            <a:avLst/>
            <a:gdLst>
              <a:gd name="connsiteX0" fmla="*/ 157951 w 327026"/>
              <a:gd name="connsiteY0" fmla="*/ 134938 h 337100"/>
              <a:gd name="connsiteX1" fmla="*/ 327026 w 327026"/>
              <a:gd name="connsiteY1" fmla="*/ 239958 h 337100"/>
              <a:gd name="connsiteX2" fmla="*/ 259660 w 327026"/>
              <a:gd name="connsiteY2" fmla="*/ 254398 h 337100"/>
              <a:gd name="connsiteX3" fmla="*/ 295325 w 327026"/>
              <a:gd name="connsiteY3" fmla="*/ 305595 h 337100"/>
              <a:gd name="connsiteX4" fmla="*/ 292683 w 327026"/>
              <a:gd name="connsiteY4" fmla="*/ 334475 h 337100"/>
              <a:gd name="connsiteX5" fmla="*/ 263623 w 327026"/>
              <a:gd name="connsiteY5" fmla="*/ 326599 h 337100"/>
              <a:gd name="connsiteX6" fmla="*/ 227959 w 327026"/>
              <a:gd name="connsiteY6" fmla="*/ 275402 h 337100"/>
              <a:gd name="connsiteX7" fmla="*/ 192294 w 327026"/>
              <a:gd name="connsiteY7" fmla="*/ 333162 h 337100"/>
              <a:gd name="connsiteX8" fmla="*/ 153988 w 327026"/>
              <a:gd name="connsiteY8" fmla="*/ 137564 h 337100"/>
              <a:gd name="connsiteX9" fmla="*/ 157951 w 327026"/>
              <a:gd name="connsiteY9" fmla="*/ 134938 h 337100"/>
              <a:gd name="connsiteX10" fmla="*/ 287448 w 327026"/>
              <a:gd name="connsiteY10" fmla="*/ 96838 h 337100"/>
              <a:gd name="connsiteX11" fmla="*/ 270368 w 327026"/>
              <a:gd name="connsiteY11" fmla="*/ 108528 h 337100"/>
              <a:gd name="connsiteX12" fmla="*/ 280879 w 327026"/>
              <a:gd name="connsiteY12" fmla="*/ 150092 h 337100"/>
              <a:gd name="connsiteX13" fmla="*/ 301899 w 327026"/>
              <a:gd name="connsiteY13" fmla="*/ 182563 h 337100"/>
              <a:gd name="connsiteX14" fmla="*/ 303213 w 327026"/>
              <a:gd name="connsiteY14" fmla="*/ 161781 h 337100"/>
              <a:gd name="connsiteX15" fmla="*/ 287448 w 327026"/>
              <a:gd name="connsiteY15" fmla="*/ 96838 h 337100"/>
              <a:gd name="connsiteX16" fmla="*/ 160474 w 327026"/>
              <a:gd name="connsiteY16" fmla="*/ 0 h 337100"/>
              <a:gd name="connsiteX17" fmla="*/ 322263 w 327026"/>
              <a:gd name="connsiteY17" fmla="*/ 161925 h 337100"/>
              <a:gd name="connsiteX18" fmla="*/ 314371 w 327026"/>
              <a:gd name="connsiteY18" fmla="*/ 211951 h 337100"/>
              <a:gd name="connsiteX19" fmla="*/ 242026 w 327026"/>
              <a:gd name="connsiteY19" fmla="*/ 165875 h 337100"/>
              <a:gd name="connsiteX20" fmla="*/ 259126 w 327026"/>
              <a:gd name="connsiteY20" fmla="*/ 139545 h 337100"/>
              <a:gd name="connsiteX21" fmla="*/ 244657 w 327026"/>
              <a:gd name="connsiteY21" fmla="*/ 94785 h 337100"/>
              <a:gd name="connsiteX22" fmla="*/ 203881 w 327026"/>
              <a:gd name="connsiteY22" fmla="*/ 63190 h 337100"/>
              <a:gd name="connsiteX23" fmla="*/ 186781 w 327026"/>
              <a:gd name="connsiteY23" fmla="*/ 22380 h 337100"/>
              <a:gd name="connsiteX24" fmla="*/ 160474 w 327026"/>
              <a:gd name="connsiteY24" fmla="*/ 19747 h 337100"/>
              <a:gd name="connsiteX25" fmla="*/ 74975 w 327026"/>
              <a:gd name="connsiteY25" fmla="*/ 48709 h 337100"/>
              <a:gd name="connsiteX26" fmla="*/ 86814 w 327026"/>
              <a:gd name="connsiteY26" fmla="*/ 86886 h 337100"/>
              <a:gd name="connsiteX27" fmla="*/ 53930 w 327026"/>
              <a:gd name="connsiteY27" fmla="*/ 111899 h 337100"/>
              <a:gd name="connsiteX28" fmla="*/ 53930 w 327026"/>
              <a:gd name="connsiteY28" fmla="*/ 140862 h 337100"/>
              <a:gd name="connsiteX29" fmla="*/ 59191 w 327026"/>
              <a:gd name="connsiteY29" fmla="*/ 157976 h 337100"/>
              <a:gd name="connsiteX30" fmla="*/ 21046 w 327026"/>
              <a:gd name="connsiteY30" fmla="*/ 181672 h 337100"/>
              <a:gd name="connsiteX31" fmla="*/ 35515 w 327026"/>
              <a:gd name="connsiteY31" fmla="*/ 227748 h 337100"/>
              <a:gd name="connsiteX32" fmla="*/ 59191 w 327026"/>
              <a:gd name="connsiteY32" fmla="*/ 190887 h 337100"/>
              <a:gd name="connsiteX33" fmla="*/ 89444 w 327026"/>
              <a:gd name="connsiteY33" fmla="*/ 198786 h 337100"/>
              <a:gd name="connsiteX34" fmla="*/ 122328 w 327026"/>
              <a:gd name="connsiteY34" fmla="*/ 215900 h 337100"/>
              <a:gd name="connsiteX35" fmla="*/ 96021 w 327026"/>
              <a:gd name="connsiteY35" fmla="*/ 248812 h 337100"/>
              <a:gd name="connsiteX36" fmla="*/ 86814 w 327026"/>
              <a:gd name="connsiteY36" fmla="*/ 283040 h 337100"/>
              <a:gd name="connsiteX37" fmla="*/ 160474 w 327026"/>
              <a:gd name="connsiteY37" fmla="*/ 304103 h 337100"/>
              <a:gd name="connsiteX38" fmla="*/ 167051 w 327026"/>
              <a:gd name="connsiteY38" fmla="*/ 302787 h 337100"/>
              <a:gd name="connsiteX39" fmla="*/ 170997 w 327026"/>
              <a:gd name="connsiteY39" fmla="*/ 322534 h 337100"/>
              <a:gd name="connsiteX40" fmla="*/ 160474 w 327026"/>
              <a:gd name="connsiteY40" fmla="*/ 323850 h 337100"/>
              <a:gd name="connsiteX41" fmla="*/ 0 w 327026"/>
              <a:gd name="connsiteY41" fmla="*/ 161925 h 337100"/>
              <a:gd name="connsiteX42" fmla="*/ 160474 w 327026"/>
              <a:gd name="connsiteY42" fmla="*/ 0 h 33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27026" h="337100">
                <a:moveTo>
                  <a:pt x="157951" y="134938"/>
                </a:moveTo>
                <a:cubicBezTo>
                  <a:pt x="157951" y="134938"/>
                  <a:pt x="157951" y="134938"/>
                  <a:pt x="327026" y="239958"/>
                </a:cubicBezTo>
                <a:cubicBezTo>
                  <a:pt x="327026" y="239958"/>
                  <a:pt x="327026" y="239958"/>
                  <a:pt x="259660" y="254398"/>
                </a:cubicBezTo>
                <a:lnTo>
                  <a:pt x="295325" y="305595"/>
                </a:lnTo>
                <a:cubicBezTo>
                  <a:pt x="301929" y="316097"/>
                  <a:pt x="300608" y="327911"/>
                  <a:pt x="292683" y="334475"/>
                </a:cubicBezTo>
                <a:cubicBezTo>
                  <a:pt x="283436" y="339726"/>
                  <a:pt x="271548" y="337101"/>
                  <a:pt x="263623" y="326599"/>
                </a:cubicBezTo>
                <a:cubicBezTo>
                  <a:pt x="263623" y="326599"/>
                  <a:pt x="263623" y="326599"/>
                  <a:pt x="227959" y="275402"/>
                </a:cubicBezTo>
                <a:cubicBezTo>
                  <a:pt x="227959" y="275402"/>
                  <a:pt x="227959" y="275402"/>
                  <a:pt x="192294" y="333162"/>
                </a:cubicBezTo>
                <a:cubicBezTo>
                  <a:pt x="192294" y="333162"/>
                  <a:pt x="192294" y="333162"/>
                  <a:pt x="153988" y="137564"/>
                </a:cubicBezTo>
                <a:cubicBezTo>
                  <a:pt x="153988" y="137564"/>
                  <a:pt x="153988" y="137564"/>
                  <a:pt x="157951" y="134938"/>
                </a:cubicBezTo>
                <a:close/>
                <a:moveTo>
                  <a:pt x="287448" y="96838"/>
                </a:moveTo>
                <a:cubicBezTo>
                  <a:pt x="280879" y="99436"/>
                  <a:pt x="272996" y="103332"/>
                  <a:pt x="270368" y="108528"/>
                </a:cubicBezTo>
                <a:cubicBezTo>
                  <a:pt x="265113" y="117620"/>
                  <a:pt x="271682" y="143597"/>
                  <a:pt x="280879" y="150092"/>
                </a:cubicBezTo>
                <a:cubicBezTo>
                  <a:pt x="292703" y="159184"/>
                  <a:pt x="299272" y="170873"/>
                  <a:pt x="301899" y="182563"/>
                </a:cubicBezTo>
                <a:cubicBezTo>
                  <a:pt x="303213" y="176069"/>
                  <a:pt x="303213" y="168276"/>
                  <a:pt x="303213" y="161781"/>
                </a:cubicBezTo>
                <a:cubicBezTo>
                  <a:pt x="303213" y="138402"/>
                  <a:pt x="297958" y="116321"/>
                  <a:pt x="287448" y="96838"/>
                </a:cubicBezTo>
                <a:close/>
                <a:moveTo>
                  <a:pt x="160474" y="0"/>
                </a:moveTo>
                <a:cubicBezTo>
                  <a:pt x="249918" y="0"/>
                  <a:pt x="322263" y="72405"/>
                  <a:pt x="322263" y="161925"/>
                </a:cubicBezTo>
                <a:cubicBezTo>
                  <a:pt x="322263" y="179039"/>
                  <a:pt x="319632" y="196153"/>
                  <a:pt x="314371" y="211951"/>
                </a:cubicBezTo>
                <a:cubicBezTo>
                  <a:pt x="314371" y="211951"/>
                  <a:pt x="314371" y="211951"/>
                  <a:pt x="242026" y="165875"/>
                </a:cubicBezTo>
                <a:cubicBezTo>
                  <a:pt x="247288" y="157976"/>
                  <a:pt x="257811" y="147444"/>
                  <a:pt x="259126" y="139545"/>
                </a:cubicBezTo>
                <a:cubicBezTo>
                  <a:pt x="260441" y="127697"/>
                  <a:pt x="251234" y="97418"/>
                  <a:pt x="244657" y="94785"/>
                </a:cubicBezTo>
                <a:cubicBezTo>
                  <a:pt x="238080" y="90836"/>
                  <a:pt x="218350" y="71089"/>
                  <a:pt x="203881" y="63190"/>
                </a:cubicBezTo>
                <a:cubicBezTo>
                  <a:pt x="193358" y="57924"/>
                  <a:pt x="188096" y="36861"/>
                  <a:pt x="186781" y="22380"/>
                </a:cubicBezTo>
                <a:cubicBezTo>
                  <a:pt x="177574" y="21063"/>
                  <a:pt x="169681" y="19747"/>
                  <a:pt x="160474" y="19747"/>
                </a:cubicBezTo>
                <a:cubicBezTo>
                  <a:pt x="128905" y="19747"/>
                  <a:pt x="98652" y="30279"/>
                  <a:pt x="74975" y="48709"/>
                </a:cubicBezTo>
                <a:cubicBezTo>
                  <a:pt x="81552" y="59241"/>
                  <a:pt x="93390" y="78988"/>
                  <a:pt x="86814" y="86886"/>
                </a:cubicBezTo>
                <a:cubicBezTo>
                  <a:pt x="78921" y="100051"/>
                  <a:pt x="53930" y="100051"/>
                  <a:pt x="53930" y="111899"/>
                </a:cubicBezTo>
                <a:cubicBezTo>
                  <a:pt x="53930" y="123747"/>
                  <a:pt x="52614" y="135596"/>
                  <a:pt x="53930" y="140862"/>
                </a:cubicBezTo>
                <a:cubicBezTo>
                  <a:pt x="55245" y="146128"/>
                  <a:pt x="69714" y="150077"/>
                  <a:pt x="59191" y="157976"/>
                </a:cubicBezTo>
                <a:cubicBezTo>
                  <a:pt x="52614" y="164558"/>
                  <a:pt x="32884" y="175090"/>
                  <a:pt x="21046" y="181672"/>
                </a:cubicBezTo>
                <a:cubicBezTo>
                  <a:pt x="22361" y="197470"/>
                  <a:pt x="27622" y="213267"/>
                  <a:pt x="35515" y="227748"/>
                </a:cubicBezTo>
                <a:cubicBezTo>
                  <a:pt x="38145" y="219850"/>
                  <a:pt x="49984" y="192204"/>
                  <a:pt x="59191" y="190887"/>
                </a:cubicBezTo>
                <a:cubicBezTo>
                  <a:pt x="69714" y="188254"/>
                  <a:pt x="78921" y="185621"/>
                  <a:pt x="89444" y="198786"/>
                </a:cubicBezTo>
                <a:cubicBezTo>
                  <a:pt x="99967" y="211951"/>
                  <a:pt x="114436" y="215900"/>
                  <a:pt x="122328" y="215900"/>
                </a:cubicBezTo>
                <a:cubicBezTo>
                  <a:pt x="130220" y="215900"/>
                  <a:pt x="121013" y="243546"/>
                  <a:pt x="96021" y="248812"/>
                </a:cubicBezTo>
                <a:cubicBezTo>
                  <a:pt x="72345" y="252761"/>
                  <a:pt x="106544" y="283040"/>
                  <a:pt x="86814" y="283040"/>
                </a:cubicBezTo>
                <a:cubicBezTo>
                  <a:pt x="109175" y="296204"/>
                  <a:pt x="134167" y="304103"/>
                  <a:pt x="160474" y="304103"/>
                </a:cubicBezTo>
                <a:cubicBezTo>
                  <a:pt x="163105" y="304103"/>
                  <a:pt x="165735" y="302787"/>
                  <a:pt x="167051" y="302787"/>
                </a:cubicBezTo>
                <a:cubicBezTo>
                  <a:pt x="167051" y="302787"/>
                  <a:pt x="167051" y="302787"/>
                  <a:pt x="170997" y="322534"/>
                </a:cubicBezTo>
                <a:cubicBezTo>
                  <a:pt x="168366" y="322534"/>
                  <a:pt x="164420" y="323850"/>
                  <a:pt x="160474" y="323850"/>
                </a:cubicBezTo>
                <a:cubicBezTo>
                  <a:pt x="72345" y="323850"/>
                  <a:pt x="0" y="251445"/>
                  <a:pt x="0" y="161925"/>
                </a:cubicBezTo>
                <a:cubicBezTo>
                  <a:pt x="0" y="72405"/>
                  <a:pt x="72345" y="0"/>
                  <a:pt x="160474" y="0"/>
                </a:cubicBezTo>
                <a:close/>
              </a:path>
            </a:pathLst>
          </a:custGeom>
          <a:solidFill>
            <a:srgbClr val="191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/>
          </a:p>
        </p:txBody>
      </p:sp>
      <p:sp>
        <p:nvSpPr>
          <p:cNvPr id="26" name="标题 4"/>
          <p:cNvSpPr txBox="1"/>
          <p:nvPr/>
        </p:nvSpPr>
        <p:spPr bwMode="auto">
          <a:xfrm>
            <a:off x="8487942" y="150084"/>
            <a:ext cx="3012397" cy="57943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/>
            <a:r>
              <a:rPr lang="zh-CN" altLang="en-US" sz="2400" b="1" dirty="0">
                <a:solidFill>
                  <a:sysClr val="windowText" lastClr="000000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   研究内容及进展</a:t>
            </a:r>
            <a:endParaRPr lang="zh-CN" altLang="en-US" sz="18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7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23068" y="303207"/>
            <a:ext cx="301399" cy="30139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96340" y="1031240"/>
            <a:ext cx="4833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</a:t>
            </a:r>
            <a:r>
              <a:rPr lang="zh-CN" altLang="en-US">
                <a:solidFill>
                  <a:srgbClr val="C00000"/>
                </a:solidFill>
              </a:rPr>
              <a:t>基于点对特征的三维物体快速识别方法研究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6420" y="1426210"/>
            <a:ext cx="10521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2.2 </a:t>
            </a:r>
            <a:r>
              <a:rPr lang="zh-CN" altLang="en-US"/>
              <a:t>基于点对特征和凸包求解的物体</a:t>
            </a:r>
            <a:r>
              <a:rPr lang="zh-CN" altLang="en-US">
                <a:solidFill>
                  <a:srgbClr val="C00000"/>
                </a:solidFill>
              </a:rPr>
              <a:t>放置平面提取</a:t>
            </a:r>
            <a:r>
              <a:rPr lang="zh-CN" altLang="en-US"/>
              <a:t>算法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970" y="1297940"/>
            <a:ext cx="4138930" cy="208216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328535" y="5115560"/>
            <a:ext cx="3091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点对特征</a:t>
            </a:r>
            <a:r>
              <a:rPr lang="zh-CN" altLang="en-US"/>
              <a:t>描述子：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730" y="5426710"/>
            <a:ext cx="4722495" cy="5207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4160" y="1877060"/>
            <a:ext cx="5072380" cy="301561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05" y="4874260"/>
            <a:ext cx="3339465" cy="177419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960" y="6048375"/>
            <a:ext cx="4674235" cy="38544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636645" y="5577205"/>
            <a:ext cx="3091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C00000"/>
                </a:solidFill>
              </a:rPr>
              <a:t>共面</a:t>
            </a:r>
            <a:r>
              <a:rPr lang="zh-CN" altLang="en-US"/>
              <a:t>点对特征</a:t>
            </a:r>
            <a:r>
              <a:rPr lang="zh-CN" altLang="en-US"/>
              <a:t>描述子：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510" y="1974850"/>
            <a:ext cx="2778760" cy="27863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5965" y="3438525"/>
            <a:ext cx="3276600" cy="1454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25"/>
          <p:cNvCxnSpPr/>
          <p:nvPr/>
        </p:nvCxnSpPr>
        <p:spPr>
          <a:xfrm flipV="1">
            <a:off x="1330150" y="1332590"/>
            <a:ext cx="5287469" cy="11146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9" name="椭圆 8"/>
          <p:cNvSpPr/>
          <p:nvPr/>
        </p:nvSpPr>
        <p:spPr>
          <a:xfrm>
            <a:off x="920035" y="970159"/>
            <a:ext cx="318200" cy="328002"/>
          </a:xfrm>
          <a:custGeom>
            <a:avLst/>
            <a:gdLst>
              <a:gd name="connsiteX0" fmla="*/ 157951 w 327026"/>
              <a:gd name="connsiteY0" fmla="*/ 134938 h 337100"/>
              <a:gd name="connsiteX1" fmla="*/ 327026 w 327026"/>
              <a:gd name="connsiteY1" fmla="*/ 239958 h 337100"/>
              <a:gd name="connsiteX2" fmla="*/ 259660 w 327026"/>
              <a:gd name="connsiteY2" fmla="*/ 254398 h 337100"/>
              <a:gd name="connsiteX3" fmla="*/ 295325 w 327026"/>
              <a:gd name="connsiteY3" fmla="*/ 305595 h 337100"/>
              <a:gd name="connsiteX4" fmla="*/ 292683 w 327026"/>
              <a:gd name="connsiteY4" fmla="*/ 334475 h 337100"/>
              <a:gd name="connsiteX5" fmla="*/ 263623 w 327026"/>
              <a:gd name="connsiteY5" fmla="*/ 326599 h 337100"/>
              <a:gd name="connsiteX6" fmla="*/ 227959 w 327026"/>
              <a:gd name="connsiteY6" fmla="*/ 275402 h 337100"/>
              <a:gd name="connsiteX7" fmla="*/ 192294 w 327026"/>
              <a:gd name="connsiteY7" fmla="*/ 333162 h 337100"/>
              <a:gd name="connsiteX8" fmla="*/ 153988 w 327026"/>
              <a:gd name="connsiteY8" fmla="*/ 137564 h 337100"/>
              <a:gd name="connsiteX9" fmla="*/ 157951 w 327026"/>
              <a:gd name="connsiteY9" fmla="*/ 134938 h 337100"/>
              <a:gd name="connsiteX10" fmla="*/ 287448 w 327026"/>
              <a:gd name="connsiteY10" fmla="*/ 96838 h 337100"/>
              <a:gd name="connsiteX11" fmla="*/ 270368 w 327026"/>
              <a:gd name="connsiteY11" fmla="*/ 108528 h 337100"/>
              <a:gd name="connsiteX12" fmla="*/ 280879 w 327026"/>
              <a:gd name="connsiteY12" fmla="*/ 150092 h 337100"/>
              <a:gd name="connsiteX13" fmla="*/ 301899 w 327026"/>
              <a:gd name="connsiteY13" fmla="*/ 182563 h 337100"/>
              <a:gd name="connsiteX14" fmla="*/ 303213 w 327026"/>
              <a:gd name="connsiteY14" fmla="*/ 161781 h 337100"/>
              <a:gd name="connsiteX15" fmla="*/ 287448 w 327026"/>
              <a:gd name="connsiteY15" fmla="*/ 96838 h 337100"/>
              <a:gd name="connsiteX16" fmla="*/ 160474 w 327026"/>
              <a:gd name="connsiteY16" fmla="*/ 0 h 337100"/>
              <a:gd name="connsiteX17" fmla="*/ 322263 w 327026"/>
              <a:gd name="connsiteY17" fmla="*/ 161925 h 337100"/>
              <a:gd name="connsiteX18" fmla="*/ 314371 w 327026"/>
              <a:gd name="connsiteY18" fmla="*/ 211951 h 337100"/>
              <a:gd name="connsiteX19" fmla="*/ 242026 w 327026"/>
              <a:gd name="connsiteY19" fmla="*/ 165875 h 337100"/>
              <a:gd name="connsiteX20" fmla="*/ 259126 w 327026"/>
              <a:gd name="connsiteY20" fmla="*/ 139545 h 337100"/>
              <a:gd name="connsiteX21" fmla="*/ 244657 w 327026"/>
              <a:gd name="connsiteY21" fmla="*/ 94785 h 337100"/>
              <a:gd name="connsiteX22" fmla="*/ 203881 w 327026"/>
              <a:gd name="connsiteY22" fmla="*/ 63190 h 337100"/>
              <a:gd name="connsiteX23" fmla="*/ 186781 w 327026"/>
              <a:gd name="connsiteY23" fmla="*/ 22380 h 337100"/>
              <a:gd name="connsiteX24" fmla="*/ 160474 w 327026"/>
              <a:gd name="connsiteY24" fmla="*/ 19747 h 337100"/>
              <a:gd name="connsiteX25" fmla="*/ 74975 w 327026"/>
              <a:gd name="connsiteY25" fmla="*/ 48709 h 337100"/>
              <a:gd name="connsiteX26" fmla="*/ 86814 w 327026"/>
              <a:gd name="connsiteY26" fmla="*/ 86886 h 337100"/>
              <a:gd name="connsiteX27" fmla="*/ 53930 w 327026"/>
              <a:gd name="connsiteY27" fmla="*/ 111899 h 337100"/>
              <a:gd name="connsiteX28" fmla="*/ 53930 w 327026"/>
              <a:gd name="connsiteY28" fmla="*/ 140862 h 337100"/>
              <a:gd name="connsiteX29" fmla="*/ 59191 w 327026"/>
              <a:gd name="connsiteY29" fmla="*/ 157976 h 337100"/>
              <a:gd name="connsiteX30" fmla="*/ 21046 w 327026"/>
              <a:gd name="connsiteY30" fmla="*/ 181672 h 337100"/>
              <a:gd name="connsiteX31" fmla="*/ 35515 w 327026"/>
              <a:gd name="connsiteY31" fmla="*/ 227748 h 337100"/>
              <a:gd name="connsiteX32" fmla="*/ 59191 w 327026"/>
              <a:gd name="connsiteY32" fmla="*/ 190887 h 337100"/>
              <a:gd name="connsiteX33" fmla="*/ 89444 w 327026"/>
              <a:gd name="connsiteY33" fmla="*/ 198786 h 337100"/>
              <a:gd name="connsiteX34" fmla="*/ 122328 w 327026"/>
              <a:gd name="connsiteY34" fmla="*/ 215900 h 337100"/>
              <a:gd name="connsiteX35" fmla="*/ 96021 w 327026"/>
              <a:gd name="connsiteY35" fmla="*/ 248812 h 337100"/>
              <a:gd name="connsiteX36" fmla="*/ 86814 w 327026"/>
              <a:gd name="connsiteY36" fmla="*/ 283040 h 337100"/>
              <a:gd name="connsiteX37" fmla="*/ 160474 w 327026"/>
              <a:gd name="connsiteY37" fmla="*/ 304103 h 337100"/>
              <a:gd name="connsiteX38" fmla="*/ 167051 w 327026"/>
              <a:gd name="connsiteY38" fmla="*/ 302787 h 337100"/>
              <a:gd name="connsiteX39" fmla="*/ 170997 w 327026"/>
              <a:gd name="connsiteY39" fmla="*/ 322534 h 337100"/>
              <a:gd name="connsiteX40" fmla="*/ 160474 w 327026"/>
              <a:gd name="connsiteY40" fmla="*/ 323850 h 337100"/>
              <a:gd name="connsiteX41" fmla="*/ 0 w 327026"/>
              <a:gd name="connsiteY41" fmla="*/ 161925 h 337100"/>
              <a:gd name="connsiteX42" fmla="*/ 160474 w 327026"/>
              <a:gd name="connsiteY42" fmla="*/ 0 h 33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27026" h="337100">
                <a:moveTo>
                  <a:pt x="157951" y="134938"/>
                </a:moveTo>
                <a:cubicBezTo>
                  <a:pt x="157951" y="134938"/>
                  <a:pt x="157951" y="134938"/>
                  <a:pt x="327026" y="239958"/>
                </a:cubicBezTo>
                <a:cubicBezTo>
                  <a:pt x="327026" y="239958"/>
                  <a:pt x="327026" y="239958"/>
                  <a:pt x="259660" y="254398"/>
                </a:cubicBezTo>
                <a:lnTo>
                  <a:pt x="295325" y="305595"/>
                </a:lnTo>
                <a:cubicBezTo>
                  <a:pt x="301929" y="316097"/>
                  <a:pt x="300608" y="327911"/>
                  <a:pt x="292683" y="334475"/>
                </a:cubicBezTo>
                <a:cubicBezTo>
                  <a:pt x="283436" y="339726"/>
                  <a:pt x="271548" y="337101"/>
                  <a:pt x="263623" y="326599"/>
                </a:cubicBezTo>
                <a:cubicBezTo>
                  <a:pt x="263623" y="326599"/>
                  <a:pt x="263623" y="326599"/>
                  <a:pt x="227959" y="275402"/>
                </a:cubicBezTo>
                <a:cubicBezTo>
                  <a:pt x="227959" y="275402"/>
                  <a:pt x="227959" y="275402"/>
                  <a:pt x="192294" y="333162"/>
                </a:cubicBezTo>
                <a:cubicBezTo>
                  <a:pt x="192294" y="333162"/>
                  <a:pt x="192294" y="333162"/>
                  <a:pt x="153988" y="137564"/>
                </a:cubicBezTo>
                <a:cubicBezTo>
                  <a:pt x="153988" y="137564"/>
                  <a:pt x="153988" y="137564"/>
                  <a:pt x="157951" y="134938"/>
                </a:cubicBezTo>
                <a:close/>
                <a:moveTo>
                  <a:pt x="287448" y="96838"/>
                </a:moveTo>
                <a:cubicBezTo>
                  <a:pt x="280879" y="99436"/>
                  <a:pt x="272996" y="103332"/>
                  <a:pt x="270368" y="108528"/>
                </a:cubicBezTo>
                <a:cubicBezTo>
                  <a:pt x="265113" y="117620"/>
                  <a:pt x="271682" y="143597"/>
                  <a:pt x="280879" y="150092"/>
                </a:cubicBezTo>
                <a:cubicBezTo>
                  <a:pt x="292703" y="159184"/>
                  <a:pt x="299272" y="170873"/>
                  <a:pt x="301899" y="182563"/>
                </a:cubicBezTo>
                <a:cubicBezTo>
                  <a:pt x="303213" y="176069"/>
                  <a:pt x="303213" y="168276"/>
                  <a:pt x="303213" y="161781"/>
                </a:cubicBezTo>
                <a:cubicBezTo>
                  <a:pt x="303213" y="138402"/>
                  <a:pt x="297958" y="116321"/>
                  <a:pt x="287448" y="96838"/>
                </a:cubicBezTo>
                <a:close/>
                <a:moveTo>
                  <a:pt x="160474" y="0"/>
                </a:moveTo>
                <a:cubicBezTo>
                  <a:pt x="249918" y="0"/>
                  <a:pt x="322263" y="72405"/>
                  <a:pt x="322263" y="161925"/>
                </a:cubicBezTo>
                <a:cubicBezTo>
                  <a:pt x="322263" y="179039"/>
                  <a:pt x="319632" y="196153"/>
                  <a:pt x="314371" y="211951"/>
                </a:cubicBezTo>
                <a:cubicBezTo>
                  <a:pt x="314371" y="211951"/>
                  <a:pt x="314371" y="211951"/>
                  <a:pt x="242026" y="165875"/>
                </a:cubicBezTo>
                <a:cubicBezTo>
                  <a:pt x="247288" y="157976"/>
                  <a:pt x="257811" y="147444"/>
                  <a:pt x="259126" y="139545"/>
                </a:cubicBezTo>
                <a:cubicBezTo>
                  <a:pt x="260441" y="127697"/>
                  <a:pt x="251234" y="97418"/>
                  <a:pt x="244657" y="94785"/>
                </a:cubicBezTo>
                <a:cubicBezTo>
                  <a:pt x="238080" y="90836"/>
                  <a:pt x="218350" y="71089"/>
                  <a:pt x="203881" y="63190"/>
                </a:cubicBezTo>
                <a:cubicBezTo>
                  <a:pt x="193358" y="57924"/>
                  <a:pt x="188096" y="36861"/>
                  <a:pt x="186781" y="22380"/>
                </a:cubicBezTo>
                <a:cubicBezTo>
                  <a:pt x="177574" y="21063"/>
                  <a:pt x="169681" y="19747"/>
                  <a:pt x="160474" y="19747"/>
                </a:cubicBezTo>
                <a:cubicBezTo>
                  <a:pt x="128905" y="19747"/>
                  <a:pt x="98652" y="30279"/>
                  <a:pt x="74975" y="48709"/>
                </a:cubicBezTo>
                <a:cubicBezTo>
                  <a:pt x="81552" y="59241"/>
                  <a:pt x="93390" y="78988"/>
                  <a:pt x="86814" y="86886"/>
                </a:cubicBezTo>
                <a:cubicBezTo>
                  <a:pt x="78921" y="100051"/>
                  <a:pt x="53930" y="100051"/>
                  <a:pt x="53930" y="111899"/>
                </a:cubicBezTo>
                <a:cubicBezTo>
                  <a:pt x="53930" y="123747"/>
                  <a:pt x="52614" y="135596"/>
                  <a:pt x="53930" y="140862"/>
                </a:cubicBezTo>
                <a:cubicBezTo>
                  <a:pt x="55245" y="146128"/>
                  <a:pt x="69714" y="150077"/>
                  <a:pt x="59191" y="157976"/>
                </a:cubicBezTo>
                <a:cubicBezTo>
                  <a:pt x="52614" y="164558"/>
                  <a:pt x="32884" y="175090"/>
                  <a:pt x="21046" y="181672"/>
                </a:cubicBezTo>
                <a:cubicBezTo>
                  <a:pt x="22361" y="197470"/>
                  <a:pt x="27622" y="213267"/>
                  <a:pt x="35515" y="227748"/>
                </a:cubicBezTo>
                <a:cubicBezTo>
                  <a:pt x="38145" y="219850"/>
                  <a:pt x="49984" y="192204"/>
                  <a:pt x="59191" y="190887"/>
                </a:cubicBezTo>
                <a:cubicBezTo>
                  <a:pt x="69714" y="188254"/>
                  <a:pt x="78921" y="185621"/>
                  <a:pt x="89444" y="198786"/>
                </a:cubicBezTo>
                <a:cubicBezTo>
                  <a:pt x="99967" y="211951"/>
                  <a:pt x="114436" y="215900"/>
                  <a:pt x="122328" y="215900"/>
                </a:cubicBezTo>
                <a:cubicBezTo>
                  <a:pt x="130220" y="215900"/>
                  <a:pt x="121013" y="243546"/>
                  <a:pt x="96021" y="248812"/>
                </a:cubicBezTo>
                <a:cubicBezTo>
                  <a:pt x="72345" y="252761"/>
                  <a:pt x="106544" y="283040"/>
                  <a:pt x="86814" y="283040"/>
                </a:cubicBezTo>
                <a:cubicBezTo>
                  <a:pt x="109175" y="296204"/>
                  <a:pt x="134167" y="304103"/>
                  <a:pt x="160474" y="304103"/>
                </a:cubicBezTo>
                <a:cubicBezTo>
                  <a:pt x="163105" y="304103"/>
                  <a:pt x="165735" y="302787"/>
                  <a:pt x="167051" y="302787"/>
                </a:cubicBezTo>
                <a:cubicBezTo>
                  <a:pt x="167051" y="302787"/>
                  <a:pt x="167051" y="302787"/>
                  <a:pt x="170997" y="322534"/>
                </a:cubicBezTo>
                <a:cubicBezTo>
                  <a:pt x="168366" y="322534"/>
                  <a:pt x="164420" y="323850"/>
                  <a:pt x="160474" y="323850"/>
                </a:cubicBezTo>
                <a:cubicBezTo>
                  <a:pt x="72345" y="323850"/>
                  <a:pt x="0" y="251445"/>
                  <a:pt x="0" y="161925"/>
                </a:cubicBezTo>
                <a:cubicBezTo>
                  <a:pt x="0" y="72405"/>
                  <a:pt x="72345" y="0"/>
                  <a:pt x="160474" y="0"/>
                </a:cubicBezTo>
                <a:close/>
              </a:path>
            </a:pathLst>
          </a:custGeom>
          <a:solidFill>
            <a:srgbClr val="191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/>
          </a:p>
        </p:txBody>
      </p:sp>
      <p:sp>
        <p:nvSpPr>
          <p:cNvPr id="26" name="标题 4"/>
          <p:cNvSpPr txBox="1"/>
          <p:nvPr/>
        </p:nvSpPr>
        <p:spPr bwMode="auto">
          <a:xfrm>
            <a:off x="8487942" y="150084"/>
            <a:ext cx="3012397" cy="57943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/>
            <a:r>
              <a:rPr lang="zh-CN" altLang="en-US" sz="2400" b="1" dirty="0">
                <a:solidFill>
                  <a:sysClr val="windowText" lastClr="000000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   研究内容及进展</a:t>
            </a:r>
            <a:endParaRPr lang="zh-CN" altLang="en-US" sz="18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7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23068" y="303207"/>
            <a:ext cx="301399" cy="30139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96340" y="1031240"/>
            <a:ext cx="4833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</a:t>
            </a:r>
            <a:r>
              <a:rPr lang="zh-CN" altLang="en-US">
                <a:solidFill>
                  <a:srgbClr val="C00000"/>
                </a:solidFill>
              </a:rPr>
              <a:t>基于点对特征的三维物体快速识别方法研究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6420" y="1426210"/>
            <a:ext cx="10521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2.2 </a:t>
            </a:r>
            <a:r>
              <a:rPr lang="zh-CN" altLang="en-US"/>
              <a:t>基于点对特征和凸包求解的物体</a:t>
            </a:r>
            <a:r>
              <a:rPr lang="zh-CN" altLang="en-US">
                <a:solidFill>
                  <a:srgbClr val="C00000"/>
                </a:solidFill>
              </a:rPr>
              <a:t>放置平面提取</a:t>
            </a:r>
            <a:r>
              <a:rPr lang="zh-CN" altLang="en-US"/>
              <a:t>算法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55" y="1794510"/>
            <a:ext cx="9424670" cy="25996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4761230"/>
            <a:ext cx="3653790" cy="13912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0515" y="4757420"/>
            <a:ext cx="1952625" cy="15728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1435" y="4620895"/>
            <a:ext cx="1874520" cy="18459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9190" y="4246245"/>
            <a:ext cx="2628900" cy="2275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25"/>
          <p:cNvCxnSpPr/>
          <p:nvPr/>
        </p:nvCxnSpPr>
        <p:spPr>
          <a:xfrm flipV="1">
            <a:off x="1330150" y="1332590"/>
            <a:ext cx="5287469" cy="11146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9" name="椭圆 8"/>
          <p:cNvSpPr/>
          <p:nvPr/>
        </p:nvSpPr>
        <p:spPr>
          <a:xfrm>
            <a:off x="920035" y="970159"/>
            <a:ext cx="318200" cy="328002"/>
          </a:xfrm>
          <a:custGeom>
            <a:avLst/>
            <a:gdLst>
              <a:gd name="connsiteX0" fmla="*/ 157951 w 327026"/>
              <a:gd name="connsiteY0" fmla="*/ 134938 h 337100"/>
              <a:gd name="connsiteX1" fmla="*/ 327026 w 327026"/>
              <a:gd name="connsiteY1" fmla="*/ 239958 h 337100"/>
              <a:gd name="connsiteX2" fmla="*/ 259660 w 327026"/>
              <a:gd name="connsiteY2" fmla="*/ 254398 h 337100"/>
              <a:gd name="connsiteX3" fmla="*/ 295325 w 327026"/>
              <a:gd name="connsiteY3" fmla="*/ 305595 h 337100"/>
              <a:gd name="connsiteX4" fmla="*/ 292683 w 327026"/>
              <a:gd name="connsiteY4" fmla="*/ 334475 h 337100"/>
              <a:gd name="connsiteX5" fmla="*/ 263623 w 327026"/>
              <a:gd name="connsiteY5" fmla="*/ 326599 h 337100"/>
              <a:gd name="connsiteX6" fmla="*/ 227959 w 327026"/>
              <a:gd name="connsiteY6" fmla="*/ 275402 h 337100"/>
              <a:gd name="connsiteX7" fmla="*/ 192294 w 327026"/>
              <a:gd name="connsiteY7" fmla="*/ 333162 h 337100"/>
              <a:gd name="connsiteX8" fmla="*/ 153988 w 327026"/>
              <a:gd name="connsiteY8" fmla="*/ 137564 h 337100"/>
              <a:gd name="connsiteX9" fmla="*/ 157951 w 327026"/>
              <a:gd name="connsiteY9" fmla="*/ 134938 h 337100"/>
              <a:gd name="connsiteX10" fmla="*/ 287448 w 327026"/>
              <a:gd name="connsiteY10" fmla="*/ 96838 h 337100"/>
              <a:gd name="connsiteX11" fmla="*/ 270368 w 327026"/>
              <a:gd name="connsiteY11" fmla="*/ 108528 h 337100"/>
              <a:gd name="connsiteX12" fmla="*/ 280879 w 327026"/>
              <a:gd name="connsiteY12" fmla="*/ 150092 h 337100"/>
              <a:gd name="connsiteX13" fmla="*/ 301899 w 327026"/>
              <a:gd name="connsiteY13" fmla="*/ 182563 h 337100"/>
              <a:gd name="connsiteX14" fmla="*/ 303213 w 327026"/>
              <a:gd name="connsiteY14" fmla="*/ 161781 h 337100"/>
              <a:gd name="connsiteX15" fmla="*/ 287448 w 327026"/>
              <a:gd name="connsiteY15" fmla="*/ 96838 h 337100"/>
              <a:gd name="connsiteX16" fmla="*/ 160474 w 327026"/>
              <a:gd name="connsiteY16" fmla="*/ 0 h 337100"/>
              <a:gd name="connsiteX17" fmla="*/ 322263 w 327026"/>
              <a:gd name="connsiteY17" fmla="*/ 161925 h 337100"/>
              <a:gd name="connsiteX18" fmla="*/ 314371 w 327026"/>
              <a:gd name="connsiteY18" fmla="*/ 211951 h 337100"/>
              <a:gd name="connsiteX19" fmla="*/ 242026 w 327026"/>
              <a:gd name="connsiteY19" fmla="*/ 165875 h 337100"/>
              <a:gd name="connsiteX20" fmla="*/ 259126 w 327026"/>
              <a:gd name="connsiteY20" fmla="*/ 139545 h 337100"/>
              <a:gd name="connsiteX21" fmla="*/ 244657 w 327026"/>
              <a:gd name="connsiteY21" fmla="*/ 94785 h 337100"/>
              <a:gd name="connsiteX22" fmla="*/ 203881 w 327026"/>
              <a:gd name="connsiteY22" fmla="*/ 63190 h 337100"/>
              <a:gd name="connsiteX23" fmla="*/ 186781 w 327026"/>
              <a:gd name="connsiteY23" fmla="*/ 22380 h 337100"/>
              <a:gd name="connsiteX24" fmla="*/ 160474 w 327026"/>
              <a:gd name="connsiteY24" fmla="*/ 19747 h 337100"/>
              <a:gd name="connsiteX25" fmla="*/ 74975 w 327026"/>
              <a:gd name="connsiteY25" fmla="*/ 48709 h 337100"/>
              <a:gd name="connsiteX26" fmla="*/ 86814 w 327026"/>
              <a:gd name="connsiteY26" fmla="*/ 86886 h 337100"/>
              <a:gd name="connsiteX27" fmla="*/ 53930 w 327026"/>
              <a:gd name="connsiteY27" fmla="*/ 111899 h 337100"/>
              <a:gd name="connsiteX28" fmla="*/ 53930 w 327026"/>
              <a:gd name="connsiteY28" fmla="*/ 140862 h 337100"/>
              <a:gd name="connsiteX29" fmla="*/ 59191 w 327026"/>
              <a:gd name="connsiteY29" fmla="*/ 157976 h 337100"/>
              <a:gd name="connsiteX30" fmla="*/ 21046 w 327026"/>
              <a:gd name="connsiteY30" fmla="*/ 181672 h 337100"/>
              <a:gd name="connsiteX31" fmla="*/ 35515 w 327026"/>
              <a:gd name="connsiteY31" fmla="*/ 227748 h 337100"/>
              <a:gd name="connsiteX32" fmla="*/ 59191 w 327026"/>
              <a:gd name="connsiteY32" fmla="*/ 190887 h 337100"/>
              <a:gd name="connsiteX33" fmla="*/ 89444 w 327026"/>
              <a:gd name="connsiteY33" fmla="*/ 198786 h 337100"/>
              <a:gd name="connsiteX34" fmla="*/ 122328 w 327026"/>
              <a:gd name="connsiteY34" fmla="*/ 215900 h 337100"/>
              <a:gd name="connsiteX35" fmla="*/ 96021 w 327026"/>
              <a:gd name="connsiteY35" fmla="*/ 248812 h 337100"/>
              <a:gd name="connsiteX36" fmla="*/ 86814 w 327026"/>
              <a:gd name="connsiteY36" fmla="*/ 283040 h 337100"/>
              <a:gd name="connsiteX37" fmla="*/ 160474 w 327026"/>
              <a:gd name="connsiteY37" fmla="*/ 304103 h 337100"/>
              <a:gd name="connsiteX38" fmla="*/ 167051 w 327026"/>
              <a:gd name="connsiteY38" fmla="*/ 302787 h 337100"/>
              <a:gd name="connsiteX39" fmla="*/ 170997 w 327026"/>
              <a:gd name="connsiteY39" fmla="*/ 322534 h 337100"/>
              <a:gd name="connsiteX40" fmla="*/ 160474 w 327026"/>
              <a:gd name="connsiteY40" fmla="*/ 323850 h 337100"/>
              <a:gd name="connsiteX41" fmla="*/ 0 w 327026"/>
              <a:gd name="connsiteY41" fmla="*/ 161925 h 337100"/>
              <a:gd name="connsiteX42" fmla="*/ 160474 w 327026"/>
              <a:gd name="connsiteY42" fmla="*/ 0 h 33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27026" h="337100">
                <a:moveTo>
                  <a:pt x="157951" y="134938"/>
                </a:moveTo>
                <a:cubicBezTo>
                  <a:pt x="157951" y="134938"/>
                  <a:pt x="157951" y="134938"/>
                  <a:pt x="327026" y="239958"/>
                </a:cubicBezTo>
                <a:cubicBezTo>
                  <a:pt x="327026" y="239958"/>
                  <a:pt x="327026" y="239958"/>
                  <a:pt x="259660" y="254398"/>
                </a:cubicBezTo>
                <a:lnTo>
                  <a:pt x="295325" y="305595"/>
                </a:lnTo>
                <a:cubicBezTo>
                  <a:pt x="301929" y="316097"/>
                  <a:pt x="300608" y="327911"/>
                  <a:pt x="292683" y="334475"/>
                </a:cubicBezTo>
                <a:cubicBezTo>
                  <a:pt x="283436" y="339726"/>
                  <a:pt x="271548" y="337101"/>
                  <a:pt x="263623" y="326599"/>
                </a:cubicBezTo>
                <a:cubicBezTo>
                  <a:pt x="263623" y="326599"/>
                  <a:pt x="263623" y="326599"/>
                  <a:pt x="227959" y="275402"/>
                </a:cubicBezTo>
                <a:cubicBezTo>
                  <a:pt x="227959" y="275402"/>
                  <a:pt x="227959" y="275402"/>
                  <a:pt x="192294" y="333162"/>
                </a:cubicBezTo>
                <a:cubicBezTo>
                  <a:pt x="192294" y="333162"/>
                  <a:pt x="192294" y="333162"/>
                  <a:pt x="153988" y="137564"/>
                </a:cubicBezTo>
                <a:cubicBezTo>
                  <a:pt x="153988" y="137564"/>
                  <a:pt x="153988" y="137564"/>
                  <a:pt x="157951" y="134938"/>
                </a:cubicBezTo>
                <a:close/>
                <a:moveTo>
                  <a:pt x="287448" y="96838"/>
                </a:moveTo>
                <a:cubicBezTo>
                  <a:pt x="280879" y="99436"/>
                  <a:pt x="272996" y="103332"/>
                  <a:pt x="270368" y="108528"/>
                </a:cubicBezTo>
                <a:cubicBezTo>
                  <a:pt x="265113" y="117620"/>
                  <a:pt x="271682" y="143597"/>
                  <a:pt x="280879" y="150092"/>
                </a:cubicBezTo>
                <a:cubicBezTo>
                  <a:pt x="292703" y="159184"/>
                  <a:pt x="299272" y="170873"/>
                  <a:pt x="301899" y="182563"/>
                </a:cubicBezTo>
                <a:cubicBezTo>
                  <a:pt x="303213" y="176069"/>
                  <a:pt x="303213" y="168276"/>
                  <a:pt x="303213" y="161781"/>
                </a:cubicBezTo>
                <a:cubicBezTo>
                  <a:pt x="303213" y="138402"/>
                  <a:pt x="297958" y="116321"/>
                  <a:pt x="287448" y="96838"/>
                </a:cubicBezTo>
                <a:close/>
                <a:moveTo>
                  <a:pt x="160474" y="0"/>
                </a:moveTo>
                <a:cubicBezTo>
                  <a:pt x="249918" y="0"/>
                  <a:pt x="322263" y="72405"/>
                  <a:pt x="322263" y="161925"/>
                </a:cubicBezTo>
                <a:cubicBezTo>
                  <a:pt x="322263" y="179039"/>
                  <a:pt x="319632" y="196153"/>
                  <a:pt x="314371" y="211951"/>
                </a:cubicBezTo>
                <a:cubicBezTo>
                  <a:pt x="314371" y="211951"/>
                  <a:pt x="314371" y="211951"/>
                  <a:pt x="242026" y="165875"/>
                </a:cubicBezTo>
                <a:cubicBezTo>
                  <a:pt x="247288" y="157976"/>
                  <a:pt x="257811" y="147444"/>
                  <a:pt x="259126" y="139545"/>
                </a:cubicBezTo>
                <a:cubicBezTo>
                  <a:pt x="260441" y="127697"/>
                  <a:pt x="251234" y="97418"/>
                  <a:pt x="244657" y="94785"/>
                </a:cubicBezTo>
                <a:cubicBezTo>
                  <a:pt x="238080" y="90836"/>
                  <a:pt x="218350" y="71089"/>
                  <a:pt x="203881" y="63190"/>
                </a:cubicBezTo>
                <a:cubicBezTo>
                  <a:pt x="193358" y="57924"/>
                  <a:pt x="188096" y="36861"/>
                  <a:pt x="186781" y="22380"/>
                </a:cubicBezTo>
                <a:cubicBezTo>
                  <a:pt x="177574" y="21063"/>
                  <a:pt x="169681" y="19747"/>
                  <a:pt x="160474" y="19747"/>
                </a:cubicBezTo>
                <a:cubicBezTo>
                  <a:pt x="128905" y="19747"/>
                  <a:pt x="98652" y="30279"/>
                  <a:pt x="74975" y="48709"/>
                </a:cubicBezTo>
                <a:cubicBezTo>
                  <a:pt x="81552" y="59241"/>
                  <a:pt x="93390" y="78988"/>
                  <a:pt x="86814" y="86886"/>
                </a:cubicBezTo>
                <a:cubicBezTo>
                  <a:pt x="78921" y="100051"/>
                  <a:pt x="53930" y="100051"/>
                  <a:pt x="53930" y="111899"/>
                </a:cubicBezTo>
                <a:cubicBezTo>
                  <a:pt x="53930" y="123747"/>
                  <a:pt x="52614" y="135596"/>
                  <a:pt x="53930" y="140862"/>
                </a:cubicBezTo>
                <a:cubicBezTo>
                  <a:pt x="55245" y="146128"/>
                  <a:pt x="69714" y="150077"/>
                  <a:pt x="59191" y="157976"/>
                </a:cubicBezTo>
                <a:cubicBezTo>
                  <a:pt x="52614" y="164558"/>
                  <a:pt x="32884" y="175090"/>
                  <a:pt x="21046" y="181672"/>
                </a:cubicBezTo>
                <a:cubicBezTo>
                  <a:pt x="22361" y="197470"/>
                  <a:pt x="27622" y="213267"/>
                  <a:pt x="35515" y="227748"/>
                </a:cubicBezTo>
                <a:cubicBezTo>
                  <a:pt x="38145" y="219850"/>
                  <a:pt x="49984" y="192204"/>
                  <a:pt x="59191" y="190887"/>
                </a:cubicBezTo>
                <a:cubicBezTo>
                  <a:pt x="69714" y="188254"/>
                  <a:pt x="78921" y="185621"/>
                  <a:pt x="89444" y="198786"/>
                </a:cubicBezTo>
                <a:cubicBezTo>
                  <a:pt x="99967" y="211951"/>
                  <a:pt x="114436" y="215900"/>
                  <a:pt x="122328" y="215900"/>
                </a:cubicBezTo>
                <a:cubicBezTo>
                  <a:pt x="130220" y="215900"/>
                  <a:pt x="121013" y="243546"/>
                  <a:pt x="96021" y="248812"/>
                </a:cubicBezTo>
                <a:cubicBezTo>
                  <a:pt x="72345" y="252761"/>
                  <a:pt x="106544" y="283040"/>
                  <a:pt x="86814" y="283040"/>
                </a:cubicBezTo>
                <a:cubicBezTo>
                  <a:pt x="109175" y="296204"/>
                  <a:pt x="134167" y="304103"/>
                  <a:pt x="160474" y="304103"/>
                </a:cubicBezTo>
                <a:cubicBezTo>
                  <a:pt x="163105" y="304103"/>
                  <a:pt x="165735" y="302787"/>
                  <a:pt x="167051" y="302787"/>
                </a:cubicBezTo>
                <a:cubicBezTo>
                  <a:pt x="167051" y="302787"/>
                  <a:pt x="167051" y="302787"/>
                  <a:pt x="170997" y="322534"/>
                </a:cubicBezTo>
                <a:cubicBezTo>
                  <a:pt x="168366" y="322534"/>
                  <a:pt x="164420" y="323850"/>
                  <a:pt x="160474" y="323850"/>
                </a:cubicBezTo>
                <a:cubicBezTo>
                  <a:pt x="72345" y="323850"/>
                  <a:pt x="0" y="251445"/>
                  <a:pt x="0" y="161925"/>
                </a:cubicBezTo>
                <a:cubicBezTo>
                  <a:pt x="0" y="72405"/>
                  <a:pt x="72345" y="0"/>
                  <a:pt x="160474" y="0"/>
                </a:cubicBezTo>
                <a:close/>
              </a:path>
            </a:pathLst>
          </a:custGeom>
          <a:solidFill>
            <a:srgbClr val="191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/>
          </a:p>
        </p:txBody>
      </p:sp>
      <p:sp>
        <p:nvSpPr>
          <p:cNvPr id="26" name="标题 4"/>
          <p:cNvSpPr txBox="1"/>
          <p:nvPr/>
        </p:nvSpPr>
        <p:spPr bwMode="auto">
          <a:xfrm>
            <a:off x="8487942" y="150084"/>
            <a:ext cx="3012397" cy="57943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/>
            <a:r>
              <a:rPr lang="zh-CN" altLang="en-US" sz="2400" b="1" dirty="0">
                <a:solidFill>
                  <a:sysClr val="windowText" lastClr="000000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   研究内容及进展</a:t>
            </a:r>
            <a:endParaRPr lang="zh-CN" altLang="en-US" sz="18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7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23068" y="303207"/>
            <a:ext cx="301399" cy="30139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96340" y="1031240"/>
            <a:ext cx="4833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</a:t>
            </a:r>
            <a:r>
              <a:rPr lang="zh-CN" altLang="en-US">
                <a:solidFill>
                  <a:srgbClr val="C00000"/>
                </a:solidFill>
              </a:rPr>
              <a:t>基于点对特征的三维物体快速识别方法研究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20115" y="1426210"/>
            <a:ext cx="10521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2.3 </a:t>
            </a:r>
            <a:r>
              <a:rPr lang="zh-CN" altLang="en-US"/>
              <a:t>面向三维物体识别的</a:t>
            </a:r>
            <a:r>
              <a:rPr lang="zh-CN" altLang="en-US">
                <a:solidFill>
                  <a:srgbClr val="C00000"/>
                </a:solidFill>
              </a:rPr>
              <a:t>自适应均匀选点</a:t>
            </a:r>
            <a:r>
              <a:rPr lang="zh-CN" altLang="en-US"/>
              <a:t>方法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730" y="1877060"/>
            <a:ext cx="4634230" cy="4674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25"/>
          <p:cNvCxnSpPr/>
          <p:nvPr/>
        </p:nvCxnSpPr>
        <p:spPr>
          <a:xfrm flipV="1">
            <a:off x="1330150" y="1332590"/>
            <a:ext cx="5287469" cy="11146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9" name="椭圆 8"/>
          <p:cNvSpPr/>
          <p:nvPr/>
        </p:nvSpPr>
        <p:spPr>
          <a:xfrm>
            <a:off x="920035" y="970159"/>
            <a:ext cx="318200" cy="328002"/>
          </a:xfrm>
          <a:custGeom>
            <a:avLst/>
            <a:gdLst>
              <a:gd name="connsiteX0" fmla="*/ 157951 w 327026"/>
              <a:gd name="connsiteY0" fmla="*/ 134938 h 337100"/>
              <a:gd name="connsiteX1" fmla="*/ 327026 w 327026"/>
              <a:gd name="connsiteY1" fmla="*/ 239958 h 337100"/>
              <a:gd name="connsiteX2" fmla="*/ 259660 w 327026"/>
              <a:gd name="connsiteY2" fmla="*/ 254398 h 337100"/>
              <a:gd name="connsiteX3" fmla="*/ 295325 w 327026"/>
              <a:gd name="connsiteY3" fmla="*/ 305595 h 337100"/>
              <a:gd name="connsiteX4" fmla="*/ 292683 w 327026"/>
              <a:gd name="connsiteY4" fmla="*/ 334475 h 337100"/>
              <a:gd name="connsiteX5" fmla="*/ 263623 w 327026"/>
              <a:gd name="connsiteY5" fmla="*/ 326599 h 337100"/>
              <a:gd name="connsiteX6" fmla="*/ 227959 w 327026"/>
              <a:gd name="connsiteY6" fmla="*/ 275402 h 337100"/>
              <a:gd name="connsiteX7" fmla="*/ 192294 w 327026"/>
              <a:gd name="connsiteY7" fmla="*/ 333162 h 337100"/>
              <a:gd name="connsiteX8" fmla="*/ 153988 w 327026"/>
              <a:gd name="connsiteY8" fmla="*/ 137564 h 337100"/>
              <a:gd name="connsiteX9" fmla="*/ 157951 w 327026"/>
              <a:gd name="connsiteY9" fmla="*/ 134938 h 337100"/>
              <a:gd name="connsiteX10" fmla="*/ 287448 w 327026"/>
              <a:gd name="connsiteY10" fmla="*/ 96838 h 337100"/>
              <a:gd name="connsiteX11" fmla="*/ 270368 w 327026"/>
              <a:gd name="connsiteY11" fmla="*/ 108528 h 337100"/>
              <a:gd name="connsiteX12" fmla="*/ 280879 w 327026"/>
              <a:gd name="connsiteY12" fmla="*/ 150092 h 337100"/>
              <a:gd name="connsiteX13" fmla="*/ 301899 w 327026"/>
              <a:gd name="connsiteY13" fmla="*/ 182563 h 337100"/>
              <a:gd name="connsiteX14" fmla="*/ 303213 w 327026"/>
              <a:gd name="connsiteY14" fmla="*/ 161781 h 337100"/>
              <a:gd name="connsiteX15" fmla="*/ 287448 w 327026"/>
              <a:gd name="connsiteY15" fmla="*/ 96838 h 337100"/>
              <a:gd name="connsiteX16" fmla="*/ 160474 w 327026"/>
              <a:gd name="connsiteY16" fmla="*/ 0 h 337100"/>
              <a:gd name="connsiteX17" fmla="*/ 322263 w 327026"/>
              <a:gd name="connsiteY17" fmla="*/ 161925 h 337100"/>
              <a:gd name="connsiteX18" fmla="*/ 314371 w 327026"/>
              <a:gd name="connsiteY18" fmla="*/ 211951 h 337100"/>
              <a:gd name="connsiteX19" fmla="*/ 242026 w 327026"/>
              <a:gd name="connsiteY19" fmla="*/ 165875 h 337100"/>
              <a:gd name="connsiteX20" fmla="*/ 259126 w 327026"/>
              <a:gd name="connsiteY20" fmla="*/ 139545 h 337100"/>
              <a:gd name="connsiteX21" fmla="*/ 244657 w 327026"/>
              <a:gd name="connsiteY21" fmla="*/ 94785 h 337100"/>
              <a:gd name="connsiteX22" fmla="*/ 203881 w 327026"/>
              <a:gd name="connsiteY22" fmla="*/ 63190 h 337100"/>
              <a:gd name="connsiteX23" fmla="*/ 186781 w 327026"/>
              <a:gd name="connsiteY23" fmla="*/ 22380 h 337100"/>
              <a:gd name="connsiteX24" fmla="*/ 160474 w 327026"/>
              <a:gd name="connsiteY24" fmla="*/ 19747 h 337100"/>
              <a:gd name="connsiteX25" fmla="*/ 74975 w 327026"/>
              <a:gd name="connsiteY25" fmla="*/ 48709 h 337100"/>
              <a:gd name="connsiteX26" fmla="*/ 86814 w 327026"/>
              <a:gd name="connsiteY26" fmla="*/ 86886 h 337100"/>
              <a:gd name="connsiteX27" fmla="*/ 53930 w 327026"/>
              <a:gd name="connsiteY27" fmla="*/ 111899 h 337100"/>
              <a:gd name="connsiteX28" fmla="*/ 53930 w 327026"/>
              <a:gd name="connsiteY28" fmla="*/ 140862 h 337100"/>
              <a:gd name="connsiteX29" fmla="*/ 59191 w 327026"/>
              <a:gd name="connsiteY29" fmla="*/ 157976 h 337100"/>
              <a:gd name="connsiteX30" fmla="*/ 21046 w 327026"/>
              <a:gd name="connsiteY30" fmla="*/ 181672 h 337100"/>
              <a:gd name="connsiteX31" fmla="*/ 35515 w 327026"/>
              <a:gd name="connsiteY31" fmla="*/ 227748 h 337100"/>
              <a:gd name="connsiteX32" fmla="*/ 59191 w 327026"/>
              <a:gd name="connsiteY32" fmla="*/ 190887 h 337100"/>
              <a:gd name="connsiteX33" fmla="*/ 89444 w 327026"/>
              <a:gd name="connsiteY33" fmla="*/ 198786 h 337100"/>
              <a:gd name="connsiteX34" fmla="*/ 122328 w 327026"/>
              <a:gd name="connsiteY34" fmla="*/ 215900 h 337100"/>
              <a:gd name="connsiteX35" fmla="*/ 96021 w 327026"/>
              <a:gd name="connsiteY35" fmla="*/ 248812 h 337100"/>
              <a:gd name="connsiteX36" fmla="*/ 86814 w 327026"/>
              <a:gd name="connsiteY36" fmla="*/ 283040 h 337100"/>
              <a:gd name="connsiteX37" fmla="*/ 160474 w 327026"/>
              <a:gd name="connsiteY37" fmla="*/ 304103 h 337100"/>
              <a:gd name="connsiteX38" fmla="*/ 167051 w 327026"/>
              <a:gd name="connsiteY38" fmla="*/ 302787 h 337100"/>
              <a:gd name="connsiteX39" fmla="*/ 170997 w 327026"/>
              <a:gd name="connsiteY39" fmla="*/ 322534 h 337100"/>
              <a:gd name="connsiteX40" fmla="*/ 160474 w 327026"/>
              <a:gd name="connsiteY40" fmla="*/ 323850 h 337100"/>
              <a:gd name="connsiteX41" fmla="*/ 0 w 327026"/>
              <a:gd name="connsiteY41" fmla="*/ 161925 h 337100"/>
              <a:gd name="connsiteX42" fmla="*/ 160474 w 327026"/>
              <a:gd name="connsiteY42" fmla="*/ 0 h 33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27026" h="337100">
                <a:moveTo>
                  <a:pt x="157951" y="134938"/>
                </a:moveTo>
                <a:cubicBezTo>
                  <a:pt x="157951" y="134938"/>
                  <a:pt x="157951" y="134938"/>
                  <a:pt x="327026" y="239958"/>
                </a:cubicBezTo>
                <a:cubicBezTo>
                  <a:pt x="327026" y="239958"/>
                  <a:pt x="327026" y="239958"/>
                  <a:pt x="259660" y="254398"/>
                </a:cubicBezTo>
                <a:lnTo>
                  <a:pt x="295325" y="305595"/>
                </a:lnTo>
                <a:cubicBezTo>
                  <a:pt x="301929" y="316097"/>
                  <a:pt x="300608" y="327911"/>
                  <a:pt x="292683" y="334475"/>
                </a:cubicBezTo>
                <a:cubicBezTo>
                  <a:pt x="283436" y="339726"/>
                  <a:pt x="271548" y="337101"/>
                  <a:pt x="263623" y="326599"/>
                </a:cubicBezTo>
                <a:cubicBezTo>
                  <a:pt x="263623" y="326599"/>
                  <a:pt x="263623" y="326599"/>
                  <a:pt x="227959" y="275402"/>
                </a:cubicBezTo>
                <a:cubicBezTo>
                  <a:pt x="227959" y="275402"/>
                  <a:pt x="227959" y="275402"/>
                  <a:pt x="192294" y="333162"/>
                </a:cubicBezTo>
                <a:cubicBezTo>
                  <a:pt x="192294" y="333162"/>
                  <a:pt x="192294" y="333162"/>
                  <a:pt x="153988" y="137564"/>
                </a:cubicBezTo>
                <a:cubicBezTo>
                  <a:pt x="153988" y="137564"/>
                  <a:pt x="153988" y="137564"/>
                  <a:pt x="157951" y="134938"/>
                </a:cubicBezTo>
                <a:close/>
                <a:moveTo>
                  <a:pt x="287448" y="96838"/>
                </a:moveTo>
                <a:cubicBezTo>
                  <a:pt x="280879" y="99436"/>
                  <a:pt x="272996" y="103332"/>
                  <a:pt x="270368" y="108528"/>
                </a:cubicBezTo>
                <a:cubicBezTo>
                  <a:pt x="265113" y="117620"/>
                  <a:pt x="271682" y="143597"/>
                  <a:pt x="280879" y="150092"/>
                </a:cubicBezTo>
                <a:cubicBezTo>
                  <a:pt x="292703" y="159184"/>
                  <a:pt x="299272" y="170873"/>
                  <a:pt x="301899" y="182563"/>
                </a:cubicBezTo>
                <a:cubicBezTo>
                  <a:pt x="303213" y="176069"/>
                  <a:pt x="303213" y="168276"/>
                  <a:pt x="303213" y="161781"/>
                </a:cubicBezTo>
                <a:cubicBezTo>
                  <a:pt x="303213" y="138402"/>
                  <a:pt x="297958" y="116321"/>
                  <a:pt x="287448" y="96838"/>
                </a:cubicBezTo>
                <a:close/>
                <a:moveTo>
                  <a:pt x="160474" y="0"/>
                </a:moveTo>
                <a:cubicBezTo>
                  <a:pt x="249918" y="0"/>
                  <a:pt x="322263" y="72405"/>
                  <a:pt x="322263" y="161925"/>
                </a:cubicBezTo>
                <a:cubicBezTo>
                  <a:pt x="322263" y="179039"/>
                  <a:pt x="319632" y="196153"/>
                  <a:pt x="314371" y="211951"/>
                </a:cubicBezTo>
                <a:cubicBezTo>
                  <a:pt x="314371" y="211951"/>
                  <a:pt x="314371" y="211951"/>
                  <a:pt x="242026" y="165875"/>
                </a:cubicBezTo>
                <a:cubicBezTo>
                  <a:pt x="247288" y="157976"/>
                  <a:pt x="257811" y="147444"/>
                  <a:pt x="259126" y="139545"/>
                </a:cubicBezTo>
                <a:cubicBezTo>
                  <a:pt x="260441" y="127697"/>
                  <a:pt x="251234" y="97418"/>
                  <a:pt x="244657" y="94785"/>
                </a:cubicBezTo>
                <a:cubicBezTo>
                  <a:pt x="238080" y="90836"/>
                  <a:pt x="218350" y="71089"/>
                  <a:pt x="203881" y="63190"/>
                </a:cubicBezTo>
                <a:cubicBezTo>
                  <a:pt x="193358" y="57924"/>
                  <a:pt x="188096" y="36861"/>
                  <a:pt x="186781" y="22380"/>
                </a:cubicBezTo>
                <a:cubicBezTo>
                  <a:pt x="177574" y="21063"/>
                  <a:pt x="169681" y="19747"/>
                  <a:pt x="160474" y="19747"/>
                </a:cubicBezTo>
                <a:cubicBezTo>
                  <a:pt x="128905" y="19747"/>
                  <a:pt x="98652" y="30279"/>
                  <a:pt x="74975" y="48709"/>
                </a:cubicBezTo>
                <a:cubicBezTo>
                  <a:pt x="81552" y="59241"/>
                  <a:pt x="93390" y="78988"/>
                  <a:pt x="86814" y="86886"/>
                </a:cubicBezTo>
                <a:cubicBezTo>
                  <a:pt x="78921" y="100051"/>
                  <a:pt x="53930" y="100051"/>
                  <a:pt x="53930" y="111899"/>
                </a:cubicBezTo>
                <a:cubicBezTo>
                  <a:pt x="53930" y="123747"/>
                  <a:pt x="52614" y="135596"/>
                  <a:pt x="53930" y="140862"/>
                </a:cubicBezTo>
                <a:cubicBezTo>
                  <a:pt x="55245" y="146128"/>
                  <a:pt x="69714" y="150077"/>
                  <a:pt x="59191" y="157976"/>
                </a:cubicBezTo>
                <a:cubicBezTo>
                  <a:pt x="52614" y="164558"/>
                  <a:pt x="32884" y="175090"/>
                  <a:pt x="21046" y="181672"/>
                </a:cubicBezTo>
                <a:cubicBezTo>
                  <a:pt x="22361" y="197470"/>
                  <a:pt x="27622" y="213267"/>
                  <a:pt x="35515" y="227748"/>
                </a:cubicBezTo>
                <a:cubicBezTo>
                  <a:pt x="38145" y="219850"/>
                  <a:pt x="49984" y="192204"/>
                  <a:pt x="59191" y="190887"/>
                </a:cubicBezTo>
                <a:cubicBezTo>
                  <a:pt x="69714" y="188254"/>
                  <a:pt x="78921" y="185621"/>
                  <a:pt x="89444" y="198786"/>
                </a:cubicBezTo>
                <a:cubicBezTo>
                  <a:pt x="99967" y="211951"/>
                  <a:pt x="114436" y="215900"/>
                  <a:pt x="122328" y="215900"/>
                </a:cubicBezTo>
                <a:cubicBezTo>
                  <a:pt x="130220" y="215900"/>
                  <a:pt x="121013" y="243546"/>
                  <a:pt x="96021" y="248812"/>
                </a:cubicBezTo>
                <a:cubicBezTo>
                  <a:pt x="72345" y="252761"/>
                  <a:pt x="106544" y="283040"/>
                  <a:pt x="86814" y="283040"/>
                </a:cubicBezTo>
                <a:cubicBezTo>
                  <a:pt x="109175" y="296204"/>
                  <a:pt x="134167" y="304103"/>
                  <a:pt x="160474" y="304103"/>
                </a:cubicBezTo>
                <a:cubicBezTo>
                  <a:pt x="163105" y="304103"/>
                  <a:pt x="165735" y="302787"/>
                  <a:pt x="167051" y="302787"/>
                </a:cubicBezTo>
                <a:cubicBezTo>
                  <a:pt x="167051" y="302787"/>
                  <a:pt x="167051" y="302787"/>
                  <a:pt x="170997" y="322534"/>
                </a:cubicBezTo>
                <a:cubicBezTo>
                  <a:pt x="168366" y="322534"/>
                  <a:pt x="164420" y="323850"/>
                  <a:pt x="160474" y="323850"/>
                </a:cubicBezTo>
                <a:cubicBezTo>
                  <a:pt x="72345" y="323850"/>
                  <a:pt x="0" y="251445"/>
                  <a:pt x="0" y="161925"/>
                </a:cubicBezTo>
                <a:cubicBezTo>
                  <a:pt x="0" y="72405"/>
                  <a:pt x="72345" y="0"/>
                  <a:pt x="160474" y="0"/>
                </a:cubicBezTo>
                <a:close/>
              </a:path>
            </a:pathLst>
          </a:custGeom>
          <a:solidFill>
            <a:srgbClr val="191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/>
          </a:p>
        </p:txBody>
      </p:sp>
      <p:sp>
        <p:nvSpPr>
          <p:cNvPr id="26" name="标题 4"/>
          <p:cNvSpPr txBox="1"/>
          <p:nvPr/>
        </p:nvSpPr>
        <p:spPr bwMode="auto">
          <a:xfrm>
            <a:off x="8487942" y="150084"/>
            <a:ext cx="3012397" cy="57943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/>
            <a:r>
              <a:rPr lang="zh-CN" altLang="en-US" sz="2400" b="1" dirty="0">
                <a:solidFill>
                  <a:sysClr val="windowText" lastClr="000000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   研究内容及进展</a:t>
            </a:r>
            <a:endParaRPr lang="zh-CN" altLang="en-US" sz="18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7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23068" y="303207"/>
            <a:ext cx="301399" cy="30139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96340" y="1031240"/>
            <a:ext cx="4833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</a:t>
            </a:r>
            <a:r>
              <a:rPr lang="zh-CN" altLang="en-US">
                <a:solidFill>
                  <a:srgbClr val="C00000"/>
                </a:solidFill>
              </a:rPr>
              <a:t>基于点对特征的三维物体快速识别方法研究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20115" y="1426210"/>
            <a:ext cx="10521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2.4 </a:t>
            </a:r>
            <a:r>
              <a:rPr lang="zh-CN" altLang="en-US"/>
              <a:t>基于平面约束的点对特征</a:t>
            </a:r>
            <a:r>
              <a:rPr lang="zh-CN" altLang="en-US">
                <a:solidFill>
                  <a:srgbClr val="C00000"/>
                </a:solidFill>
              </a:rPr>
              <a:t>三维物体快速识别</a:t>
            </a:r>
            <a:r>
              <a:rPr lang="zh-CN" altLang="en-US"/>
              <a:t>方法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065" y="1744980"/>
            <a:ext cx="9606280" cy="3172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25"/>
          <p:cNvCxnSpPr/>
          <p:nvPr/>
        </p:nvCxnSpPr>
        <p:spPr>
          <a:xfrm flipV="1">
            <a:off x="1330150" y="1332590"/>
            <a:ext cx="5287469" cy="11146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9" name="椭圆 8"/>
          <p:cNvSpPr/>
          <p:nvPr/>
        </p:nvSpPr>
        <p:spPr>
          <a:xfrm>
            <a:off x="920035" y="970159"/>
            <a:ext cx="318200" cy="328002"/>
          </a:xfrm>
          <a:custGeom>
            <a:avLst/>
            <a:gdLst>
              <a:gd name="connsiteX0" fmla="*/ 157951 w 327026"/>
              <a:gd name="connsiteY0" fmla="*/ 134938 h 337100"/>
              <a:gd name="connsiteX1" fmla="*/ 327026 w 327026"/>
              <a:gd name="connsiteY1" fmla="*/ 239958 h 337100"/>
              <a:gd name="connsiteX2" fmla="*/ 259660 w 327026"/>
              <a:gd name="connsiteY2" fmla="*/ 254398 h 337100"/>
              <a:gd name="connsiteX3" fmla="*/ 295325 w 327026"/>
              <a:gd name="connsiteY3" fmla="*/ 305595 h 337100"/>
              <a:gd name="connsiteX4" fmla="*/ 292683 w 327026"/>
              <a:gd name="connsiteY4" fmla="*/ 334475 h 337100"/>
              <a:gd name="connsiteX5" fmla="*/ 263623 w 327026"/>
              <a:gd name="connsiteY5" fmla="*/ 326599 h 337100"/>
              <a:gd name="connsiteX6" fmla="*/ 227959 w 327026"/>
              <a:gd name="connsiteY6" fmla="*/ 275402 h 337100"/>
              <a:gd name="connsiteX7" fmla="*/ 192294 w 327026"/>
              <a:gd name="connsiteY7" fmla="*/ 333162 h 337100"/>
              <a:gd name="connsiteX8" fmla="*/ 153988 w 327026"/>
              <a:gd name="connsiteY8" fmla="*/ 137564 h 337100"/>
              <a:gd name="connsiteX9" fmla="*/ 157951 w 327026"/>
              <a:gd name="connsiteY9" fmla="*/ 134938 h 337100"/>
              <a:gd name="connsiteX10" fmla="*/ 287448 w 327026"/>
              <a:gd name="connsiteY10" fmla="*/ 96838 h 337100"/>
              <a:gd name="connsiteX11" fmla="*/ 270368 w 327026"/>
              <a:gd name="connsiteY11" fmla="*/ 108528 h 337100"/>
              <a:gd name="connsiteX12" fmla="*/ 280879 w 327026"/>
              <a:gd name="connsiteY12" fmla="*/ 150092 h 337100"/>
              <a:gd name="connsiteX13" fmla="*/ 301899 w 327026"/>
              <a:gd name="connsiteY13" fmla="*/ 182563 h 337100"/>
              <a:gd name="connsiteX14" fmla="*/ 303213 w 327026"/>
              <a:gd name="connsiteY14" fmla="*/ 161781 h 337100"/>
              <a:gd name="connsiteX15" fmla="*/ 287448 w 327026"/>
              <a:gd name="connsiteY15" fmla="*/ 96838 h 337100"/>
              <a:gd name="connsiteX16" fmla="*/ 160474 w 327026"/>
              <a:gd name="connsiteY16" fmla="*/ 0 h 337100"/>
              <a:gd name="connsiteX17" fmla="*/ 322263 w 327026"/>
              <a:gd name="connsiteY17" fmla="*/ 161925 h 337100"/>
              <a:gd name="connsiteX18" fmla="*/ 314371 w 327026"/>
              <a:gd name="connsiteY18" fmla="*/ 211951 h 337100"/>
              <a:gd name="connsiteX19" fmla="*/ 242026 w 327026"/>
              <a:gd name="connsiteY19" fmla="*/ 165875 h 337100"/>
              <a:gd name="connsiteX20" fmla="*/ 259126 w 327026"/>
              <a:gd name="connsiteY20" fmla="*/ 139545 h 337100"/>
              <a:gd name="connsiteX21" fmla="*/ 244657 w 327026"/>
              <a:gd name="connsiteY21" fmla="*/ 94785 h 337100"/>
              <a:gd name="connsiteX22" fmla="*/ 203881 w 327026"/>
              <a:gd name="connsiteY22" fmla="*/ 63190 h 337100"/>
              <a:gd name="connsiteX23" fmla="*/ 186781 w 327026"/>
              <a:gd name="connsiteY23" fmla="*/ 22380 h 337100"/>
              <a:gd name="connsiteX24" fmla="*/ 160474 w 327026"/>
              <a:gd name="connsiteY24" fmla="*/ 19747 h 337100"/>
              <a:gd name="connsiteX25" fmla="*/ 74975 w 327026"/>
              <a:gd name="connsiteY25" fmla="*/ 48709 h 337100"/>
              <a:gd name="connsiteX26" fmla="*/ 86814 w 327026"/>
              <a:gd name="connsiteY26" fmla="*/ 86886 h 337100"/>
              <a:gd name="connsiteX27" fmla="*/ 53930 w 327026"/>
              <a:gd name="connsiteY27" fmla="*/ 111899 h 337100"/>
              <a:gd name="connsiteX28" fmla="*/ 53930 w 327026"/>
              <a:gd name="connsiteY28" fmla="*/ 140862 h 337100"/>
              <a:gd name="connsiteX29" fmla="*/ 59191 w 327026"/>
              <a:gd name="connsiteY29" fmla="*/ 157976 h 337100"/>
              <a:gd name="connsiteX30" fmla="*/ 21046 w 327026"/>
              <a:gd name="connsiteY30" fmla="*/ 181672 h 337100"/>
              <a:gd name="connsiteX31" fmla="*/ 35515 w 327026"/>
              <a:gd name="connsiteY31" fmla="*/ 227748 h 337100"/>
              <a:gd name="connsiteX32" fmla="*/ 59191 w 327026"/>
              <a:gd name="connsiteY32" fmla="*/ 190887 h 337100"/>
              <a:gd name="connsiteX33" fmla="*/ 89444 w 327026"/>
              <a:gd name="connsiteY33" fmla="*/ 198786 h 337100"/>
              <a:gd name="connsiteX34" fmla="*/ 122328 w 327026"/>
              <a:gd name="connsiteY34" fmla="*/ 215900 h 337100"/>
              <a:gd name="connsiteX35" fmla="*/ 96021 w 327026"/>
              <a:gd name="connsiteY35" fmla="*/ 248812 h 337100"/>
              <a:gd name="connsiteX36" fmla="*/ 86814 w 327026"/>
              <a:gd name="connsiteY36" fmla="*/ 283040 h 337100"/>
              <a:gd name="connsiteX37" fmla="*/ 160474 w 327026"/>
              <a:gd name="connsiteY37" fmla="*/ 304103 h 337100"/>
              <a:gd name="connsiteX38" fmla="*/ 167051 w 327026"/>
              <a:gd name="connsiteY38" fmla="*/ 302787 h 337100"/>
              <a:gd name="connsiteX39" fmla="*/ 170997 w 327026"/>
              <a:gd name="connsiteY39" fmla="*/ 322534 h 337100"/>
              <a:gd name="connsiteX40" fmla="*/ 160474 w 327026"/>
              <a:gd name="connsiteY40" fmla="*/ 323850 h 337100"/>
              <a:gd name="connsiteX41" fmla="*/ 0 w 327026"/>
              <a:gd name="connsiteY41" fmla="*/ 161925 h 337100"/>
              <a:gd name="connsiteX42" fmla="*/ 160474 w 327026"/>
              <a:gd name="connsiteY42" fmla="*/ 0 h 33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27026" h="337100">
                <a:moveTo>
                  <a:pt x="157951" y="134938"/>
                </a:moveTo>
                <a:cubicBezTo>
                  <a:pt x="157951" y="134938"/>
                  <a:pt x="157951" y="134938"/>
                  <a:pt x="327026" y="239958"/>
                </a:cubicBezTo>
                <a:cubicBezTo>
                  <a:pt x="327026" y="239958"/>
                  <a:pt x="327026" y="239958"/>
                  <a:pt x="259660" y="254398"/>
                </a:cubicBezTo>
                <a:lnTo>
                  <a:pt x="295325" y="305595"/>
                </a:lnTo>
                <a:cubicBezTo>
                  <a:pt x="301929" y="316097"/>
                  <a:pt x="300608" y="327911"/>
                  <a:pt x="292683" y="334475"/>
                </a:cubicBezTo>
                <a:cubicBezTo>
                  <a:pt x="283436" y="339726"/>
                  <a:pt x="271548" y="337101"/>
                  <a:pt x="263623" y="326599"/>
                </a:cubicBezTo>
                <a:cubicBezTo>
                  <a:pt x="263623" y="326599"/>
                  <a:pt x="263623" y="326599"/>
                  <a:pt x="227959" y="275402"/>
                </a:cubicBezTo>
                <a:cubicBezTo>
                  <a:pt x="227959" y="275402"/>
                  <a:pt x="227959" y="275402"/>
                  <a:pt x="192294" y="333162"/>
                </a:cubicBezTo>
                <a:cubicBezTo>
                  <a:pt x="192294" y="333162"/>
                  <a:pt x="192294" y="333162"/>
                  <a:pt x="153988" y="137564"/>
                </a:cubicBezTo>
                <a:cubicBezTo>
                  <a:pt x="153988" y="137564"/>
                  <a:pt x="153988" y="137564"/>
                  <a:pt x="157951" y="134938"/>
                </a:cubicBezTo>
                <a:close/>
                <a:moveTo>
                  <a:pt x="287448" y="96838"/>
                </a:moveTo>
                <a:cubicBezTo>
                  <a:pt x="280879" y="99436"/>
                  <a:pt x="272996" y="103332"/>
                  <a:pt x="270368" y="108528"/>
                </a:cubicBezTo>
                <a:cubicBezTo>
                  <a:pt x="265113" y="117620"/>
                  <a:pt x="271682" y="143597"/>
                  <a:pt x="280879" y="150092"/>
                </a:cubicBezTo>
                <a:cubicBezTo>
                  <a:pt x="292703" y="159184"/>
                  <a:pt x="299272" y="170873"/>
                  <a:pt x="301899" y="182563"/>
                </a:cubicBezTo>
                <a:cubicBezTo>
                  <a:pt x="303213" y="176069"/>
                  <a:pt x="303213" y="168276"/>
                  <a:pt x="303213" y="161781"/>
                </a:cubicBezTo>
                <a:cubicBezTo>
                  <a:pt x="303213" y="138402"/>
                  <a:pt x="297958" y="116321"/>
                  <a:pt x="287448" y="96838"/>
                </a:cubicBezTo>
                <a:close/>
                <a:moveTo>
                  <a:pt x="160474" y="0"/>
                </a:moveTo>
                <a:cubicBezTo>
                  <a:pt x="249918" y="0"/>
                  <a:pt x="322263" y="72405"/>
                  <a:pt x="322263" y="161925"/>
                </a:cubicBezTo>
                <a:cubicBezTo>
                  <a:pt x="322263" y="179039"/>
                  <a:pt x="319632" y="196153"/>
                  <a:pt x="314371" y="211951"/>
                </a:cubicBezTo>
                <a:cubicBezTo>
                  <a:pt x="314371" y="211951"/>
                  <a:pt x="314371" y="211951"/>
                  <a:pt x="242026" y="165875"/>
                </a:cubicBezTo>
                <a:cubicBezTo>
                  <a:pt x="247288" y="157976"/>
                  <a:pt x="257811" y="147444"/>
                  <a:pt x="259126" y="139545"/>
                </a:cubicBezTo>
                <a:cubicBezTo>
                  <a:pt x="260441" y="127697"/>
                  <a:pt x="251234" y="97418"/>
                  <a:pt x="244657" y="94785"/>
                </a:cubicBezTo>
                <a:cubicBezTo>
                  <a:pt x="238080" y="90836"/>
                  <a:pt x="218350" y="71089"/>
                  <a:pt x="203881" y="63190"/>
                </a:cubicBezTo>
                <a:cubicBezTo>
                  <a:pt x="193358" y="57924"/>
                  <a:pt x="188096" y="36861"/>
                  <a:pt x="186781" y="22380"/>
                </a:cubicBezTo>
                <a:cubicBezTo>
                  <a:pt x="177574" y="21063"/>
                  <a:pt x="169681" y="19747"/>
                  <a:pt x="160474" y="19747"/>
                </a:cubicBezTo>
                <a:cubicBezTo>
                  <a:pt x="128905" y="19747"/>
                  <a:pt x="98652" y="30279"/>
                  <a:pt x="74975" y="48709"/>
                </a:cubicBezTo>
                <a:cubicBezTo>
                  <a:pt x="81552" y="59241"/>
                  <a:pt x="93390" y="78988"/>
                  <a:pt x="86814" y="86886"/>
                </a:cubicBezTo>
                <a:cubicBezTo>
                  <a:pt x="78921" y="100051"/>
                  <a:pt x="53930" y="100051"/>
                  <a:pt x="53930" y="111899"/>
                </a:cubicBezTo>
                <a:cubicBezTo>
                  <a:pt x="53930" y="123747"/>
                  <a:pt x="52614" y="135596"/>
                  <a:pt x="53930" y="140862"/>
                </a:cubicBezTo>
                <a:cubicBezTo>
                  <a:pt x="55245" y="146128"/>
                  <a:pt x="69714" y="150077"/>
                  <a:pt x="59191" y="157976"/>
                </a:cubicBezTo>
                <a:cubicBezTo>
                  <a:pt x="52614" y="164558"/>
                  <a:pt x="32884" y="175090"/>
                  <a:pt x="21046" y="181672"/>
                </a:cubicBezTo>
                <a:cubicBezTo>
                  <a:pt x="22361" y="197470"/>
                  <a:pt x="27622" y="213267"/>
                  <a:pt x="35515" y="227748"/>
                </a:cubicBezTo>
                <a:cubicBezTo>
                  <a:pt x="38145" y="219850"/>
                  <a:pt x="49984" y="192204"/>
                  <a:pt x="59191" y="190887"/>
                </a:cubicBezTo>
                <a:cubicBezTo>
                  <a:pt x="69714" y="188254"/>
                  <a:pt x="78921" y="185621"/>
                  <a:pt x="89444" y="198786"/>
                </a:cubicBezTo>
                <a:cubicBezTo>
                  <a:pt x="99967" y="211951"/>
                  <a:pt x="114436" y="215900"/>
                  <a:pt x="122328" y="215900"/>
                </a:cubicBezTo>
                <a:cubicBezTo>
                  <a:pt x="130220" y="215900"/>
                  <a:pt x="121013" y="243546"/>
                  <a:pt x="96021" y="248812"/>
                </a:cubicBezTo>
                <a:cubicBezTo>
                  <a:pt x="72345" y="252761"/>
                  <a:pt x="106544" y="283040"/>
                  <a:pt x="86814" y="283040"/>
                </a:cubicBezTo>
                <a:cubicBezTo>
                  <a:pt x="109175" y="296204"/>
                  <a:pt x="134167" y="304103"/>
                  <a:pt x="160474" y="304103"/>
                </a:cubicBezTo>
                <a:cubicBezTo>
                  <a:pt x="163105" y="304103"/>
                  <a:pt x="165735" y="302787"/>
                  <a:pt x="167051" y="302787"/>
                </a:cubicBezTo>
                <a:cubicBezTo>
                  <a:pt x="167051" y="302787"/>
                  <a:pt x="167051" y="302787"/>
                  <a:pt x="170997" y="322534"/>
                </a:cubicBezTo>
                <a:cubicBezTo>
                  <a:pt x="168366" y="322534"/>
                  <a:pt x="164420" y="323850"/>
                  <a:pt x="160474" y="323850"/>
                </a:cubicBezTo>
                <a:cubicBezTo>
                  <a:pt x="72345" y="323850"/>
                  <a:pt x="0" y="251445"/>
                  <a:pt x="0" y="161925"/>
                </a:cubicBezTo>
                <a:cubicBezTo>
                  <a:pt x="0" y="72405"/>
                  <a:pt x="72345" y="0"/>
                  <a:pt x="160474" y="0"/>
                </a:cubicBezTo>
                <a:close/>
              </a:path>
            </a:pathLst>
          </a:custGeom>
          <a:solidFill>
            <a:srgbClr val="191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/>
          </a:p>
        </p:txBody>
      </p:sp>
      <p:sp>
        <p:nvSpPr>
          <p:cNvPr id="26" name="标题 4"/>
          <p:cNvSpPr txBox="1"/>
          <p:nvPr/>
        </p:nvSpPr>
        <p:spPr bwMode="auto">
          <a:xfrm>
            <a:off x="8487942" y="150084"/>
            <a:ext cx="3012397" cy="57943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/>
            <a:r>
              <a:rPr lang="zh-CN" altLang="en-US" sz="2400" b="1" dirty="0">
                <a:solidFill>
                  <a:sysClr val="windowText" lastClr="000000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   研究内容及进展</a:t>
            </a:r>
            <a:endParaRPr lang="zh-CN" altLang="en-US" sz="18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7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23068" y="303207"/>
            <a:ext cx="301399" cy="30139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96340" y="1031240"/>
            <a:ext cx="483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</a:t>
            </a:r>
            <a:r>
              <a:rPr lang="zh-CN" altLang="en-US">
                <a:solidFill>
                  <a:srgbClr val="C00000"/>
                </a:solidFill>
              </a:rPr>
              <a:t>基于多特征模型库的物体识别和位姿估</a:t>
            </a:r>
            <a:r>
              <a:rPr lang="zh-CN" altLang="en-US">
                <a:solidFill>
                  <a:srgbClr val="C00000"/>
                </a:solidFill>
              </a:rPr>
              <a:t></a:t>
            </a:r>
            <a:endParaRPr lang="zh-CN" altLang="en-US">
              <a:solidFill>
                <a:srgbClr val="C00000"/>
              </a:solidFill>
            </a:endParaRPr>
          </a:p>
        </p:txBody>
      </p:sp>
      <p:pic>
        <p:nvPicPr>
          <p:cNvPr id="4" name="C9F754DE-2CAD-44b6-B708-469DEB6407EB-4" descr="wp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1689735"/>
            <a:ext cx="9021445" cy="22942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25"/>
          <p:cNvCxnSpPr/>
          <p:nvPr/>
        </p:nvCxnSpPr>
        <p:spPr>
          <a:xfrm flipV="1">
            <a:off x="1330150" y="1332590"/>
            <a:ext cx="5287469" cy="11146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9" name="椭圆 8"/>
          <p:cNvSpPr/>
          <p:nvPr/>
        </p:nvSpPr>
        <p:spPr>
          <a:xfrm>
            <a:off x="920035" y="970159"/>
            <a:ext cx="318200" cy="328002"/>
          </a:xfrm>
          <a:custGeom>
            <a:avLst/>
            <a:gdLst>
              <a:gd name="connsiteX0" fmla="*/ 157951 w 327026"/>
              <a:gd name="connsiteY0" fmla="*/ 134938 h 337100"/>
              <a:gd name="connsiteX1" fmla="*/ 327026 w 327026"/>
              <a:gd name="connsiteY1" fmla="*/ 239958 h 337100"/>
              <a:gd name="connsiteX2" fmla="*/ 259660 w 327026"/>
              <a:gd name="connsiteY2" fmla="*/ 254398 h 337100"/>
              <a:gd name="connsiteX3" fmla="*/ 295325 w 327026"/>
              <a:gd name="connsiteY3" fmla="*/ 305595 h 337100"/>
              <a:gd name="connsiteX4" fmla="*/ 292683 w 327026"/>
              <a:gd name="connsiteY4" fmla="*/ 334475 h 337100"/>
              <a:gd name="connsiteX5" fmla="*/ 263623 w 327026"/>
              <a:gd name="connsiteY5" fmla="*/ 326599 h 337100"/>
              <a:gd name="connsiteX6" fmla="*/ 227959 w 327026"/>
              <a:gd name="connsiteY6" fmla="*/ 275402 h 337100"/>
              <a:gd name="connsiteX7" fmla="*/ 192294 w 327026"/>
              <a:gd name="connsiteY7" fmla="*/ 333162 h 337100"/>
              <a:gd name="connsiteX8" fmla="*/ 153988 w 327026"/>
              <a:gd name="connsiteY8" fmla="*/ 137564 h 337100"/>
              <a:gd name="connsiteX9" fmla="*/ 157951 w 327026"/>
              <a:gd name="connsiteY9" fmla="*/ 134938 h 337100"/>
              <a:gd name="connsiteX10" fmla="*/ 287448 w 327026"/>
              <a:gd name="connsiteY10" fmla="*/ 96838 h 337100"/>
              <a:gd name="connsiteX11" fmla="*/ 270368 w 327026"/>
              <a:gd name="connsiteY11" fmla="*/ 108528 h 337100"/>
              <a:gd name="connsiteX12" fmla="*/ 280879 w 327026"/>
              <a:gd name="connsiteY12" fmla="*/ 150092 h 337100"/>
              <a:gd name="connsiteX13" fmla="*/ 301899 w 327026"/>
              <a:gd name="connsiteY13" fmla="*/ 182563 h 337100"/>
              <a:gd name="connsiteX14" fmla="*/ 303213 w 327026"/>
              <a:gd name="connsiteY14" fmla="*/ 161781 h 337100"/>
              <a:gd name="connsiteX15" fmla="*/ 287448 w 327026"/>
              <a:gd name="connsiteY15" fmla="*/ 96838 h 337100"/>
              <a:gd name="connsiteX16" fmla="*/ 160474 w 327026"/>
              <a:gd name="connsiteY16" fmla="*/ 0 h 337100"/>
              <a:gd name="connsiteX17" fmla="*/ 322263 w 327026"/>
              <a:gd name="connsiteY17" fmla="*/ 161925 h 337100"/>
              <a:gd name="connsiteX18" fmla="*/ 314371 w 327026"/>
              <a:gd name="connsiteY18" fmla="*/ 211951 h 337100"/>
              <a:gd name="connsiteX19" fmla="*/ 242026 w 327026"/>
              <a:gd name="connsiteY19" fmla="*/ 165875 h 337100"/>
              <a:gd name="connsiteX20" fmla="*/ 259126 w 327026"/>
              <a:gd name="connsiteY20" fmla="*/ 139545 h 337100"/>
              <a:gd name="connsiteX21" fmla="*/ 244657 w 327026"/>
              <a:gd name="connsiteY21" fmla="*/ 94785 h 337100"/>
              <a:gd name="connsiteX22" fmla="*/ 203881 w 327026"/>
              <a:gd name="connsiteY22" fmla="*/ 63190 h 337100"/>
              <a:gd name="connsiteX23" fmla="*/ 186781 w 327026"/>
              <a:gd name="connsiteY23" fmla="*/ 22380 h 337100"/>
              <a:gd name="connsiteX24" fmla="*/ 160474 w 327026"/>
              <a:gd name="connsiteY24" fmla="*/ 19747 h 337100"/>
              <a:gd name="connsiteX25" fmla="*/ 74975 w 327026"/>
              <a:gd name="connsiteY25" fmla="*/ 48709 h 337100"/>
              <a:gd name="connsiteX26" fmla="*/ 86814 w 327026"/>
              <a:gd name="connsiteY26" fmla="*/ 86886 h 337100"/>
              <a:gd name="connsiteX27" fmla="*/ 53930 w 327026"/>
              <a:gd name="connsiteY27" fmla="*/ 111899 h 337100"/>
              <a:gd name="connsiteX28" fmla="*/ 53930 w 327026"/>
              <a:gd name="connsiteY28" fmla="*/ 140862 h 337100"/>
              <a:gd name="connsiteX29" fmla="*/ 59191 w 327026"/>
              <a:gd name="connsiteY29" fmla="*/ 157976 h 337100"/>
              <a:gd name="connsiteX30" fmla="*/ 21046 w 327026"/>
              <a:gd name="connsiteY30" fmla="*/ 181672 h 337100"/>
              <a:gd name="connsiteX31" fmla="*/ 35515 w 327026"/>
              <a:gd name="connsiteY31" fmla="*/ 227748 h 337100"/>
              <a:gd name="connsiteX32" fmla="*/ 59191 w 327026"/>
              <a:gd name="connsiteY32" fmla="*/ 190887 h 337100"/>
              <a:gd name="connsiteX33" fmla="*/ 89444 w 327026"/>
              <a:gd name="connsiteY33" fmla="*/ 198786 h 337100"/>
              <a:gd name="connsiteX34" fmla="*/ 122328 w 327026"/>
              <a:gd name="connsiteY34" fmla="*/ 215900 h 337100"/>
              <a:gd name="connsiteX35" fmla="*/ 96021 w 327026"/>
              <a:gd name="connsiteY35" fmla="*/ 248812 h 337100"/>
              <a:gd name="connsiteX36" fmla="*/ 86814 w 327026"/>
              <a:gd name="connsiteY36" fmla="*/ 283040 h 337100"/>
              <a:gd name="connsiteX37" fmla="*/ 160474 w 327026"/>
              <a:gd name="connsiteY37" fmla="*/ 304103 h 337100"/>
              <a:gd name="connsiteX38" fmla="*/ 167051 w 327026"/>
              <a:gd name="connsiteY38" fmla="*/ 302787 h 337100"/>
              <a:gd name="connsiteX39" fmla="*/ 170997 w 327026"/>
              <a:gd name="connsiteY39" fmla="*/ 322534 h 337100"/>
              <a:gd name="connsiteX40" fmla="*/ 160474 w 327026"/>
              <a:gd name="connsiteY40" fmla="*/ 323850 h 337100"/>
              <a:gd name="connsiteX41" fmla="*/ 0 w 327026"/>
              <a:gd name="connsiteY41" fmla="*/ 161925 h 337100"/>
              <a:gd name="connsiteX42" fmla="*/ 160474 w 327026"/>
              <a:gd name="connsiteY42" fmla="*/ 0 h 33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27026" h="337100">
                <a:moveTo>
                  <a:pt x="157951" y="134938"/>
                </a:moveTo>
                <a:cubicBezTo>
                  <a:pt x="157951" y="134938"/>
                  <a:pt x="157951" y="134938"/>
                  <a:pt x="327026" y="239958"/>
                </a:cubicBezTo>
                <a:cubicBezTo>
                  <a:pt x="327026" y="239958"/>
                  <a:pt x="327026" y="239958"/>
                  <a:pt x="259660" y="254398"/>
                </a:cubicBezTo>
                <a:lnTo>
                  <a:pt x="295325" y="305595"/>
                </a:lnTo>
                <a:cubicBezTo>
                  <a:pt x="301929" y="316097"/>
                  <a:pt x="300608" y="327911"/>
                  <a:pt x="292683" y="334475"/>
                </a:cubicBezTo>
                <a:cubicBezTo>
                  <a:pt x="283436" y="339726"/>
                  <a:pt x="271548" y="337101"/>
                  <a:pt x="263623" y="326599"/>
                </a:cubicBezTo>
                <a:cubicBezTo>
                  <a:pt x="263623" y="326599"/>
                  <a:pt x="263623" y="326599"/>
                  <a:pt x="227959" y="275402"/>
                </a:cubicBezTo>
                <a:cubicBezTo>
                  <a:pt x="227959" y="275402"/>
                  <a:pt x="227959" y="275402"/>
                  <a:pt x="192294" y="333162"/>
                </a:cubicBezTo>
                <a:cubicBezTo>
                  <a:pt x="192294" y="333162"/>
                  <a:pt x="192294" y="333162"/>
                  <a:pt x="153988" y="137564"/>
                </a:cubicBezTo>
                <a:cubicBezTo>
                  <a:pt x="153988" y="137564"/>
                  <a:pt x="153988" y="137564"/>
                  <a:pt x="157951" y="134938"/>
                </a:cubicBezTo>
                <a:close/>
                <a:moveTo>
                  <a:pt x="287448" y="96838"/>
                </a:moveTo>
                <a:cubicBezTo>
                  <a:pt x="280879" y="99436"/>
                  <a:pt x="272996" y="103332"/>
                  <a:pt x="270368" y="108528"/>
                </a:cubicBezTo>
                <a:cubicBezTo>
                  <a:pt x="265113" y="117620"/>
                  <a:pt x="271682" y="143597"/>
                  <a:pt x="280879" y="150092"/>
                </a:cubicBezTo>
                <a:cubicBezTo>
                  <a:pt x="292703" y="159184"/>
                  <a:pt x="299272" y="170873"/>
                  <a:pt x="301899" y="182563"/>
                </a:cubicBezTo>
                <a:cubicBezTo>
                  <a:pt x="303213" y="176069"/>
                  <a:pt x="303213" y="168276"/>
                  <a:pt x="303213" y="161781"/>
                </a:cubicBezTo>
                <a:cubicBezTo>
                  <a:pt x="303213" y="138402"/>
                  <a:pt x="297958" y="116321"/>
                  <a:pt x="287448" y="96838"/>
                </a:cubicBezTo>
                <a:close/>
                <a:moveTo>
                  <a:pt x="160474" y="0"/>
                </a:moveTo>
                <a:cubicBezTo>
                  <a:pt x="249918" y="0"/>
                  <a:pt x="322263" y="72405"/>
                  <a:pt x="322263" y="161925"/>
                </a:cubicBezTo>
                <a:cubicBezTo>
                  <a:pt x="322263" y="179039"/>
                  <a:pt x="319632" y="196153"/>
                  <a:pt x="314371" y="211951"/>
                </a:cubicBezTo>
                <a:cubicBezTo>
                  <a:pt x="314371" y="211951"/>
                  <a:pt x="314371" y="211951"/>
                  <a:pt x="242026" y="165875"/>
                </a:cubicBezTo>
                <a:cubicBezTo>
                  <a:pt x="247288" y="157976"/>
                  <a:pt x="257811" y="147444"/>
                  <a:pt x="259126" y="139545"/>
                </a:cubicBezTo>
                <a:cubicBezTo>
                  <a:pt x="260441" y="127697"/>
                  <a:pt x="251234" y="97418"/>
                  <a:pt x="244657" y="94785"/>
                </a:cubicBezTo>
                <a:cubicBezTo>
                  <a:pt x="238080" y="90836"/>
                  <a:pt x="218350" y="71089"/>
                  <a:pt x="203881" y="63190"/>
                </a:cubicBezTo>
                <a:cubicBezTo>
                  <a:pt x="193358" y="57924"/>
                  <a:pt x="188096" y="36861"/>
                  <a:pt x="186781" y="22380"/>
                </a:cubicBezTo>
                <a:cubicBezTo>
                  <a:pt x="177574" y="21063"/>
                  <a:pt x="169681" y="19747"/>
                  <a:pt x="160474" y="19747"/>
                </a:cubicBezTo>
                <a:cubicBezTo>
                  <a:pt x="128905" y="19747"/>
                  <a:pt x="98652" y="30279"/>
                  <a:pt x="74975" y="48709"/>
                </a:cubicBezTo>
                <a:cubicBezTo>
                  <a:pt x="81552" y="59241"/>
                  <a:pt x="93390" y="78988"/>
                  <a:pt x="86814" y="86886"/>
                </a:cubicBezTo>
                <a:cubicBezTo>
                  <a:pt x="78921" y="100051"/>
                  <a:pt x="53930" y="100051"/>
                  <a:pt x="53930" y="111899"/>
                </a:cubicBezTo>
                <a:cubicBezTo>
                  <a:pt x="53930" y="123747"/>
                  <a:pt x="52614" y="135596"/>
                  <a:pt x="53930" y="140862"/>
                </a:cubicBezTo>
                <a:cubicBezTo>
                  <a:pt x="55245" y="146128"/>
                  <a:pt x="69714" y="150077"/>
                  <a:pt x="59191" y="157976"/>
                </a:cubicBezTo>
                <a:cubicBezTo>
                  <a:pt x="52614" y="164558"/>
                  <a:pt x="32884" y="175090"/>
                  <a:pt x="21046" y="181672"/>
                </a:cubicBezTo>
                <a:cubicBezTo>
                  <a:pt x="22361" y="197470"/>
                  <a:pt x="27622" y="213267"/>
                  <a:pt x="35515" y="227748"/>
                </a:cubicBezTo>
                <a:cubicBezTo>
                  <a:pt x="38145" y="219850"/>
                  <a:pt x="49984" y="192204"/>
                  <a:pt x="59191" y="190887"/>
                </a:cubicBezTo>
                <a:cubicBezTo>
                  <a:pt x="69714" y="188254"/>
                  <a:pt x="78921" y="185621"/>
                  <a:pt x="89444" y="198786"/>
                </a:cubicBezTo>
                <a:cubicBezTo>
                  <a:pt x="99967" y="211951"/>
                  <a:pt x="114436" y="215900"/>
                  <a:pt x="122328" y="215900"/>
                </a:cubicBezTo>
                <a:cubicBezTo>
                  <a:pt x="130220" y="215900"/>
                  <a:pt x="121013" y="243546"/>
                  <a:pt x="96021" y="248812"/>
                </a:cubicBezTo>
                <a:cubicBezTo>
                  <a:pt x="72345" y="252761"/>
                  <a:pt x="106544" y="283040"/>
                  <a:pt x="86814" y="283040"/>
                </a:cubicBezTo>
                <a:cubicBezTo>
                  <a:pt x="109175" y="296204"/>
                  <a:pt x="134167" y="304103"/>
                  <a:pt x="160474" y="304103"/>
                </a:cubicBezTo>
                <a:cubicBezTo>
                  <a:pt x="163105" y="304103"/>
                  <a:pt x="165735" y="302787"/>
                  <a:pt x="167051" y="302787"/>
                </a:cubicBezTo>
                <a:cubicBezTo>
                  <a:pt x="167051" y="302787"/>
                  <a:pt x="167051" y="302787"/>
                  <a:pt x="170997" y="322534"/>
                </a:cubicBezTo>
                <a:cubicBezTo>
                  <a:pt x="168366" y="322534"/>
                  <a:pt x="164420" y="323850"/>
                  <a:pt x="160474" y="323850"/>
                </a:cubicBezTo>
                <a:cubicBezTo>
                  <a:pt x="72345" y="323850"/>
                  <a:pt x="0" y="251445"/>
                  <a:pt x="0" y="161925"/>
                </a:cubicBezTo>
                <a:cubicBezTo>
                  <a:pt x="0" y="72405"/>
                  <a:pt x="72345" y="0"/>
                  <a:pt x="160474" y="0"/>
                </a:cubicBezTo>
                <a:close/>
              </a:path>
            </a:pathLst>
          </a:custGeom>
          <a:solidFill>
            <a:srgbClr val="191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/>
          </a:p>
        </p:txBody>
      </p:sp>
      <p:sp>
        <p:nvSpPr>
          <p:cNvPr id="26" name="标题 4"/>
          <p:cNvSpPr txBox="1"/>
          <p:nvPr/>
        </p:nvSpPr>
        <p:spPr bwMode="auto">
          <a:xfrm>
            <a:off x="8487942" y="150084"/>
            <a:ext cx="3012397" cy="57943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/>
            <a:r>
              <a:rPr lang="zh-CN" altLang="en-US" sz="2400" b="1" dirty="0">
                <a:solidFill>
                  <a:sysClr val="windowText" lastClr="000000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   研究内容及进展</a:t>
            </a:r>
            <a:endParaRPr lang="zh-CN" altLang="en-US" sz="18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7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23068" y="303207"/>
            <a:ext cx="301399" cy="30139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96340" y="1031240"/>
            <a:ext cx="483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</a:t>
            </a:r>
            <a:r>
              <a:rPr lang="zh-CN" altLang="en-US">
                <a:solidFill>
                  <a:srgbClr val="C00000"/>
                </a:solidFill>
              </a:rPr>
              <a:t>基于多特征模型库的物体识别和位姿估</a:t>
            </a:r>
            <a:r>
              <a:rPr lang="zh-CN" altLang="en-US">
                <a:solidFill>
                  <a:srgbClr val="C00000"/>
                </a:solidFill>
              </a:rPr>
              <a:t></a:t>
            </a:r>
            <a:endParaRPr lang="zh-CN" altLang="en-US">
              <a:solidFill>
                <a:srgbClr val="C00000"/>
              </a:solidFill>
            </a:endParaRPr>
          </a:p>
        </p:txBody>
      </p:sp>
      <p:pic>
        <p:nvPicPr>
          <p:cNvPr id="3" name="C9F754DE-2CAD-44b6-B708-469DEB6407EB-5" descr="wp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605" y="1751330"/>
            <a:ext cx="4003040" cy="18669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6970" y="1490345"/>
            <a:ext cx="101130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3.1 </a:t>
            </a:r>
            <a:r>
              <a:rPr lang="zh-CN" altLang="en-US" sz="1600">
                <a:solidFill>
                  <a:srgbClr val="C00000"/>
                </a:solidFill>
              </a:rPr>
              <a:t>多特征模型库</a:t>
            </a:r>
            <a:r>
              <a:rPr lang="zh-CN" altLang="en-US" sz="1600"/>
              <a:t>的研究</a:t>
            </a:r>
            <a:endParaRPr lang="zh-CN" altLang="en-US" sz="1600"/>
          </a:p>
        </p:txBody>
      </p:sp>
      <p:sp>
        <p:nvSpPr>
          <p:cNvPr id="6" name="文本框 5"/>
          <p:cNvSpPr txBox="1"/>
          <p:nvPr/>
        </p:nvSpPr>
        <p:spPr>
          <a:xfrm>
            <a:off x="5202555" y="1981200"/>
            <a:ext cx="37769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（</a:t>
            </a:r>
            <a:r>
              <a:rPr lang="en-US" altLang="zh-CN" sz="1600"/>
              <a:t>1</a:t>
            </a:r>
            <a:r>
              <a:rPr lang="zh-CN" altLang="en-US" sz="1600"/>
              <a:t>）</a:t>
            </a:r>
            <a:r>
              <a:rPr lang="zh-CN" altLang="en-US" sz="1600">
                <a:solidFill>
                  <a:srgbClr val="C00000"/>
                </a:solidFill>
              </a:rPr>
              <a:t>直通滤波</a:t>
            </a:r>
            <a:endParaRPr lang="zh-CN" altLang="en-US" sz="1600">
              <a:solidFill>
                <a:srgbClr val="C0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645" y="2388235"/>
            <a:ext cx="3238500" cy="9029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045" y="1918335"/>
            <a:ext cx="3320415" cy="131127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156970" y="3695065"/>
            <a:ext cx="4326255" cy="2945765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238250" y="3790950"/>
            <a:ext cx="417131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（</a:t>
            </a:r>
            <a:r>
              <a:rPr lang="en-US" altLang="zh-CN" sz="1600"/>
              <a:t>2</a:t>
            </a:r>
            <a:r>
              <a:rPr lang="zh-CN" altLang="en-US" sz="1600"/>
              <a:t>）</a:t>
            </a:r>
            <a:r>
              <a:rPr lang="zh-CN" altLang="en-US" sz="1600">
                <a:solidFill>
                  <a:srgbClr val="C00000"/>
                </a:solidFill>
              </a:rPr>
              <a:t>点云体素化处理</a:t>
            </a:r>
            <a:endParaRPr lang="zh-CN" altLang="en-US" sz="1600">
              <a:solidFill>
                <a:srgbClr val="C00000"/>
              </a:solidFill>
            </a:endParaRPr>
          </a:p>
          <a:p>
            <a:endParaRPr lang="zh-CN" altLang="en-US" sz="1600">
              <a:solidFill>
                <a:srgbClr val="C00000"/>
              </a:solidFill>
            </a:endParaRPr>
          </a:p>
          <a:p>
            <a:r>
              <a:rPr lang="en-US" altLang="zh-CN" sz="1600">
                <a:solidFill>
                  <a:srgbClr val="C00000"/>
                </a:solidFill>
              </a:rPr>
              <a:t>   </a:t>
            </a:r>
            <a:r>
              <a:rPr lang="en-US" altLang="zh-CN" sz="1400">
                <a:solidFill>
                  <a:schemeClr val="tx1"/>
                </a:solidFill>
              </a:rPr>
              <a:t>1</a:t>
            </a:r>
            <a:r>
              <a:rPr lang="zh-CN" altLang="en-US" sz="1400">
                <a:solidFill>
                  <a:schemeClr val="tx1"/>
                </a:solidFill>
              </a:rPr>
              <a:t>）确定物体</a:t>
            </a:r>
            <a:r>
              <a:rPr lang="zh-CN" altLang="en-US" sz="1400">
                <a:solidFill>
                  <a:srgbClr val="C00000"/>
                </a:solidFill>
              </a:rPr>
              <a:t>包围立方体</a:t>
            </a:r>
            <a:endParaRPr lang="zh-CN" altLang="en-US" sz="1400">
              <a:solidFill>
                <a:srgbClr val="C00000"/>
              </a:solidFill>
            </a:endParaRPr>
          </a:p>
          <a:p>
            <a:r>
              <a:rPr lang="en-US" altLang="zh-CN" sz="1400">
                <a:solidFill>
                  <a:schemeClr val="tx1"/>
                </a:solidFill>
              </a:rPr>
              <a:t>   2</a:t>
            </a:r>
            <a:r>
              <a:rPr lang="zh-CN" altLang="en-US" sz="1400">
                <a:solidFill>
                  <a:schemeClr val="tx1"/>
                </a:solidFill>
              </a:rPr>
              <a:t>）立方体进行均匀切分，分割成</a:t>
            </a:r>
            <a:r>
              <a:rPr lang="zh-CN" altLang="en-US" sz="1400">
                <a:solidFill>
                  <a:srgbClr val="C00000"/>
                </a:solidFill>
              </a:rPr>
              <a:t>体素栅格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endParaRPr lang="zh-CN" altLang="en-US" sz="1400">
              <a:solidFill>
                <a:schemeClr val="tx1"/>
              </a:solidFill>
            </a:endParaRPr>
          </a:p>
          <a:p>
            <a:r>
              <a:rPr lang="en-US" altLang="zh-CN" sz="1400">
                <a:solidFill>
                  <a:schemeClr val="tx1"/>
                </a:solidFill>
              </a:rPr>
              <a:t>   3</a:t>
            </a:r>
            <a:r>
              <a:rPr lang="zh-CN" altLang="en-US" sz="1400">
                <a:solidFill>
                  <a:schemeClr val="tx1"/>
                </a:solidFill>
              </a:rPr>
              <a:t>）计算每个栅格的重心点，用</a:t>
            </a:r>
            <a:r>
              <a:rPr lang="zh-CN" altLang="en-US" sz="1400">
                <a:solidFill>
                  <a:srgbClr val="C00000"/>
                </a:solidFill>
              </a:rPr>
              <a:t>重心点</a:t>
            </a:r>
            <a:r>
              <a:rPr lang="zh-CN" altLang="en-US" sz="1400">
                <a:solidFill>
                  <a:schemeClr val="tx1"/>
                </a:solidFill>
              </a:rPr>
              <a:t>代替</a:t>
            </a:r>
            <a:r>
              <a:rPr lang="zh-CN" altLang="en-US" sz="1400">
                <a:solidFill>
                  <a:srgbClr val="C00000"/>
                </a:solidFill>
              </a:rPr>
              <a:t>体素栅格</a:t>
            </a:r>
            <a:r>
              <a:rPr lang="zh-CN" altLang="en-US" sz="1400">
                <a:solidFill>
                  <a:schemeClr val="tx1"/>
                </a:solidFill>
              </a:rPr>
              <a:t>。</a:t>
            </a:r>
            <a:endParaRPr lang="zh-CN" altLang="en-US" sz="1400">
              <a:solidFill>
                <a:schemeClr val="tx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3665" y="5322570"/>
            <a:ext cx="4025900" cy="110934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608955" y="3318510"/>
            <a:ext cx="6380480" cy="3353435"/>
          </a:xfrm>
          <a:prstGeom prst="rec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714365" y="3429635"/>
            <a:ext cx="5423535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（</a:t>
            </a:r>
            <a:r>
              <a:rPr lang="en-US" altLang="zh-CN" sz="1400"/>
              <a:t>3</a:t>
            </a:r>
            <a:r>
              <a:rPr lang="zh-CN" altLang="en-US" sz="1400"/>
              <a:t>）</a:t>
            </a:r>
            <a:r>
              <a:rPr lang="zh-CN" altLang="en-US" sz="1400">
                <a:solidFill>
                  <a:srgbClr val="C00000"/>
                </a:solidFill>
              </a:rPr>
              <a:t>点云特征提取</a:t>
            </a:r>
            <a:endParaRPr lang="zh-CN" altLang="en-US" sz="1400">
              <a:solidFill>
                <a:srgbClr val="C00000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   </a:t>
            </a:r>
            <a:r>
              <a:rPr lang="zh-CN" altLang="en-US" sz="1200">
                <a:solidFill>
                  <a:srgbClr val="C00000"/>
                </a:solidFill>
              </a:rPr>
              <a:t>全局</a:t>
            </a:r>
            <a:r>
              <a:rPr lang="zh-CN" altLang="en-US" sz="1200">
                <a:solidFill>
                  <a:schemeClr val="tx1"/>
                </a:solidFill>
              </a:rPr>
              <a:t>特征：视点特征直方图（</a:t>
            </a:r>
            <a:r>
              <a:rPr lang="en-US" altLang="zh-CN" sz="1200">
                <a:solidFill>
                  <a:srgbClr val="C00000"/>
                </a:solidFill>
              </a:rPr>
              <a:t>VFH</a:t>
            </a:r>
            <a:r>
              <a:rPr lang="zh-CN" altLang="en-US" sz="1200">
                <a:solidFill>
                  <a:schemeClr val="tx1"/>
                </a:solidFill>
              </a:rPr>
              <a:t>）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   </a:t>
            </a:r>
            <a:r>
              <a:rPr lang="zh-CN" altLang="en-US" sz="1200">
                <a:solidFill>
                  <a:srgbClr val="C00000"/>
                </a:solidFill>
              </a:rPr>
              <a:t>局部</a:t>
            </a:r>
            <a:r>
              <a:rPr lang="zh-CN" altLang="en-US" sz="1200">
                <a:solidFill>
                  <a:schemeClr val="tx1"/>
                </a:solidFill>
              </a:rPr>
              <a:t>特征：快速点特征直方图</a:t>
            </a:r>
            <a:r>
              <a:rPr lang="en-US" altLang="zh-CN" sz="1200">
                <a:solidFill>
                  <a:schemeClr val="tx1"/>
                </a:solidFill>
              </a:rPr>
              <a:t> </a:t>
            </a:r>
            <a:r>
              <a:rPr lang="zh-CN" altLang="en-US" sz="1200">
                <a:solidFill>
                  <a:schemeClr val="tx1"/>
                </a:solidFill>
              </a:rPr>
              <a:t>（</a:t>
            </a:r>
            <a:r>
              <a:rPr lang="en-US" altLang="zh-CN" sz="1200">
                <a:solidFill>
                  <a:srgbClr val="C00000"/>
                </a:solidFill>
              </a:rPr>
              <a:t>FPFH</a:t>
            </a:r>
            <a:r>
              <a:rPr lang="zh-CN" altLang="en-US" sz="1200">
                <a:solidFill>
                  <a:schemeClr val="tx1"/>
                </a:solidFill>
              </a:rPr>
              <a:t>）</a:t>
            </a:r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4365" y="4243705"/>
            <a:ext cx="2442845" cy="16998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7495" y="4535170"/>
            <a:ext cx="2669540" cy="12700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863590" y="5845810"/>
            <a:ext cx="55511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参考博客：</a:t>
            </a:r>
            <a:endParaRPr lang="zh-CN" altLang="en-US" sz="1200"/>
          </a:p>
          <a:p>
            <a:r>
              <a:rPr lang="zh-CN" altLang="en-US" sz="1200"/>
              <a:t>（</a:t>
            </a:r>
            <a:r>
              <a:rPr lang="en-US" altLang="zh-CN" sz="1200"/>
              <a:t>1</a:t>
            </a:r>
            <a:r>
              <a:rPr lang="zh-CN" altLang="en-US" sz="1200"/>
              <a:t>）https://blog.csdn.net/u014072827/article/details/111814524</a:t>
            </a:r>
            <a:endParaRPr lang="zh-CN" altLang="en-US" sz="1200"/>
          </a:p>
          <a:p>
            <a:r>
              <a:rPr lang="zh-CN" altLang="en-US" sz="1200"/>
              <a:t>（</a:t>
            </a:r>
            <a:r>
              <a:rPr lang="en-US" altLang="zh-CN" sz="1200"/>
              <a:t>2</a:t>
            </a:r>
            <a:r>
              <a:rPr lang="zh-CN" altLang="en-US" sz="1200"/>
              <a:t>）https://blog.csdn.net/weixin_41966507/article/details/122814232</a:t>
            </a:r>
            <a:endParaRPr lang="zh-CN" altLang="en-US" sz="1200"/>
          </a:p>
          <a:p>
            <a:r>
              <a:rPr lang="zh-CN" altLang="en-US" sz="1200"/>
              <a:t>https://zhuanlan.zhihu.com/p/192343758</a:t>
            </a:r>
            <a:endParaRPr lang="zh-CN" altLang="en-US" sz="120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1775" y="3357880"/>
            <a:ext cx="2821305" cy="113665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0059670" y="5379085"/>
            <a:ext cx="16281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rgbClr val="C00000"/>
                </a:solidFill>
              </a:rPr>
              <a:t>PFH</a:t>
            </a:r>
            <a:endParaRPr lang="en-US" altLang="zh-CN" sz="1400">
              <a:solidFill>
                <a:srgbClr val="C0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831830" y="4596130"/>
            <a:ext cx="10464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C00000"/>
                </a:solidFill>
              </a:rPr>
              <a:t>VFH</a:t>
            </a:r>
            <a:endParaRPr lang="en-US" altLang="zh-CN" sz="160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25"/>
          <p:cNvCxnSpPr/>
          <p:nvPr/>
        </p:nvCxnSpPr>
        <p:spPr>
          <a:xfrm flipV="1">
            <a:off x="1330150" y="1332590"/>
            <a:ext cx="5287469" cy="11146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9" name="椭圆 8"/>
          <p:cNvSpPr/>
          <p:nvPr/>
        </p:nvSpPr>
        <p:spPr>
          <a:xfrm>
            <a:off x="920035" y="970159"/>
            <a:ext cx="318200" cy="328002"/>
          </a:xfrm>
          <a:custGeom>
            <a:avLst/>
            <a:gdLst>
              <a:gd name="connsiteX0" fmla="*/ 157951 w 327026"/>
              <a:gd name="connsiteY0" fmla="*/ 134938 h 337100"/>
              <a:gd name="connsiteX1" fmla="*/ 327026 w 327026"/>
              <a:gd name="connsiteY1" fmla="*/ 239958 h 337100"/>
              <a:gd name="connsiteX2" fmla="*/ 259660 w 327026"/>
              <a:gd name="connsiteY2" fmla="*/ 254398 h 337100"/>
              <a:gd name="connsiteX3" fmla="*/ 295325 w 327026"/>
              <a:gd name="connsiteY3" fmla="*/ 305595 h 337100"/>
              <a:gd name="connsiteX4" fmla="*/ 292683 w 327026"/>
              <a:gd name="connsiteY4" fmla="*/ 334475 h 337100"/>
              <a:gd name="connsiteX5" fmla="*/ 263623 w 327026"/>
              <a:gd name="connsiteY5" fmla="*/ 326599 h 337100"/>
              <a:gd name="connsiteX6" fmla="*/ 227959 w 327026"/>
              <a:gd name="connsiteY6" fmla="*/ 275402 h 337100"/>
              <a:gd name="connsiteX7" fmla="*/ 192294 w 327026"/>
              <a:gd name="connsiteY7" fmla="*/ 333162 h 337100"/>
              <a:gd name="connsiteX8" fmla="*/ 153988 w 327026"/>
              <a:gd name="connsiteY8" fmla="*/ 137564 h 337100"/>
              <a:gd name="connsiteX9" fmla="*/ 157951 w 327026"/>
              <a:gd name="connsiteY9" fmla="*/ 134938 h 337100"/>
              <a:gd name="connsiteX10" fmla="*/ 287448 w 327026"/>
              <a:gd name="connsiteY10" fmla="*/ 96838 h 337100"/>
              <a:gd name="connsiteX11" fmla="*/ 270368 w 327026"/>
              <a:gd name="connsiteY11" fmla="*/ 108528 h 337100"/>
              <a:gd name="connsiteX12" fmla="*/ 280879 w 327026"/>
              <a:gd name="connsiteY12" fmla="*/ 150092 h 337100"/>
              <a:gd name="connsiteX13" fmla="*/ 301899 w 327026"/>
              <a:gd name="connsiteY13" fmla="*/ 182563 h 337100"/>
              <a:gd name="connsiteX14" fmla="*/ 303213 w 327026"/>
              <a:gd name="connsiteY14" fmla="*/ 161781 h 337100"/>
              <a:gd name="connsiteX15" fmla="*/ 287448 w 327026"/>
              <a:gd name="connsiteY15" fmla="*/ 96838 h 337100"/>
              <a:gd name="connsiteX16" fmla="*/ 160474 w 327026"/>
              <a:gd name="connsiteY16" fmla="*/ 0 h 337100"/>
              <a:gd name="connsiteX17" fmla="*/ 322263 w 327026"/>
              <a:gd name="connsiteY17" fmla="*/ 161925 h 337100"/>
              <a:gd name="connsiteX18" fmla="*/ 314371 w 327026"/>
              <a:gd name="connsiteY18" fmla="*/ 211951 h 337100"/>
              <a:gd name="connsiteX19" fmla="*/ 242026 w 327026"/>
              <a:gd name="connsiteY19" fmla="*/ 165875 h 337100"/>
              <a:gd name="connsiteX20" fmla="*/ 259126 w 327026"/>
              <a:gd name="connsiteY20" fmla="*/ 139545 h 337100"/>
              <a:gd name="connsiteX21" fmla="*/ 244657 w 327026"/>
              <a:gd name="connsiteY21" fmla="*/ 94785 h 337100"/>
              <a:gd name="connsiteX22" fmla="*/ 203881 w 327026"/>
              <a:gd name="connsiteY22" fmla="*/ 63190 h 337100"/>
              <a:gd name="connsiteX23" fmla="*/ 186781 w 327026"/>
              <a:gd name="connsiteY23" fmla="*/ 22380 h 337100"/>
              <a:gd name="connsiteX24" fmla="*/ 160474 w 327026"/>
              <a:gd name="connsiteY24" fmla="*/ 19747 h 337100"/>
              <a:gd name="connsiteX25" fmla="*/ 74975 w 327026"/>
              <a:gd name="connsiteY25" fmla="*/ 48709 h 337100"/>
              <a:gd name="connsiteX26" fmla="*/ 86814 w 327026"/>
              <a:gd name="connsiteY26" fmla="*/ 86886 h 337100"/>
              <a:gd name="connsiteX27" fmla="*/ 53930 w 327026"/>
              <a:gd name="connsiteY27" fmla="*/ 111899 h 337100"/>
              <a:gd name="connsiteX28" fmla="*/ 53930 w 327026"/>
              <a:gd name="connsiteY28" fmla="*/ 140862 h 337100"/>
              <a:gd name="connsiteX29" fmla="*/ 59191 w 327026"/>
              <a:gd name="connsiteY29" fmla="*/ 157976 h 337100"/>
              <a:gd name="connsiteX30" fmla="*/ 21046 w 327026"/>
              <a:gd name="connsiteY30" fmla="*/ 181672 h 337100"/>
              <a:gd name="connsiteX31" fmla="*/ 35515 w 327026"/>
              <a:gd name="connsiteY31" fmla="*/ 227748 h 337100"/>
              <a:gd name="connsiteX32" fmla="*/ 59191 w 327026"/>
              <a:gd name="connsiteY32" fmla="*/ 190887 h 337100"/>
              <a:gd name="connsiteX33" fmla="*/ 89444 w 327026"/>
              <a:gd name="connsiteY33" fmla="*/ 198786 h 337100"/>
              <a:gd name="connsiteX34" fmla="*/ 122328 w 327026"/>
              <a:gd name="connsiteY34" fmla="*/ 215900 h 337100"/>
              <a:gd name="connsiteX35" fmla="*/ 96021 w 327026"/>
              <a:gd name="connsiteY35" fmla="*/ 248812 h 337100"/>
              <a:gd name="connsiteX36" fmla="*/ 86814 w 327026"/>
              <a:gd name="connsiteY36" fmla="*/ 283040 h 337100"/>
              <a:gd name="connsiteX37" fmla="*/ 160474 w 327026"/>
              <a:gd name="connsiteY37" fmla="*/ 304103 h 337100"/>
              <a:gd name="connsiteX38" fmla="*/ 167051 w 327026"/>
              <a:gd name="connsiteY38" fmla="*/ 302787 h 337100"/>
              <a:gd name="connsiteX39" fmla="*/ 170997 w 327026"/>
              <a:gd name="connsiteY39" fmla="*/ 322534 h 337100"/>
              <a:gd name="connsiteX40" fmla="*/ 160474 w 327026"/>
              <a:gd name="connsiteY40" fmla="*/ 323850 h 337100"/>
              <a:gd name="connsiteX41" fmla="*/ 0 w 327026"/>
              <a:gd name="connsiteY41" fmla="*/ 161925 h 337100"/>
              <a:gd name="connsiteX42" fmla="*/ 160474 w 327026"/>
              <a:gd name="connsiteY42" fmla="*/ 0 h 33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27026" h="337100">
                <a:moveTo>
                  <a:pt x="157951" y="134938"/>
                </a:moveTo>
                <a:cubicBezTo>
                  <a:pt x="157951" y="134938"/>
                  <a:pt x="157951" y="134938"/>
                  <a:pt x="327026" y="239958"/>
                </a:cubicBezTo>
                <a:cubicBezTo>
                  <a:pt x="327026" y="239958"/>
                  <a:pt x="327026" y="239958"/>
                  <a:pt x="259660" y="254398"/>
                </a:cubicBezTo>
                <a:lnTo>
                  <a:pt x="295325" y="305595"/>
                </a:lnTo>
                <a:cubicBezTo>
                  <a:pt x="301929" y="316097"/>
                  <a:pt x="300608" y="327911"/>
                  <a:pt x="292683" y="334475"/>
                </a:cubicBezTo>
                <a:cubicBezTo>
                  <a:pt x="283436" y="339726"/>
                  <a:pt x="271548" y="337101"/>
                  <a:pt x="263623" y="326599"/>
                </a:cubicBezTo>
                <a:cubicBezTo>
                  <a:pt x="263623" y="326599"/>
                  <a:pt x="263623" y="326599"/>
                  <a:pt x="227959" y="275402"/>
                </a:cubicBezTo>
                <a:cubicBezTo>
                  <a:pt x="227959" y="275402"/>
                  <a:pt x="227959" y="275402"/>
                  <a:pt x="192294" y="333162"/>
                </a:cubicBezTo>
                <a:cubicBezTo>
                  <a:pt x="192294" y="333162"/>
                  <a:pt x="192294" y="333162"/>
                  <a:pt x="153988" y="137564"/>
                </a:cubicBezTo>
                <a:cubicBezTo>
                  <a:pt x="153988" y="137564"/>
                  <a:pt x="153988" y="137564"/>
                  <a:pt x="157951" y="134938"/>
                </a:cubicBezTo>
                <a:close/>
                <a:moveTo>
                  <a:pt x="287448" y="96838"/>
                </a:moveTo>
                <a:cubicBezTo>
                  <a:pt x="280879" y="99436"/>
                  <a:pt x="272996" y="103332"/>
                  <a:pt x="270368" y="108528"/>
                </a:cubicBezTo>
                <a:cubicBezTo>
                  <a:pt x="265113" y="117620"/>
                  <a:pt x="271682" y="143597"/>
                  <a:pt x="280879" y="150092"/>
                </a:cubicBezTo>
                <a:cubicBezTo>
                  <a:pt x="292703" y="159184"/>
                  <a:pt x="299272" y="170873"/>
                  <a:pt x="301899" y="182563"/>
                </a:cubicBezTo>
                <a:cubicBezTo>
                  <a:pt x="303213" y="176069"/>
                  <a:pt x="303213" y="168276"/>
                  <a:pt x="303213" y="161781"/>
                </a:cubicBezTo>
                <a:cubicBezTo>
                  <a:pt x="303213" y="138402"/>
                  <a:pt x="297958" y="116321"/>
                  <a:pt x="287448" y="96838"/>
                </a:cubicBezTo>
                <a:close/>
                <a:moveTo>
                  <a:pt x="160474" y="0"/>
                </a:moveTo>
                <a:cubicBezTo>
                  <a:pt x="249918" y="0"/>
                  <a:pt x="322263" y="72405"/>
                  <a:pt x="322263" y="161925"/>
                </a:cubicBezTo>
                <a:cubicBezTo>
                  <a:pt x="322263" y="179039"/>
                  <a:pt x="319632" y="196153"/>
                  <a:pt x="314371" y="211951"/>
                </a:cubicBezTo>
                <a:cubicBezTo>
                  <a:pt x="314371" y="211951"/>
                  <a:pt x="314371" y="211951"/>
                  <a:pt x="242026" y="165875"/>
                </a:cubicBezTo>
                <a:cubicBezTo>
                  <a:pt x="247288" y="157976"/>
                  <a:pt x="257811" y="147444"/>
                  <a:pt x="259126" y="139545"/>
                </a:cubicBezTo>
                <a:cubicBezTo>
                  <a:pt x="260441" y="127697"/>
                  <a:pt x="251234" y="97418"/>
                  <a:pt x="244657" y="94785"/>
                </a:cubicBezTo>
                <a:cubicBezTo>
                  <a:pt x="238080" y="90836"/>
                  <a:pt x="218350" y="71089"/>
                  <a:pt x="203881" y="63190"/>
                </a:cubicBezTo>
                <a:cubicBezTo>
                  <a:pt x="193358" y="57924"/>
                  <a:pt x="188096" y="36861"/>
                  <a:pt x="186781" y="22380"/>
                </a:cubicBezTo>
                <a:cubicBezTo>
                  <a:pt x="177574" y="21063"/>
                  <a:pt x="169681" y="19747"/>
                  <a:pt x="160474" y="19747"/>
                </a:cubicBezTo>
                <a:cubicBezTo>
                  <a:pt x="128905" y="19747"/>
                  <a:pt x="98652" y="30279"/>
                  <a:pt x="74975" y="48709"/>
                </a:cubicBezTo>
                <a:cubicBezTo>
                  <a:pt x="81552" y="59241"/>
                  <a:pt x="93390" y="78988"/>
                  <a:pt x="86814" y="86886"/>
                </a:cubicBezTo>
                <a:cubicBezTo>
                  <a:pt x="78921" y="100051"/>
                  <a:pt x="53930" y="100051"/>
                  <a:pt x="53930" y="111899"/>
                </a:cubicBezTo>
                <a:cubicBezTo>
                  <a:pt x="53930" y="123747"/>
                  <a:pt x="52614" y="135596"/>
                  <a:pt x="53930" y="140862"/>
                </a:cubicBezTo>
                <a:cubicBezTo>
                  <a:pt x="55245" y="146128"/>
                  <a:pt x="69714" y="150077"/>
                  <a:pt x="59191" y="157976"/>
                </a:cubicBezTo>
                <a:cubicBezTo>
                  <a:pt x="52614" y="164558"/>
                  <a:pt x="32884" y="175090"/>
                  <a:pt x="21046" y="181672"/>
                </a:cubicBezTo>
                <a:cubicBezTo>
                  <a:pt x="22361" y="197470"/>
                  <a:pt x="27622" y="213267"/>
                  <a:pt x="35515" y="227748"/>
                </a:cubicBezTo>
                <a:cubicBezTo>
                  <a:pt x="38145" y="219850"/>
                  <a:pt x="49984" y="192204"/>
                  <a:pt x="59191" y="190887"/>
                </a:cubicBezTo>
                <a:cubicBezTo>
                  <a:pt x="69714" y="188254"/>
                  <a:pt x="78921" y="185621"/>
                  <a:pt x="89444" y="198786"/>
                </a:cubicBezTo>
                <a:cubicBezTo>
                  <a:pt x="99967" y="211951"/>
                  <a:pt x="114436" y="215900"/>
                  <a:pt x="122328" y="215900"/>
                </a:cubicBezTo>
                <a:cubicBezTo>
                  <a:pt x="130220" y="215900"/>
                  <a:pt x="121013" y="243546"/>
                  <a:pt x="96021" y="248812"/>
                </a:cubicBezTo>
                <a:cubicBezTo>
                  <a:pt x="72345" y="252761"/>
                  <a:pt x="106544" y="283040"/>
                  <a:pt x="86814" y="283040"/>
                </a:cubicBezTo>
                <a:cubicBezTo>
                  <a:pt x="109175" y="296204"/>
                  <a:pt x="134167" y="304103"/>
                  <a:pt x="160474" y="304103"/>
                </a:cubicBezTo>
                <a:cubicBezTo>
                  <a:pt x="163105" y="304103"/>
                  <a:pt x="165735" y="302787"/>
                  <a:pt x="167051" y="302787"/>
                </a:cubicBezTo>
                <a:cubicBezTo>
                  <a:pt x="167051" y="302787"/>
                  <a:pt x="167051" y="302787"/>
                  <a:pt x="170997" y="322534"/>
                </a:cubicBezTo>
                <a:cubicBezTo>
                  <a:pt x="168366" y="322534"/>
                  <a:pt x="164420" y="323850"/>
                  <a:pt x="160474" y="323850"/>
                </a:cubicBezTo>
                <a:cubicBezTo>
                  <a:pt x="72345" y="323850"/>
                  <a:pt x="0" y="251445"/>
                  <a:pt x="0" y="161925"/>
                </a:cubicBezTo>
                <a:cubicBezTo>
                  <a:pt x="0" y="72405"/>
                  <a:pt x="72345" y="0"/>
                  <a:pt x="160474" y="0"/>
                </a:cubicBezTo>
                <a:close/>
              </a:path>
            </a:pathLst>
          </a:custGeom>
          <a:solidFill>
            <a:srgbClr val="191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/>
          </a:p>
        </p:txBody>
      </p:sp>
      <p:sp>
        <p:nvSpPr>
          <p:cNvPr id="26" name="标题 4"/>
          <p:cNvSpPr txBox="1"/>
          <p:nvPr/>
        </p:nvSpPr>
        <p:spPr bwMode="auto">
          <a:xfrm>
            <a:off x="8487942" y="150084"/>
            <a:ext cx="3012397" cy="57943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/>
            <a:r>
              <a:rPr lang="zh-CN" altLang="en-US" sz="2400" b="1" dirty="0">
                <a:solidFill>
                  <a:sysClr val="windowText" lastClr="000000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   研究内容及进展</a:t>
            </a:r>
            <a:endParaRPr lang="zh-CN" altLang="en-US" sz="18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7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23068" y="303207"/>
            <a:ext cx="301399" cy="30139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96340" y="1031240"/>
            <a:ext cx="483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</a:t>
            </a:r>
            <a:r>
              <a:rPr lang="zh-CN" altLang="en-US">
                <a:solidFill>
                  <a:srgbClr val="C00000"/>
                </a:solidFill>
              </a:rPr>
              <a:t>基于多特征模型库的物体识别和位姿估</a:t>
            </a:r>
            <a:r>
              <a:rPr lang="zh-CN" altLang="en-US">
                <a:solidFill>
                  <a:srgbClr val="C00000"/>
                </a:solidFill>
              </a:rPr>
              <a:t>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56970" y="1490345"/>
            <a:ext cx="101130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3.2 </a:t>
            </a:r>
            <a:r>
              <a:rPr lang="zh-CN" altLang="en-US" sz="1600"/>
              <a:t>基于</a:t>
            </a:r>
            <a:r>
              <a:rPr lang="zh-CN" altLang="en-US" sz="1600">
                <a:solidFill>
                  <a:srgbClr val="C00000"/>
                </a:solidFill>
              </a:rPr>
              <a:t>多特征模型库</a:t>
            </a:r>
            <a:r>
              <a:rPr lang="zh-CN" altLang="en-US" sz="1600"/>
              <a:t>的线上识别</a:t>
            </a:r>
            <a:r>
              <a:rPr lang="zh-CN" altLang="en-US" sz="1600"/>
              <a:t>研究</a:t>
            </a:r>
            <a:endParaRPr lang="zh-CN" altLang="en-US" sz="16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340" y="1882775"/>
            <a:ext cx="7569200" cy="13741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60" y="3282315"/>
            <a:ext cx="4117340" cy="29794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343775" y="3503930"/>
            <a:ext cx="448373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C00000"/>
                </a:solidFill>
              </a:rPr>
              <a:t>多特征识别</a:t>
            </a:r>
            <a:r>
              <a:rPr lang="zh-CN" altLang="en-US" sz="1600"/>
              <a:t>：</a:t>
            </a:r>
            <a:endParaRPr lang="zh-CN" altLang="en-US" sz="1600"/>
          </a:p>
          <a:p>
            <a:r>
              <a:rPr lang="en-US" altLang="zh-CN" sz="1600"/>
              <a:t>        线上识别时，</a:t>
            </a:r>
            <a:r>
              <a:rPr lang="en-US" altLang="zh-CN" sz="1600">
                <a:solidFill>
                  <a:srgbClr val="C00000"/>
                </a:solidFill>
              </a:rPr>
              <a:t>首先</a:t>
            </a:r>
            <a:r>
              <a:rPr lang="en-US" altLang="zh-CN" sz="1600"/>
              <a:t>利用</a:t>
            </a:r>
            <a:r>
              <a:rPr lang="en-US" altLang="zh-CN" sz="1600">
                <a:solidFill>
                  <a:srgbClr val="C00000"/>
                </a:solidFill>
              </a:rPr>
              <a:t>全局特征</a:t>
            </a:r>
            <a:r>
              <a:rPr lang="en-US" altLang="zh-CN" sz="1600"/>
              <a:t>进行识别，当遇到</a:t>
            </a:r>
            <a:r>
              <a:rPr lang="en-US" altLang="zh-CN" sz="1600">
                <a:solidFill>
                  <a:srgbClr val="C00000"/>
                </a:solidFill>
              </a:rPr>
              <a:t>遮挡或重叠</a:t>
            </a:r>
            <a:r>
              <a:rPr lang="en-US" altLang="zh-CN" sz="1600"/>
              <a:t>时，再利用</a:t>
            </a:r>
            <a:r>
              <a:rPr lang="en-US" altLang="zh-CN" sz="1600">
                <a:solidFill>
                  <a:srgbClr val="C00000"/>
                </a:solidFill>
              </a:rPr>
              <a:t>局部特征描述子</a:t>
            </a:r>
            <a:r>
              <a:rPr lang="en-US" altLang="zh-CN" sz="1600"/>
              <a:t>进行后续识别</a:t>
            </a:r>
            <a:endParaRPr lang="en-US" altLang="zh-CN" sz="16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435" y="3312160"/>
            <a:ext cx="2248535" cy="2532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25"/>
          <p:cNvCxnSpPr/>
          <p:nvPr/>
        </p:nvCxnSpPr>
        <p:spPr>
          <a:xfrm flipV="1">
            <a:off x="1330150" y="1332590"/>
            <a:ext cx="5287469" cy="11146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9" name="椭圆 8"/>
          <p:cNvSpPr/>
          <p:nvPr/>
        </p:nvSpPr>
        <p:spPr>
          <a:xfrm>
            <a:off x="920035" y="970159"/>
            <a:ext cx="318200" cy="328002"/>
          </a:xfrm>
          <a:custGeom>
            <a:avLst/>
            <a:gdLst>
              <a:gd name="connsiteX0" fmla="*/ 157951 w 327026"/>
              <a:gd name="connsiteY0" fmla="*/ 134938 h 337100"/>
              <a:gd name="connsiteX1" fmla="*/ 327026 w 327026"/>
              <a:gd name="connsiteY1" fmla="*/ 239958 h 337100"/>
              <a:gd name="connsiteX2" fmla="*/ 259660 w 327026"/>
              <a:gd name="connsiteY2" fmla="*/ 254398 h 337100"/>
              <a:gd name="connsiteX3" fmla="*/ 295325 w 327026"/>
              <a:gd name="connsiteY3" fmla="*/ 305595 h 337100"/>
              <a:gd name="connsiteX4" fmla="*/ 292683 w 327026"/>
              <a:gd name="connsiteY4" fmla="*/ 334475 h 337100"/>
              <a:gd name="connsiteX5" fmla="*/ 263623 w 327026"/>
              <a:gd name="connsiteY5" fmla="*/ 326599 h 337100"/>
              <a:gd name="connsiteX6" fmla="*/ 227959 w 327026"/>
              <a:gd name="connsiteY6" fmla="*/ 275402 h 337100"/>
              <a:gd name="connsiteX7" fmla="*/ 192294 w 327026"/>
              <a:gd name="connsiteY7" fmla="*/ 333162 h 337100"/>
              <a:gd name="connsiteX8" fmla="*/ 153988 w 327026"/>
              <a:gd name="connsiteY8" fmla="*/ 137564 h 337100"/>
              <a:gd name="connsiteX9" fmla="*/ 157951 w 327026"/>
              <a:gd name="connsiteY9" fmla="*/ 134938 h 337100"/>
              <a:gd name="connsiteX10" fmla="*/ 287448 w 327026"/>
              <a:gd name="connsiteY10" fmla="*/ 96838 h 337100"/>
              <a:gd name="connsiteX11" fmla="*/ 270368 w 327026"/>
              <a:gd name="connsiteY11" fmla="*/ 108528 h 337100"/>
              <a:gd name="connsiteX12" fmla="*/ 280879 w 327026"/>
              <a:gd name="connsiteY12" fmla="*/ 150092 h 337100"/>
              <a:gd name="connsiteX13" fmla="*/ 301899 w 327026"/>
              <a:gd name="connsiteY13" fmla="*/ 182563 h 337100"/>
              <a:gd name="connsiteX14" fmla="*/ 303213 w 327026"/>
              <a:gd name="connsiteY14" fmla="*/ 161781 h 337100"/>
              <a:gd name="connsiteX15" fmla="*/ 287448 w 327026"/>
              <a:gd name="connsiteY15" fmla="*/ 96838 h 337100"/>
              <a:gd name="connsiteX16" fmla="*/ 160474 w 327026"/>
              <a:gd name="connsiteY16" fmla="*/ 0 h 337100"/>
              <a:gd name="connsiteX17" fmla="*/ 322263 w 327026"/>
              <a:gd name="connsiteY17" fmla="*/ 161925 h 337100"/>
              <a:gd name="connsiteX18" fmla="*/ 314371 w 327026"/>
              <a:gd name="connsiteY18" fmla="*/ 211951 h 337100"/>
              <a:gd name="connsiteX19" fmla="*/ 242026 w 327026"/>
              <a:gd name="connsiteY19" fmla="*/ 165875 h 337100"/>
              <a:gd name="connsiteX20" fmla="*/ 259126 w 327026"/>
              <a:gd name="connsiteY20" fmla="*/ 139545 h 337100"/>
              <a:gd name="connsiteX21" fmla="*/ 244657 w 327026"/>
              <a:gd name="connsiteY21" fmla="*/ 94785 h 337100"/>
              <a:gd name="connsiteX22" fmla="*/ 203881 w 327026"/>
              <a:gd name="connsiteY22" fmla="*/ 63190 h 337100"/>
              <a:gd name="connsiteX23" fmla="*/ 186781 w 327026"/>
              <a:gd name="connsiteY23" fmla="*/ 22380 h 337100"/>
              <a:gd name="connsiteX24" fmla="*/ 160474 w 327026"/>
              <a:gd name="connsiteY24" fmla="*/ 19747 h 337100"/>
              <a:gd name="connsiteX25" fmla="*/ 74975 w 327026"/>
              <a:gd name="connsiteY25" fmla="*/ 48709 h 337100"/>
              <a:gd name="connsiteX26" fmla="*/ 86814 w 327026"/>
              <a:gd name="connsiteY26" fmla="*/ 86886 h 337100"/>
              <a:gd name="connsiteX27" fmla="*/ 53930 w 327026"/>
              <a:gd name="connsiteY27" fmla="*/ 111899 h 337100"/>
              <a:gd name="connsiteX28" fmla="*/ 53930 w 327026"/>
              <a:gd name="connsiteY28" fmla="*/ 140862 h 337100"/>
              <a:gd name="connsiteX29" fmla="*/ 59191 w 327026"/>
              <a:gd name="connsiteY29" fmla="*/ 157976 h 337100"/>
              <a:gd name="connsiteX30" fmla="*/ 21046 w 327026"/>
              <a:gd name="connsiteY30" fmla="*/ 181672 h 337100"/>
              <a:gd name="connsiteX31" fmla="*/ 35515 w 327026"/>
              <a:gd name="connsiteY31" fmla="*/ 227748 h 337100"/>
              <a:gd name="connsiteX32" fmla="*/ 59191 w 327026"/>
              <a:gd name="connsiteY32" fmla="*/ 190887 h 337100"/>
              <a:gd name="connsiteX33" fmla="*/ 89444 w 327026"/>
              <a:gd name="connsiteY33" fmla="*/ 198786 h 337100"/>
              <a:gd name="connsiteX34" fmla="*/ 122328 w 327026"/>
              <a:gd name="connsiteY34" fmla="*/ 215900 h 337100"/>
              <a:gd name="connsiteX35" fmla="*/ 96021 w 327026"/>
              <a:gd name="connsiteY35" fmla="*/ 248812 h 337100"/>
              <a:gd name="connsiteX36" fmla="*/ 86814 w 327026"/>
              <a:gd name="connsiteY36" fmla="*/ 283040 h 337100"/>
              <a:gd name="connsiteX37" fmla="*/ 160474 w 327026"/>
              <a:gd name="connsiteY37" fmla="*/ 304103 h 337100"/>
              <a:gd name="connsiteX38" fmla="*/ 167051 w 327026"/>
              <a:gd name="connsiteY38" fmla="*/ 302787 h 337100"/>
              <a:gd name="connsiteX39" fmla="*/ 170997 w 327026"/>
              <a:gd name="connsiteY39" fmla="*/ 322534 h 337100"/>
              <a:gd name="connsiteX40" fmla="*/ 160474 w 327026"/>
              <a:gd name="connsiteY40" fmla="*/ 323850 h 337100"/>
              <a:gd name="connsiteX41" fmla="*/ 0 w 327026"/>
              <a:gd name="connsiteY41" fmla="*/ 161925 h 337100"/>
              <a:gd name="connsiteX42" fmla="*/ 160474 w 327026"/>
              <a:gd name="connsiteY42" fmla="*/ 0 h 33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27026" h="337100">
                <a:moveTo>
                  <a:pt x="157951" y="134938"/>
                </a:moveTo>
                <a:cubicBezTo>
                  <a:pt x="157951" y="134938"/>
                  <a:pt x="157951" y="134938"/>
                  <a:pt x="327026" y="239958"/>
                </a:cubicBezTo>
                <a:cubicBezTo>
                  <a:pt x="327026" y="239958"/>
                  <a:pt x="327026" y="239958"/>
                  <a:pt x="259660" y="254398"/>
                </a:cubicBezTo>
                <a:lnTo>
                  <a:pt x="295325" y="305595"/>
                </a:lnTo>
                <a:cubicBezTo>
                  <a:pt x="301929" y="316097"/>
                  <a:pt x="300608" y="327911"/>
                  <a:pt x="292683" y="334475"/>
                </a:cubicBezTo>
                <a:cubicBezTo>
                  <a:pt x="283436" y="339726"/>
                  <a:pt x="271548" y="337101"/>
                  <a:pt x="263623" y="326599"/>
                </a:cubicBezTo>
                <a:cubicBezTo>
                  <a:pt x="263623" y="326599"/>
                  <a:pt x="263623" y="326599"/>
                  <a:pt x="227959" y="275402"/>
                </a:cubicBezTo>
                <a:cubicBezTo>
                  <a:pt x="227959" y="275402"/>
                  <a:pt x="227959" y="275402"/>
                  <a:pt x="192294" y="333162"/>
                </a:cubicBezTo>
                <a:cubicBezTo>
                  <a:pt x="192294" y="333162"/>
                  <a:pt x="192294" y="333162"/>
                  <a:pt x="153988" y="137564"/>
                </a:cubicBezTo>
                <a:cubicBezTo>
                  <a:pt x="153988" y="137564"/>
                  <a:pt x="153988" y="137564"/>
                  <a:pt x="157951" y="134938"/>
                </a:cubicBezTo>
                <a:close/>
                <a:moveTo>
                  <a:pt x="287448" y="96838"/>
                </a:moveTo>
                <a:cubicBezTo>
                  <a:pt x="280879" y="99436"/>
                  <a:pt x="272996" y="103332"/>
                  <a:pt x="270368" y="108528"/>
                </a:cubicBezTo>
                <a:cubicBezTo>
                  <a:pt x="265113" y="117620"/>
                  <a:pt x="271682" y="143597"/>
                  <a:pt x="280879" y="150092"/>
                </a:cubicBezTo>
                <a:cubicBezTo>
                  <a:pt x="292703" y="159184"/>
                  <a:pt x="299272" y="170873"/>
                  <a:pt x="301899" y="182563"/>
                </a:cubicBezTo>
                <a:cubicBezTo>
                  <a:pt x="303213" y="176069"/>
                  <a:pt x="303213" y="168276"/>
                  <a:pt x="303213" y="161781"/>
                </a:cubicBezTo>
                <a:cubicBezTo>
                  <a:pt x="303213" y="138402"/>
                  <a:pt x="297958" y="116321"/>
                  <a:pt x="287448" y="96838"/>
                </a:cubicBezTo>
                <a:close/>
                <a:moveTo>
                  <a:pt x="160474" y="0"/>
                </a:moveTo>
                <a:cubicBezTo>
                  <a:pt x="249918" y="0"/>
                  <a:pt x="322263" y="72405"/>
                  <a:pt x="322263" y="161925"/>
                </a:cubicBezTo>
                <a:cubicBezTo>
                  <a:pt x="322263" y="179039"/>
                  <a:pt x="319632" y="196153"/>
                  <a:pt x="314371" y="211951"/>
                </a:cubicBezTo>
                <a:cubicBezTo>
                  <a:pt x="314371" y="211951"/>
                  <a:pt x="314371" y="211951"/>
                  <a:pt x="242026" y="165875"/>
                </a:cubicBezTo>
                <a:cubicBezTo>
                  <a:pt x="247288" y="157976"/>
                  <a:pt x="257811" y="147444"/>
                  <a:pt x="259126" y="139545"/>
                </a:cubicBezTo>
                <a:cubicBezTo>
                  <a:pt x="260441" y="127697"/>
                  <a:pt x="251234" y="97418"/>
                  <a:pt x="244657" y="94785"/>
                </a:cubicBezTo>
                <a:cubicBezTo>
                  <a:pt x="238080" y="90836"/>
                  <a:pt x="218350" y="71089"/>
                  <a:pt x="203881" y="63190"/>
                </a:cubicBezTo>
                <a:cubicBezTo>
                  <a:pt x="193358" y="57924"/>
                  <a:pt x="188096" y="36861"/>
                  <a:pt x="186781" y="22380"/>
                </a:cubicBezTo>
                <a:cubicBezTo>
                  <a:pt x="177574" y="21063"/>
                  <a:pt x="169681" y="19747"/>
                  <a:pt x="160474" y="19747"/>
                </a:cubicBezTo>
                <a:cubicBezTo>
                  <a:pt x="128905" y="19747"/>
                  <a:pt x="98652" y="30279"/>
                  <a:pt x="74975" y="48709"/>
                </a:cubicBezTo>
                <a:cubicBezTo>
                  <a:pt x="81552" y="59241"/>
                  <a:pt x="93390" y="78988"/>
                  <a:pt x="86814" y="86886"/>
                </a:cubicBezTo>
                <a:cubicBezTo>
                  <a:pt x="78921" y="100051"/>
                  <a:pt x="53930" y="100051"/>
                  <a:pt x="53930" y="111899"/>
                </a:cubicBezTo>
                <a:cubicBezTo>
                  <a:pt x="53930" y="123747"/>
                  <a:pt x="52614" y="135596"/>
                  <a:pt x="53930" y="140862"/>
                </a:cubicBezTo>
                <a:cubicBezTo>
                  <a:pt x="55245" y="146128"/>
                  <a:pt x="69714" y="150077"/>
                  <a:pt x="59191" y="157976"/>
                </a:cubicBezTo>
                <a:cubicBezTo>
                  <a:pt x="52614" y="164558"/>
                  <a:pt x="32884" y="175090"/>
                  <a:pt x="21046" y="181672"/>
                </a:cubicBezTo>
                <a:cubicBezTo>
                  <a:pt x="22361" y="197470"/>
                  <a:pt x="27622" y="213267"/>
                  <a:pt x="35515" y="227748"/>
                </a:cubicBezTo>
                <a:cubicBezTo>
                  <a:pt x="38145" y="219850"/>
                  <a:pt x="49984" y="192204"/>
                  <a:pt x="59191" y="190887"/>
                </a:cubicBezTo>
                <a:cubicBezTo>
                  <a:pt x="69714" y="188254"/>
                  <a:pt x="78921" y="185621"/>
                  <a:pt x="89444" y="198786"/>
                </a:cubicBezTo>
                <a:cubicBezTo>
                  <a:pt x="99967" y="211951"/>
                  <a:pt x="114436" y="215900"/>
                  <a:pt x="122328" y="215900"/>
                </a:cubicBezTo>
                <a:cubicBezTo>
                  <a:pt x="130220" y="215900"/>
                  <a:pt x="121013" y="243546"/>
                  <a:pt x="96021" y="248812"/>
                </a:cubicBezTo>
                <a:cubicBezTo>
                  <a:pt x="72345" y="252761"/>
                  <a:pt x="106544" y="283040"/>
                  <a:pt x="86814" y="283040"/>
                </a:cubicBezTo>
                <a:cubicBezTo>
                  <a:pt x="109175" y="296204"/>
                  <a:pt x="134167" y="304103"/>
                  <a:pt x="160474" y="304103"/>
                </a:cubicBezTo>
                <a:cubicBezTo>
                  <a:pt x="163105" y="304103"/>
                  <a:pt x="165735" y="302787"/>
                  <a:pt x="167051" y="302787"/>
                </a:cubicBezTo>
                <a:cubicBezTo>
                  <a:pt x="167051" y="302787"/>
                  <a:pt x="167051" y="302787"/>
                  <a:pt x="170997" y="322534"/>
                </a:cubicBezTo>
                <a:cubicBezTo>
                  <a:pt x="168366" y="322534"/>
                  <a:pt x="164420" y="323850"/>
                  <a:pt x="160474" y="323850"/>
                </a:cubicBezTo>
                <a:cubicBezTo>
                  <a:pt x="72345" y="323850"/>
                  <a:pt x="0" y="251445"/>
                  <a:pt x="0" y="161925"/>
                </a:cubicBezTo>
                <a:cubicBezTo>
                  <a:pt x="0" y="72405"/>
                  <a:pt x="72345" y="0"/>
                  <a:pt x="160474" y="0"/>
                </a:cubicBezTo>
                <a:close/>
              </a:path>
            </a:pathLst>
          </a:custGeom>
          <a:solidFill>
            <a:srgbClr val="191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/>
          </a:p>
        </p:txBody>
      </p:sp>
      <p:sp>
        <p:nvSpPr>
          <p:cNvPr id="26" name="标题 4"/>
          <p:cNvSpPr txBox="1"/>
          <p:nvPr/>
        </p:nvSpPr>
        <p:spPr bwMode="auto">
          <a:xfrm>
            <a:off x="8487942" y="150084"/>
            <a:ext cx="3012397" cy="57943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/>
            <a:r>
              <a:rPr lang="zh-CN" altLang="en-US" sz="2400" b="1" dirty="0">
                <a:solidFill>
                  <a:sysClr val="windowText" lastClr="000000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   研究内容及进展</a:t>
            </a:r>
            <a:endParaRPr lang="zh-CN" altLang="en-US" sz="18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7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23068" y="303207"/>
            <a:ext cx="301399" cy="30139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96340" y="1031240"/>
            <a:ext cx="483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</a:t>
            </a:r>
            <a:r>
              <a:rPr lang="zh-CN" altLang="en-US">
                <a:solidFill>
                  <a:srgbClr val="C00000"/>
                </a:solidFill>
              </a:rPr>
              <a:t>基于多特征模型库的物体识别和位姿估</a:t>
            </a:r>
            <a:r>
              <a:rPr lang="zh-CN" altLang="en-US">
                <a:solidFill>
                  <a:srgbClr val="C00000"/>
                </a:solidFill>
              </a:rPr>
              <a:t>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72820" y="1478280"/>
            <a:ext cx="100577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3.3 </a:t>
            </a:r>
            <a:r>
              <a:rPr lang="zh-CN" altLang="en-US" sz="1600"/>
              <a:t>基于点云局部特征的</a:t>
            </a:r>
            <a:r>
              <a:rPr lang="zh-CN" altLang="en-US" sz="1600">
                <a:solidFill>
                  <a:srgbClr val="C00000"/>
                </a:solidFill>
              </a:rPr>
              <a:t>位姿估计</a:t>
            </a:r>
            <a:r>
              <a:rPr lang="zh-CN" altLang="en-US" sz="1600"/>
              <a:t>算法</a:t>
            </a:r>
            <a:endParaRPr lang="zh-CN" altLang="en-US" sz="16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15" y="1995805"/>
            <a:ext cx="4460240" cy="377063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335" y="3829685"/>
            <a:ext cx="3547745" cy="2082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130" y="1655445"/>
            <a:ext cx="4951095" cy="19348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78890" y="5766435"/>
            <a:ext cx="660971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参考博客：</a:t>
            </a:r>
            <a:endParaRPr lang="zh-CN" altLang="en-US" sz="1400"/>
          </a:p>
          <a:p>
            <a:r>
              <a:rPr lang="en-US" altLang="zh-CN" sz="1400"/>
              <a:t> </a:t>
            </a:r>
            <a:r>
              <a:rPr lang="zh-CN" altLang="en-US" sz="1400"/>
              <a:t>（</a:t>
            </a:r>
            <a:r>
              <a:rPr lang="en-US" altLang="zh-CN" sz="1400"/>
              <a:t>1</a:t>
            </a:r>
            <a:r>
              <a:rPr lang="zh-CN" altLang="en-US" sz="1400"/>
              <a:t>）https://blog.csdn.net/qq_40301351/article/details/125053456</a:t>
            </a:r>
            <a:endParaRPr lang="zh-CN" altLang="en-US" sz="1400"/>
          </a:p>
          <a:p>
            <a:r>
              <a:rPr lang="en-US" altLang="zh-CN" sz="1400"/>
              <a:t> </a:t>
            </a:r>
            <a:r>
              <a:rPr lang="zh-CN" altLang="en-US" sz="1400"/>
              <a:t>（</a:t>
            </a:r>
            <a:r>
              <a:rPr lang="en-US" altLang="zh-CN" sz="1400"/>
              <a:t>2</a:t>
            </a:r>
            <a:r>
              <a:rPr lang="zh-CN" altLang="en-US" sz="1400"/>
              <a:t>）https://zhuanlan.zhihu.com/p/107218828</a:t>
            </a:r>
            <a:endParaRPr lang="zh-CN" altLang="en-US" sz="1400"/>
          </a:p>
          <a:p>
            <a:r>
              <a:rPr lang="en-US" altLang="zh-CN" sz="1400"/>
              <a:t> </a:t>
            </a:r>
            <a:r>
              <a:rPr lang="zh-CN" altLang="en-US" sz="1400"/>
              <a:t>（</a:t>
            </a:r>
            <a:r>
              <a:rPr lang="en-US" altLang="zh-CN" sz="1400"/>
              <a:t>3</a:t>
            </a:r>
            <a:r>
              <a:rPr lang="zh-CN" altLang="en-US" sz="1400"/>
              <a:t>）https://blog.csdn.net/leet9496/article/details/106166943</a:t>
            </a:r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9" name="椭圆 8"/>
          <p:cNvSpPr/>
          <p:nvPr/>
        </p:nvSpPr>
        <p:spPr>
          <a:xfrm>
            <a:off x="920035" y="970159"/>
            <a:ext cx="318200" cy="328002"/>
          </a:xfrm>
          <a:custGeom>
            <a:avLst/>
            <a:gdLst>
              <a:gd name="connsiteX0" fmla="*/ 157951 w 327026"/>
              <a:gd name="connsiteY0" fmla="*/ 134938 h 337100"/>
              <a:gd name="connsiteX1" fmla="*/ 327026 w 327026"/>
              <a:gd name="connsiteY1" fmla="*/ 239958 h 337100"/>
              <a:gd name="connsiteX2" fmla="*/ 259660 w 327026"/>
              <a:gd name="connsiteY2" fmla="*/ 254398 h 337100"/>
              <a:gd name="connsiteX3" fmla="*/ 295325 w 327026"/>
              <a:gd name="connsiteY3" fmla="*/ 305595 h 337100"/>
              <a:gd name="connsiteX4" fmla="*/ 292683 w 327026"/>
              <a:gd name="connsiteY4" fmla="*/ 334475 h 337100"/>
              <a:gd name="connsiteX5" fmla="*/ 263623 w 327026"/>
              <a:gd name="connsiteY5" fmla="*/ 326599 h 337100"/>
              <a:gd name="connsiteX6" fmla="*/ 227959 w 327026"/>
              <a:gd name="connsiteY6" fmla="*/ 275402 h 337100"/>
              <a:gd name="connsiteX7" fmla="*/ 192294 w 327026"/>
              <a:gd name="connsiteY7" fmla="*/ 333162 h 337100"/>
              <a:gd name="connsiteX8" fmla="*/ 153988 w 327026"/>
              <a:gd name="connsiteY8" fmla="*/ 137564 h 337100"/>
              <a:gd name="connsiteX9" fmla="*/ 157951 w 327026"/>
              <a:gd name="connsiteY9" fmla="*/ 134938 h 337100"/>
              <a:gd name="connsiteX10" fmla="*/ 287448 w 327026"/>
              <a:gd name="connsiteY10" fmla="*/ 96838 h 337100"/>
              <a:gd name="connsiteX11" fmla="*/ 270368 w 327026"/>
              <a:gd name="connsiteY11" fmla="*/ 108528 h 337100"/>
              <a:gd name="connsiteX12" fmla="*/ 280879 w 327026"/>
              <a:gd name="connsiteY12" fmla="*/ 150092 h 337100"/>
              <a:gd name="connsiteX13" fmla="*/ 301899 w 327026"/>
              <a:gd name="connsiteY13" fmla="*/ 182563 h 337100"/>
              <a:gd name="connsiteX14" fmla="*/ 303213 w 327026"/>
              <a:gd name="connsiteY14" fmla="*/ 161781 h 337100"/>
              <a:gd name="connsiteX15" fmla="*/ 287448 w 327026"/>
              <a:gd name="connsiteY15" fmla="*/ 96838 h 337100"/>
              <a:gd name="connsiteX16" fmla="*/ 160474 w 327026"/>
              <a:gd name="connsiteY16" fmla="*/ 0 h 337100"/>
              <a:gd name="connsiteX17" fmla="*/ 322263 w 327026"/>
              <a:gd name="connsiteY17" fmla="*/ 161925 h 337100"/>
              <a:gd name="connsiteX18" fmla="*/ 314371 w 327026"/>
              <a:gd name="connsiteY18" fmla="*/ 211951 h 337100"/>
              <a:gd name="connsiteX19" fmla="*/ 242026 w 327026"/>
              <a:gd name="connsiteY19" fmla="*/ 165875 h 337100"/>
              <a:gd name="connsiteX20" fmla="*/ 259126 w 327026"/>
              <a:gd name="connsiteY20" fmla="*/ 139545 h 337100"/>
              <a:gd name="connsiteX21" fmla="*/ 244657 w 327026"/>
              <a:gd name="connsiteY21" fmla="*/ 94785 h 337100"/>
              <a:gd name="connsiteX22" fmla="*/ 203881 w 327026"/>
              <a:gd name="connsiteY22" fmla="*/ 63190 h 337100"/>
              <a:gd name="connsiteX23" fmla="*/ 186781 w 327026"/>
              <a:gd name="connsiteY23" fmla="*/ 22380 h 337100"/>
              <a:gd name="connsiteX24" fmla="*/ 160474 w 327026"/>
              <a:gd name="connsiteY24" fmla="*/ 19747 h 337100"/>
              <a:gd name="connsiteX25" fmla="*/ 74975 w 327026"/>
              <a:gd name="connsiteY25" fmla="*/ 48709 h 337100"/>
              <a:gd name="connsiteX26" fmla="*/ 86814 w 327026"/>
              <a:gd name="connsiteY26" fmla="*/ 86886 h 337100"/>
              <a:gd name="connsiteX27" fmla="*/ 53930 w 327026"/>
              <a:gd name="connsiteY27" fmla="*/ 111899 h 337100"/>
              <a:gd name="connsiteX28" fmla="*/ 53930 w 327026"/>
              <a:gd name="connsiteY28" fmla="*/ 140862 h 337100"/>
              <a:gd name="connsiteX29" fmla="*/ 59191 w 327026"/>
              <a:gd name="connsiteY29" fmla="*/ 157976 h 337100"/>
              <a:gd name="connsiteX30" fmla="*/ 21046 w 327026"/>
              <a:gd name="connsiteY30" fmla="*/ 181672 h 337100"/>
              <a:gd name="connsiteX31" fmla="*/ 35515 w 327026"/>
              <a:gd name="connsiteY31" fmla="*/ 227748 h 337100"/>
              <a:gd name="connsiteX32" fmla="*/ 59191 w 327026"/>
              <a:gd name="connsiteY32" fmla="*/ 190887 h 337100"/>
              <a:gd name="connsiteX33" fmla="*/ 89444 w 327026"/>
              <a:gd name="connsiteY33" fmla="*/ 198786 h 337100"/>
              <a:gd name="connsiteX34" fmla="*/ 122328 w 327026"/>
              <a:gd name="connsiteY34" fmla="*/ 215900 h 337100"/>
              <a:gd name="connsiteX35" fmla="*/ 96021 w 327026"/>
              <a:gd name="connsiteY35" fmla="*/ 248812 h 337100"/>
              <a:gd name="connsiteX36" fmla="*/ 86814 w 327026"/>
              <a:gd name="connsiteY36" fmla="*/ 283040 h 337100"/>
              <a:gd name="connsiteX37" fmla="*/ 160474 w 327026"/>
              <a:gd name="connsiteY37" fmla="*/ 304103 h 337100"/>
              <a:gd name="connsiteX38" fmla="*/ 167051 w 327026"/>
              <a:gd name="connsiteY38" fmla="*/ 302787 h 337100"/>
              <a:gd name="connsiteX39" fmla="*/ 170997 w 327026"/>
              <a:gd name="connsiteY39" fmla="*/ 322534 h 337100"/>
              <a:gd name="connsiteX40" fmla="*/ 160474 w 327026"/>
              <a:gd name="connsiteY40" fmla="*/ 323850 h 337100"/>
              <a:gd name="connsiteX41" fmla="*/ 0 w 327026"/>
              <a:gd name="connsiteY41" fmla="*/ 161925 h 337100"/>
              <a:gd name="connsiteX42" fmla="*/ 160474 w 327026"/>
              <a:gd name="connsiteY42" fmla="*/ 0 h 33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27026" h="337100">
                <a:moveTo>
                  <a:pt x="157951" y="134938"/>
                </a:moveTo>
                <a:cubicBezTo>
                  <a:pt x="157951" y="134938"/>
                  <a:pt x="157951" y="134938"/>
                  <a:pt x="327026" y="239958"/>
                </a:cubicBezTo>
                <a:cubicBezTo>
                  <a:pt x="327026" y="239958"/>
                  <a:pt x="327026" y="239958"/>
                  <a:pt x="259660" y="254398"/>
                </a:cubicBezTo>
                <a:lnTo>
                  <a:pt x="295325" y="305595"/>
                </a:lnTo>
                <a:cubicBezTo>
                  <a:pt x="301929" y="316097"/>
                  <a:pt x="300608" y="327911"/>
                  <a:pt x="292683" y="334475"/>
                </a:cubicBezTo>
                <a:cubicBezTo>
                  <a:pt x="283436" y="339726"/>
                  <a:pt x="271548" y="337101"/>
                  <a:pt x="263623" y="326599"/>
                </a:cubicBezTo>
                <a:cubicBezTo>
                  <a:pt x="263623" y="326599"/>
                  <a:pt x="263623" y="326599"/>
                  <a:pt x="227959" y="275402"/>
                </a:cubicBezTo>
                <a:cubicBezTo>
                  <a:pt x="227959" y="275402"/>
                  <a:pt x="227959" y="275402"/>
                  <a:pt x="192294" y="333162"/>
                </a:cubicBezTo>
                <a:cubicBezTo>
                  <a:pt x="192294" y="333162"/>
                  <a:pt x="192294" y="333162"/>
                  <a:pt x="153988" y="137564"/>
                </a:cubicBezTo>
                <a:cubicBezTo>
                  <a:pt x="153988" y="137564"/>
                  <a:pt x="153988" y="137564"/>
                  <a:pt x="157951" y="134938"/>
                </a:cubicBezTo>
                <a:close/>
                <a:moveTo>
                  <a:pt x="287448" y="96838"/>
                </a:moveTo>
                <a:cubicBezTo>
                  <a:pt x="280879" y="99436"/>
                  <a:pt x="272996" y="103332"/>
                  <a:pt x="270368" y="108528"/>
                </a:cubicBezTo>
                <a:cubicBezTo>
                  <a:pt x="265113" y="117620"/>
                  <a:pt x="271682" y="143597"/>
                  <a:pt x="280879" y="150092"/>
                </a:cubicBezTo>
                <a:cubicBezTo>
                  <a:pt x="292703" y="159184"/>
                  <a:pt x="299272" y="170873"/>
                  <a:pt x="301899" y="182563"/>
                </a:cubicBezTo>
                <a:cubicBezTo>
                  <a:pt x="303213" y="176069"/>
                  <a:pt x="303213" y="168276"/>
                  <a:pt x="303213" y="161781"/>
                </a:cubicBezTo>
                <a:cubicBezTo>
                  <a:pt x="303213" y="138402"/>
                  <a:pt x="297958" y="116321"/>
                  <a:pt x="287448" y="96838"/>
                </a:cubicBezTo>
                <a:close/>
                <a:moveTo>
                  <a:pt x="160474" y="0"/>
                </a:moveTo>
                <a:cubicBezTo>
                  <a:pt x="249918" y="0"/>
                  <a:pt x="322263" y="72405"/>
                  <a:pt x="322263" y="161925"/>
                </a:cubicBezTo>
                <a:cubicBezTo>
                  <a:pt x="322263" y="179039"/>
                  <a:pt x="319632" y="196153"/>
                  <a:pt x="314371" y="211951"/>
                </a:cubicBezTo>
                <a:cubicBezTo>
                  <a:pt x="314371" y="211951"/>
                  <a:pt x="314371" y="211951"/>
                  <a:pt x="242026" y="165875"/>
                </a:cubicBezTo>
                <a:cubicBezTo>
                  <a:pt x="247288" y="157976"/>
                  <a:pt x="257811" y="147444"/>
                  <a:pt x="259126" y="139545"/>
                </a:cubicBezTo>
                <a:cubicBezTo>
                  <a:pt x="260441" y="127697"/>
                  <a:pt x="251234" y="97418"/>
                  <a:pt x="244657" y="94785"/>
                </a:cubicBezTo>
                <a:cubicBezTo>
                  <a:pt x="238080" y="90836"/>
                  <a:pt x="218350" y="71089"/>
                  <a:pt x="203881" y="63190"/>
                </a:cubicBezTo>
                <a:cubicBezTo>
                  <a:pt x="193358" y="57924"/>
                  <a:pt x="188096" y="36861"/>
                  <a:pt x="186781" y="22380"/>
                </a:cubicBezTo>
                <a:cubicBezTo>
                  <a:pt x="177574" y="21063"/>
                  <a:pt x="169681" y="19747"/>
                  <a:pt x="160474" y="19747"/>
                </a:cubicBezTo>
                <a:cubicBezTo>
                  <a:pt x="128905" y="19747"/>
                  <a:pt x="98652" y="30279"/>
                  <a:pt x="74975" y="48709"/>
                </a:cubicBezTo>
                <a:cubicBezTo>
                  <a:pt x="81552" y="59241"/>
                  <a:pt x="93390" y="78988"/>
                  <a:pt x="86814" y="86886"/>
                </a:cubicBezTo>
                <a:cubicBezTo>
                  <a:pt x="78921" y="100051"/>
                  <a:pt x="53930" y="100051"/>
                  <a:pt x="53930" y="111899"/>
                </a:cubicBezTo>
                <a:cubicBezTo>
                  <a:pt x="53930" y="123747"/>
                  <a:pt x="52614" y="135596"/>
                  <a:pt x="53930" y="140862"/>
                </a:cubicBezTo>
                <a:cubicBezTo>
                  <a:pt x="55245" y="146128"/>
                  <a:pt x="69714" y="150077"/>
                  <a:pt x="59191" y="157976"/>
                </a:cubicBezTo>
                <a:cubicBezTo>
                  <a:pt x="52614" y="164558"/>
                  <a:pt x="32884" y="175090"/>
                  <a:pt x="21046" y="181672"/>
                </a:cubicBezTo>
                <a:cubicBezTo>
                  <a:pt x="22361" y="197470"/>
                  <a:pt x="27622" y="213267"/>
                  <a:pt x="35515" y="227748"/>
                </a:cubicBezTo>
                <a:cubicBezTo>
                  <a:pt x="38145" y="219850"/>
                  <a:pt x="49984" y="192204"/>
                  <a:pt x="59191" y="190887"/>
                </a:cubicBezTo>
                <a:cubicBezTo>
                  <a:pt x="69714" y="188254"/>
                  <a:pt x="78921" y="185621"/>
                  <a:pt x="89444" y="198786"/>
                </a:cubicBezTo>
                <a:cubicBezTo>
                  <a:pt x="99967" y="211951"/>
                  <a:pt x="114436" y="215900"/>
                  <a:pt x="122328" y="215900"/>
                </a:cubicBezTo>
                <a:cubicBezTo>
                  <a:pt x="130220" y="215900"/>
                  <a:pt x="121013" y="243546"/>
                  <a:pt x="96021" y="248812"/>
                </a:cubicBezTo>
                <a:cubicBezTo>
                  <a:pt x="72345" y="252761"/>
                  <a:pt x="106544" y="283040"/>
                  <a:pt x="86814" y="283040"/>
                </a:cubicBezTo>
                <a:cubicBezTo>
                  <a:pt x="109175" y="296204"/>
                  <a:pt x="134167" y="304103"/>
                  <a:pt x="160474" y="304103"/>
                </a:cubicBezTo>
                <a:cubicBezTo>
                  <a:pt x="163105" y="304103"/>
                  <a:pt x="165735" y="302787"/>
                  <a:pt x="167051" y="302787"/>
                </a:cubicBezTo>
                <a:cubicBezTo>
                  <a:pt x="167051" y="302787"/>
                  <a:pt x="167051" y="302787"/>
                  <a:pt x="170997" y="322534"/>
                </a:cubicBezTo>
                <a:cubicBezTo>
                  <a:pt x="168366" y="322534"/>
                  <a:pt x="164420" y="323850"/>
                  <a:pt x="160474" y="323850"/>
                </a:cubicBezTo>
                <a:cubicBezTo>
                  <a:pt x="72345" y="323850"/>
                  <a:pt x="0" y="251445"/>
                  <a:pt x="0" y="161925"/>
                </a:cubicBezTo>
                <a:cubicBezTo>
                  <a:pt x="0" y="72405"/>
                  <a:pt x="72345" y="0"/>
                  <a:pt x="160474" y="0"/>
                </a:cubicBezTo>
                <a:close/>
              </a:path>
            </a:pathLst>
          </a:custGeom>
          <a:solidFill>
            <a:srgbClr val="191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/>
          </a:p>
        </p:txBody>
      </p:sp>
      <p:sp>
        <p:nvSpPr>
          <p:cNvPr id="26" name="标题 4"/>
          <p:cNvSpPr txBox="1"/>
          <p:nvPr/>
        </p:nvSpPr>
        <p:spPr bwMode="auto">
          <a:xfrm>
            <a:off x="8487942" y="150084"/>
            <a:ext cx="3012397" cy="57943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/>
            <a:r>
              <a:rPr lang="zh-CN" altLang="en-US" sz="2400" b="1" dirty="0">
                <a:solidFill>
                  <a:sysClr val="windowText" lastClr="000000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   研究内容及进展</a:t>
            </a:r>
            <a:endParaRPr lang="zh-CN" altLang="en-US" sz="18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7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23068" y="303207"/>
            <a:ext cx="301399" cy="301399"/>
          </a:xfrm>
          <a:prstGeom prst="rect">
            <a:avLst/>
          </a:prstGeom>
        </p:spPr>
      </p:pic>
      <p:pic>
        <p:nvPicPr>
          <p:cNvPr id="11" name="C9F754DE-2CAD-44b6-B708-469DEB6407EB-1" descr="C:/Users/ly990/AppData/Local/Temp/wpp.uXPvnRwp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08" y="1443673"/>
            <a:ext cx="10801350" cy="43662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6" name="标题 4"/>
          <p:cNvSpPr txBox="1"/>
          <p:nvPr/>
        </p:nvSpPr>
        <p:spPr bwMode="auto">
          <a:xfrm>
            <a:off x="8487942" y="150084"/>
            <a:ext cx="3012397" cy="57943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/>
            <a:r>
              <a:rPr lang="zh-CN" altLang="en-US" sz="2400" b="1" dirty="0">
                <a:solidFill>
                  <a:sysClr val="windowText" lastClr="000000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   研究内容及进展</a:t>
            </a:r>
            <a:endParaRPr lang="zh-CN" altLang="en-US" sz="18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7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23068" y="303207"/>
            <a:ext cx="301399" cy="30139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99085" y="1107440"/>
            <a:ext cx="10042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1.1 </a:t>
            </a:r>
            <a:r>
              <a:rPr lang="zh-CN" altLang="en-US">
                <a:solidFill>
                  <a:schemeClr val="tx1"/>
                </a:solidFill>
              </a:rPr>
              <a:t>基于</a:t>
            </a:r>
            <a:r>
              <a:rPr lang="zh-CN" altLang="en-US">
                <a:solidFill>
                  <a:srgbClr val="C00000"/>
                </a:solidFill>
              </a:rPr>
              <a:t>正交投影</a:t>
            </a:r>
            <a:r>
              <a:rPr lang="zh-CN" altLang="en-US">
                <a:solidFill>
                  <a:schemeClr val="tx1"/>
                </a:solidFill>
              </a:rPr>
              <a:t>的</a:t>
            </a:r>
            <a:r>
              <a:rPr lang="zh-CN" altLang="en-US">
                <a:solidFill>
                  <a:srgbClr val="C00000"/>
                </a:solidFill>
              </a:rPr>
              <a:t>点云局部特征描述</a:t>
            </a:r>
            <a:r>
              <a:rPr lang="zh-CN" altLang="en-US"/>
              <a:t>（</a:t>
            </a:r>
            <a:r>
              <a:rPr lang="en-US" altLang="zh-CN"/>
              <a:t>TOLDI</a:t>
            </a:r>
            <a:r>
              <a:rPr lang="zh-CN" altLang="en-US"/>
              <a:t>：triple orthogonal local depth im</a:t>
            </a:r>
            <a:r>
              <a:rPr lang="en-US" altLang="zh-CN"/>
              <a:t>ages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80" y="1475740"/>
            <a:ext cx="8566150" cy="33381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120" y="4979670"/>
            <a:ext cx="3539490" cy="14274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990" y="4813935"/>
            <a:ext cx="3796030" cy="17583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586470" y="5093970"/>
            <a:ext cx="32004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</a:t>
            </a:r>
            <a:r>
              <a:rPr lang="zh-CN" altLang="en-US"/>
              <a:t>局部坐标系是</a:t>
            </a:r>
            <a:r>
              <a:rPr lang="zh-CN" altLang="en-US">
                <a:solidFill>
                  <a:srgbClr val="C00000"/>
                </a:solidFill>
              </a:rPr>
              <a:t>可重复</a:t>
            </a:r>
            <a:r>
              <a:rPr lang="zh-CN" altLang="en-US"/>
              <a:t>的，即其运动</a:t>
            </a:r>
            <a:r>
              <a:rPr lang="zh-CN" altLang="en-US">
                <a:solidFill>
                  <a:srgbClr val="C00000"/>
                </a:solidFill>
              </a:rPr>
              <a:t>不受传感器位姿变换影响</a:t>
            </a:r>
            <a:r>
              <a:rPr lang="en-US" altLang="zh-CN"/>
              <a:t>,而</a:t>
            </a:r>
            <a:r>
              <a:rPr lang="en-US" altLang="zh-CN">
                <a:solidFill>
                  <a:srgbClr val="C00000"/>
                </a:solidFill>
              </a:rPr>
              <a:t>与三维模型的刚体运动是一致</a:t>
            </a:r>
            <a:r>
              <a:rPr lang="en-US" altLang="zh-CN"/>
              <a:t>的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6" name="标题 4"/>
          <p:cNvSpPr txBox="1"/>
          <p:nvPr/>
        </p:nvSpPr>
        <p:spPr bwMode="auto">
          <a:xfrm>
            <a:off x="8487942" y="150084"/>
            <a:ext cx="3012397" cy="57943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/>
            <a:r>
              <a:rPr lang="zh-CN" altLang="en-US" sz="2400" b="1" dirty="0">
                <a:solidFill>
                  <a:sysClr val="windowText" lastClr="000000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   研究内容及进展</a:t>
            </a:r>
            <a:endParaRPr lang="zh-CN" altLang="en-US" sz="18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7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23068" y="303207"/>
            <a:ext cx="301399" cy="30139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99085" y="1107440"/>
            <a:ext cx="10042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1.2 </a:t>
            </a:r>
            <a:r>
              <a:rPr lang="zh-CN" altLang="en-US"/>
              <a:t>基于</a:t>
            </a:r>
            <a:r>
              <a:rPr lang="zh-CN" altLang="en-US">
                <a:solidFill>
                  <a:srgbClr val="C00000"/>
                </a:solidFill>
              </a:rPr>
              <a:t>旋转轮廓</a:t>
            </a:r>
            <a:r>
              <a:rPr lang="zh-CN" altLang="en-US"/>
              <a:t>的点云局部</a:t>
            </a:r>
            <a:r>
              <a:rPr lang="zh-CN" altLang="en-US">
                <a:solidFill>
                  <a:schemeClr val="tx1"/>
                </a:solidFill>
              </a:rPr>
              <a:t>浮点型</a:t>
            </a:r>
            <a:r>
              <a:rPr lang="zh-CN" altLang="en-US"/>
              <a:t>和</a:t>
            </a:r>
            <a:r>
              <a:rPr lang="zh-CN" altLang="en-US">
                <a:solidFill>
                  <a:srgbClr val="C00000"/>
                </a:solidFill>
              </a:rPr>
              <a:t>二值化特征描述</a:t>
            </a:r>
            <a:r>
              <a:rPr lang="zh-CN" altLang="en-US"/>
              <a:t>（RCS：rotational contour signatures）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85" y="5244465"/>
            <a:ext cx="4049395" cy="13512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80" y="1440180"/>
            <a:ext cx="8852535" cy="3883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0790" y="1566545"/>
            <a:ext cx="3110230" cy="3724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6" name="标题 4"/>
          <p:cNvSpPr txBox="1"/>
          <p:nvPr/>
        </p:nvSpPr>
        <p:spPr bwMode="auto">
          <a:xfrm>
            <a:off x="8487942" y="150084"/>
            <a:ext cx="3012397" cy="57943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/>
            <a:r>
              <a:rPr lang="zh-CN" altLang="en-US" sz="2400" b="1" dirty="0">
                <a:solidFill>
                  <a:sysClr val="windowText" lastClr="000000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   研究内容及进展</a:t>
            </a:r>
            <a:endParaRPr lang="zh-CN" altLang="en-US" sz="18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7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23068" y="303207"/>
            <a:ext cx="301399" cy="30139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99085" y="1107440"/>
            <a:ext cx="10042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1.3 </a:t>
            </a:r>
            <a:r>
              <a:rPr lang="zh-CN" altLang="en-US"/>
              <a:t>基于深度学习的</a:t>
            </a:r>
            <a:r>
              <a:rPr lang="zh-CN" altLang="en-US">
                <a:solidFill>
                  <a:srgbClr val="C00000"/>
                </a:solidFill>
              </a:rPr>
              <a:t>点云局部特征融合</a:t>
            </a:r>
            <a:endParaRPr lang="zh-CN" altLang="en-US">
              <a:solidFill>
                <a:srgbClr val="C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5" y="1525905"/>
            <a:ext cx="7162165" cy="41325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860" y="3324860"/>
            <a:ext cx="4637405" cy="1428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645" y="1651635"/>
            <a:ext cx="4307840" cy="1264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6" name="标题 4"/>
          <p:cNvSpPr txBox="1"/>
          <p:nvPr/>
        </p:nvSpPr>
        <p:spPr bwMode="auto">
          <a:xfrm>
            <a:off x="8487942" y="150084"/>
            <a:ext cx="3012397" cy="57943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/>
            <a:r>
              <a:rPr lang="zh-CN" altLang="en-US" sz="2400" b="1" dirty="0">
                <a:solidFill>
                  <a:sysClr val="windowText" lastClr="000000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   研究内容及进展</a:t>
            </a:r>
            <a:endParaRPr lang="zh-CN" altLang="en-US" sz="18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7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23068" y="303207"/>
            <a:ext cx="301399" cy="30139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10210" y="1202690"/>
            <a:ext cx="10042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1.4 </a:t>
            </a:r>
            <a:r>
              <a:rPr lang="zh-CN" altLang="en-US"/>
              <a:t>基于旋转轮廓（</a:t>
            </a:r>
            <a:r>
              <a:rPr lang="en-US" altLang="zh-CN"/>
              <a:t>RCS</a:t>
            </a:r>
            <a:r>
              <a:rPr lang="zh-CN" altLang="en-US"/>
              <a:t>）特征和</a:t>
            </a:r>
            <a:r>
              <a:rPr lang="zh-CN" altLang="en-US">
                <a:solidFill>
                  <a:srgbClr val="C00000"/>
                </a:solidFill>
              </a:rPr>
              <a:t>匹配投票</a:t>
            </a:r>
            <a:r>
              <a:rPr lang="zh-CN" altLang="en-US"/>
              <a:t>的</a:t>
            </a:r>
            <a:r>
              <a:rPr lang="zh-CN" altLang="en-US">
                <a:solidFill>
                  <a:srgbClr val="C00000"/>
                </a:solidFill>
              </a:rPr>
              <a:t>点云配准</a:t>
            </a:r>
            <a:r>
              <a:rPr lang="zh-CN" altLang="en-US"/>
              <a:t>重建</a:t>
            </a:r>
            <a:r>
              <a:rPr lang="zh-CN" altLang="en-US"/>
              <a:t>算法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55" y="1693545"/>
            <a:ext cx="7249795" cy="3763645"/>
          </a:xfrm>
          <a:prstGeom prst="rect">
            <a:avLst/>
          </a:prstGeom>
        </p:spPr>
      </p:pic>
      <p:pic>
        <p:nvPicPr>
          <p:cNvPr id="9" name="ECB019B1-382A-4266-B25C-5B523AA43C14-2" descr="wp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630" y="1270635"/>
            <a:ext cx="3117215" cy="48850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6" name="标题 4"/>
          <p:cNvSpPr txBox="1"/>
          <p:nvPr/>
        </p:nvSpPr>
        <p:spPr bwMode="auto">
          <a:xfrm>
            <a:off x="8487942" y="150084"/>
            <a:ext cx="3012397" cy="57943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/>
            <a:r>
              <a:rPr lang="zh-CN" altLang="en-US" sz="2400" b="1" dirty="0">
                <a:solidFill>
                  <a:sysClr val="windowText" lastClr="000000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   研究内容及进展</a:t>
            </a:r>
            <a:endParaRPr lang="zh-CN" altLang="en-US" sz="18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7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23068" y="303207"/>
            <a:ext cx="301399" cy="30139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10210" y="1202690"/>
            <a:ext cx="10042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1.5 </a:t>
            </a:r>
            <a:r>
              <a:t>非合作</a:t>
            </a:r>
            <a:r>
              <a:rPr>
                <a:solidFill>
                  <a:srgbClr val="C00000"/>
                </a:solidFill>
              </a:rPr>
              <a:t>目标位姿估计</a:t>
            </a:r>
            <a:r>
              <a:t>与</a:t>
            </a:r>
            <a:r>
              <a:rPr>
                <a:solidFill>
                  <a:srgbClr val="C00000"/>
                </a:solidFill>
              </a:rPr>
              <a:t>三维重建</a:t>
            </a:r>
            <a:endParaRPr>
              <a:solidFill>
                <a:srgbClr val="C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825" y="1671320"/>
            <a:ext cx="7733665" cy="43580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25"/>
          <p:cNvCxnSpPr/>
          <p:nvPr/>
        </p:nvCxnSpPr>
        <p:spPr>
          <a:xfrm flipV="1">
            <a:off x="1330150" y="1332590"/>
            <a:ext cx="5287469" cy="11146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9" name="椭圆 8"/>
          <p:cNvSpPr/>
          <p:nvPr/>
        </p:nvSpPr>
        <p:spPr>
          <a:xfrm>
            <a:off x="920035" y="970159"/>
            <a:ext cx="318200" cy="328002"/>
          </a:xfrm>
          <a:custGeom>
            <a:avLst/>
            <a:gdLst>
              <a:gd name="connsiteX0" fmla="*/ 157951 w 327026"/>
              <a:gd name="connsiteY0" fmla="*/ 134938 h 337100"/>
              <a:gd name="connsiteX1" fmla="*/ 327026 w 327026"/>
              <a:gd name="connsiteY1" fmla="*/ 239958 h 337100"/>
              <a:gd name="connsiteX2" fmla="*/ 259660 w 327026"/>
              <a:gd name="connsiteY2" fmla="*/ 254398 h 337100"/>
              <a:gd name="connsiteX3" fmla="*/ 295325 w 327026"/>
              <a:gd name="connsiteY3" fmla="*/ 305595 h 337100"/>
              <a:gd name="connsiteX4" fmla="*/ 292683 w 327026"/>
              <a:gd name="connsiteY4" fmla="*/ 334475 h 337100"/>
              <a:gd name="connsiteX5" fmla="*/ 263623 w 327026"/>
              <a:gd name="connsiteY5" fmla="*/ 326599 h 337100"/>
              <a:gd name="connsiteX6" fmla="*/ 227959 w 327026"/>
              <a:gd name="connsiteY6" fmla="*/ 275402 h 337100"/>
              <a:gd name="connsiteX7" fmla="*/ 192294 w 327026"/>
              <a:gd name="connsiteY7" fmla="*/ 333162 h 337100"/>
              <a:gd name="connsiteX8" fmla="*/ 153988 w 327026"/>
              <a:gd name="connsiteY8" fmla="*/ 137564 h 337100"/>
              <a:gd name="connsiteX9" fmla="*/ 157951 w 327026"/>
              <a:gd name="connsiteY9" fmla="*/ 134938 h 337100"/>
              <a:gd name="connsiteX10" fmla="*/ 287448 w 327026"/>
              <a:gd name="connsiteY10" fmla="*/ 96838 h 337100"/>
              <a:gd name="connsiteX11" fmla="*/ 270368 w 327026"/>
              <a:gd name="connsiteY11" fmla="*/ 108528 h 337100"/>
              <a:gd name="connsiteX12" fmla="*/ 280879 w 327026"/>
              <a:gd name="connsiteY12" fmla="*/ 150092 h 337100"/>
              <a:gd name="connsiteX13" fmla="*/ 301899 w 327026"/>
              <a:gd name="connsiteY13" fmla="*/ 182563 h 337100"/>
              <a:gd name="connsiteX14" fmla="*/ 303213 w 327026"/>
              <a:gd name="connsiteY14" fmla="*/ 161781 h 337100"/>
              <a:gd name="connsiteX15" fmla="*/ 287448 w 327026"/>
              <a:gd name="connsiteY15" fmla="*/ 96838 h 337100"/>
              <a:gd name="connsiteX16" fmla="*/ 160474 w 327026"/>
              <a:gd name="connsiteY16" fmla="*/ 0 h 337100"/>
              <a:gd name="connsiteX17" fmla="*/ 322263 w 327026"/>
              <a:gd name="connsiteY17" fmla="*/ 161925 h 337100"/>
              <a:gd name="connsiteX18" fmla="*/ 314371 w 327026"/>
              <a:gd name="connsiteY18" fmla="*/ 211951 h 337100"/>
              <a:gd name="connsiteX19" fmla="*/ 242026 w 327026"/>
              <a:gd name="connsiteY19" fmla="*/ 165875 h 337100"/>
              <a:gd name="connsiteX20" fmla="*/ 259126 w 327026"/>
              <a:gd name="connsiteY20" fmla="*/ 139545 h 337100"/>
              <a:gd name="connsiteX21" fmla="*/ 244657 w 327026"/>
              <a:gd name="connsiteY21" fmla="*/ 94785 h 337100"/>
              <a:gd name="connsiteX22" fmla="*/ 203881 w 327026"/>
              <a:gd name="connsiteY22" fmla="*/ 63190 h 337100"/>
              <a:gd name="connsiteX23" fmla="*/ 186781 w 327026"/>
              <a:gd name="connsiteY23" fmla="*/ 22380 h 337100"/>
              <a:gd name="connsiteX24" fmla="*/ 160474 w 327026"/>
              <a:gd name="connsiteY24" fmla="*/ 19747 h 337100"/>
              <a:gd name="connsiteX25" fmla="*/ 74975 w 327026"/>
              <a:gd name="connsiteY25" fmla="*/ 48709 h 337100"/>
              <a:gd name="connsiteX26" fmla="*/ 86814 w 327026"/>
              <a:gd name="connsiteY26" fmla="*/ 86886 h 337100"/>
              <a:gd name="connsiteX27" fmla="*/ 53930 w 327026"/>
              <a:gd name="connsiteY27" fmla="*/ 111899 h 337100"/>
              <a:gd name="connsiteX28" fmla="*/ 53930 w 327026"/>
              <a:gd name="connsiteY28" fmla="*/ 140862 h 337100"/>
              <a:gd name="connsiteX29" fmla="*/ 59191 w 327026"/>
              <a:gd name="connsiteY29" fmla="*/ 157976 h 337100"/>
              <a:gd name="connsiteX30" fmla="*/ 21046 w 327026"/>
              <a:gd name="connsiteY30" fmla="*/ 181672 h 337100"/>
              <a:gd name="connsiteX31" fmla="*/ 35515 w 327026"/>
              <a:gd name="connsiteY31" fmla="*/ 227748 h 337100"/>
              <a:gd name="connsiteX32" fmla="*/ 59191 w 327026"/>
              <a:gd name="connsiteY32" fmla="*/ 190887 h 337100"/>
              <a:gd name="connsiteX33" fmla="*/ 89444 w 327026"/>
              <a:gd name="connsiteY33" fmla="*/ 198786 h 337100"/>
              <a:gd name="connsiteX34" fmla="*/ 122328 w 327026"/>
              <a:gd name="connsiteY34" fmla="*/ 215900 h 337100"/>
              <a:gd name="connsiteX35" fmla="*/ 96021 w 327026"/>
              <a:gd name="connsiteY35" fmla="*/ 248812 h 337100"/>
              <a:gd name="connsiteX36" fmla="*/ 86814 w 327026"/>
              <a:gd name="connsiteY36" fmla="*/ 283040 h 337100"/>
              <a:gd name="connsiteX37" fmla="*/ 160474 w 327026"/>
              <a:gd name="connsiteY37" fmla="*/ 304103 h 337100"/>
              <a:gd name="connsiteX38" fmla="*/ 167051 w 327026"/>
              <a:gd name="connsiteY38" fmla="*/ 302787 h 337100"/>
              <a:gd name="connsiteX39" fmla="*/ 170997 w 327026"/>
              <a:gd name="connsiteY39" fmla="*/ 322534 h 337100"/>
              <a:gd name="connsiteX40" fmla="*/ 160474 w 327026"/>
              <a:gd name="connsiteY40" fmla="*/ 323850 h 337100"/>
              <a:gd name="connsiteX41" fmla="*/ 0 w 327026"/>
              <a:gd name="connsiteY41" fmla="*/ 161925 h 337100"/>
              <a:gd name="connsiteX42" fmla="*/ 160474 w 327026"/>
              <a:gd name="connsiteY42" fmla="*/ 0 h 33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27026" h="337100">
                <a:moveTo>
                  <a:pt x="157951" y="134938"/>
                </a:moveTo>
                <a:cubicBezTo>
                  <a:pt x="157951" y="134938"/>
                  <a:pt x="157951" y="134938"/>
                  <a:pt x="327026" y="239958"/>
                </a:cubicBezTo>
                <a:cubicBezTo>
                  <a:pt x="327026" y="239958"/>
                  <a:pt x="327026" y="239958"/>
                  <a:pt x="259660" y="254398"/>
                </a:cubicBezTo>
                <a:lnTo>
                  <a:pt x="295325" y="305595"/>
                </a:lnTo>
                <a:cubicBezTo>
                  <a:pt x="301929" y="316097"/>
                  <a:pt x="300608" y="327911"/>
                  <a:pt x="292683" y="334475"/>
                </a:cubicBezTo>
                <a:cubicBezTo>
                  <a:pt x="283436" y="339726"/>
                  <a:pt x="271548" y="337101"/>
                  <a:pt x="263623" y="326599"/>
                </a:cubicBezTo>
                <a:cubicBezTo>
                  <a:pt x="263623" y="326599"/>
                  <a:pt x="263623" y="326599"/>
                  <a:pt x="227959" y="275402"/>
                </a:cubicBezTo>
                <a:cubicBezTo>
                  <a:pt x="227959" y="275402"/>
                  <a:pt x="227959" y="275402"/>
                  <a:pt x="192294" y="333162"/>
                </a:cubicBezTo>
                <a:cubicBezTo>
                  <a:pt x="192294" y="333162"/>
                  <a:pt x="192294" y="333162"/>
                  <a:pt x="153988" y="137564"/>
                </a:cubicBezTo>
                <a:cubicBezTo>
                  <a:pt x="153988" y="137564"/>
                  <a:pt x="153988" y="137564"/>
                  <a:pt x="157951" y="134938"/>
                </a:cubicBezTo>
                <a:close/>
                <a:moveTo>
                  <a:pt x="287448" y="96838"/>
                </a:moveTo>
                <a:cubicBezTo>
                  <a:pt x="280879" y="99436"/>
                  <a:pt x="272996" y="103332"/>
                  <a:pt x="270368" y="108528"/>
                </a:cubicBezTo>
                <a:cubicBezTo>
                  <a:pt x="265113" y="117620"/>
                  <a:pt x="271682" y="143597"/>
                  <a:pt x="280879" y="150092"/>
                </a:cubicBezTo>
                <a:cubicBezTo>
                  <a:pt x="292703" y="159184"/>
                  <a:pt x="299272" y="170873"/>
                  <a:pt x="301899" y="182563"/>
                </a:cubicBezTo>
                <a:cubicBezTo>
                  <a:pt x="303213" y="176069"/>
                  <a:pt x="303213" y="168276"/>
                  <a:pt x="303213" y="161781"/>
                </a:cubicBezTo>
                <a:cubicBezTo>
                  <a:pt x="303213" y="138402"/>
                  <a:pt x="297958" y="116321"/>
                  <a:pt x="287448" y="96838"/>
                </a:cubicBezTo>
                <a:close/>
                <a:moveTo>
                  <a:pt x="160474" y="0"/>
                </a:moveTo>
                <a:cubicBezTo>
                  <a:pt x="249918" y="0"/>
                  <a:pt x="322263" y="72405"/>
                  <a:pt x="322263" y="161925"/>
                </a:cubicBezTo>
                <a:cubicBezTo>
                  <a:pt x="322263" y="179039"/>
                  <a:pt x="319632" y="196153"/>
                  <a:pt x="314371" y="211951"/>
                </a:cubicBezTo>
                <a:cubicBezTo>
                  <a:pt x="314371" y="211951"/>
                  <a:pt x="314371" y="211951"/>
                  <a:pt x="242026" y="165875"/>
                </a:cubicBezTo>
                <a:cubicBezTo>
                  <a:pt x="247288" y="157976"/>
                  <a:pt x="257811" y="147444"/>
                  <a:pt x="259126" y="139545"/>
                </a:cubicBezTo>
                <a:cubicBezTo>
                  <a:pt x="260441" y="127697"/>
                  <a:pt x="251234" y="97418"/>
                  <a:pt x="244657" y="94785"/>
                </a:cubicBezTo>
                <a:cubicBezTo>
                  <a:pt x="238080" y="90836"/>
                  <a:pt x="218350" y="71089"/>
                  <a:pt x="203881" y="63190"/>
                </a:cubicBezTo>
                <a:cubicBezTo>
                  <a:pt x="193358" y="57924"/>
                  <a:pt x="188096" y="36861"/>
                  <a:pt x="186781" y="22380"/>
                </a:cubicBezTo>
                <a:cubicBezTo>
                  <a:pt x="177574" y="21063"/>
                  <a:pt x="169681" y="19747"/>
                  <a:pt x="160474" y="19747"/>
                </a:cubicBezTo>
                <a:cubicBezTo>
                  <a:pt x="128905" y="19747"/>
                  <a:pt x="98652" y="30279"/>
                  <a:pt x="74975" y="48709"/>
                </a:cubicBezTo>
                <a:cubicBezTo>
                  <a:pt x="81552" y="59241"/>
                  <a:pt x="93390" y="78988"/>
                  <a:pt x="86814" y="86886"/>
                </a:cubicBezTo>
                <a:cubicBezTo>
                  <a:pt x="78921" y="100051"/>
                  <a:pt x="53930" y="100051"/>
                  <a:pt x="53930" y="111899"/>
                </a:cubicBezTo>
                <a:cubicBezTo>
                  <a:pt x="53930" y="123747"/>
                  <a:pt x="52614" y="135596"/>
                  <a:pt x="53930" y="140862"/>
                </a:cubicBezTo>
                <a:cubicBezTo>
                  <a:pt x="55245" y="146128"/>
                  <a:pt x="69714" y="150077"/>
                  <a:pt x="59191" y="157976"/>
                </a:cubicBezTo>
                <a:cubicBezTo>
                  <a:pt x="52614" y="164558"/>
                  <a:pt x="32884" y="175090"/>
                  <a:pt x="21046" y="181672"/>
                </a:cubicBezTo>
                <a:cubicBezTo>
                  <a:pt x="22361" y="197470"/>
                  <a:pt x="27622" y="213267"/>
                  <a:pt x="35515" y="227748"/>
                </a:cubicBezTo>
                <a:cubicBezTo>
                  <a:pt x="38145" y="219850"/>
                  <a:pt x="49984" y="192204"/>
                  <a:pt x="59191" y="190887"/>
                </a:cubicBezTo>
                <a:cubicBezTo>
                  <a:pt x="69714" y="188254"/>
                  <a:pt x="78921" y="185621"/>
                  <a:pt x="89444" y="198786"/>
                </a:cubicBezTo>
                <a:cubicBezTo>
                  <a:pt x="99967" y="211951"/>
                  <a:pt x="114436" y="215900"/>
                  <a:pt x="122328" y="215900"/>
                </a:cubicBezTo>
                <a:cubicBezTo>
                  <a:pt x="130220" y="215900"/>
                  <a:pt x="121013" y="243546"/>
                  <a:pt x="96021" y="248812"/>
                </a:cubicBezTo>
                <a:cubicBezTo>
                  <a:pt x="72345" y="252761"/>
                  <a:pt x="106544" y="283040"/>
                  <a:pt x="86814" y="283040"/>
                </a:cubicBezTo>
                <a:cubicBezTo>
                  <a:pt x="109175" y="296204"/>
                  <a:pt x="134167" y="304103"/>
                  <a:pt x="160474" y="304103"/>
                </a:cubicBezTo>
                <a:cubicBezTo>
                  <a:pt x="163105" y="304103"/>
                  <a:pt x="165735" y="302787"/>
                  <a:pt x="167051" y="302787"/>
                </a:cubicBezTo>
                <a:cubicBezTo>
                  <a:pt x="167051" y="302787"/>
                  <a:pt x="167051" y="302787"/>
                  <a:pt x="170997" y="322534"/>
                </a:cubicBezTo>
                <a:cubicBezTo>
                  <a:pt x="168366" y="322534"/>
                  <a:pt x="164420" y="323850"/>
                  <a:pt x="160474" y="323850"/>
                </a:cubicBezTo>
                <a:cubicBezTo>
                  <a:pt x="72345" y="323850"/>
                  <a:pt x="0" y="251445"/>
                  <a:pt x="0" y="161925"/>
                </a:cubicBezTo>
                <a:cubicBezTo>
                  <a:pt x="0" y="72405"/>
                  <a:pt x="72345" y="0"/>
                  <a:pt x="160474" y="0"/>
                </a:cubicBezTo>
                <a:close/>
              </a:path>
            </a:pathLst>
          </a:custGeom>
          <a:solidFill>
            <a:srgbClr val="191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/>
          </a:p>
        </p:txBody>
      </p:sp>
      <p:sp>
        <p:nvSpPr>
          <p:cNvPr id="26" name="标题 4"/>
          <p:cNvSpPr txBox="1"/>
          <p:nvPr/>
        </p:nvSpPr>
        <p:spPr bwMode="auto">
          <a:xfrm>
            <a:off x="8487942" y="150084"/>
            <a:ext cx="3012397" cy="57943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/>
            <a:r>
              <a:rPr lang="zh-CN" altLang="en-US" sz="2400" b="1" dirty="0">
                <a:solidFill>
                  <a:sysClr val="windowText" lastClr="000000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   研究内容及进展</a:t>
            </a:r>
            <a:endParaRPr lang="zh-CN" altLang="en-US" sz="18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7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23068" y="303207"/>
            <a:ext cx="301399" cy="30139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96340" y="1031240"/>
            <a:ext cx="4833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</a:t>
            </a:r>
            <a:r>
              <a:rPr lang="zh-CN" altLang="en-US">
                <a:solidFill>
                  <a:srgbClr val="C00000"/>
                </a:solidFill>
              </a:rPr>
              <a:t>基于点对特征的三维物体快速识别方法研究</a:t>
            </a:r>
            <a:endParaRPr lang="zh-CN" altLang="en-US">
              <a:solidFill>
                <a:srgbClr val="C00000"/>
              </a:solidFill>
            </a:endParaRPr>
          </a:p>
        </p:txBody>
      </p:sp>
      <p:pic>
        <p:nvPicPr>
          <p:cNvPr id="7" name="C9F754DE-2CAD-44b6-B708-469DEB6407EB-3" descr="C:/Users/ly990/AppData/Local/Temp/wpp.thEhNGwp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270" y="2178685"/>
            <a:ext cx="8369935" cy="2219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25"/>
          <p:cNvCxnSpPr/>
          <p:nvPr/>
        </p:nvCxnSpPr>
        <p:spPr>
          <a:xfrm flipV="1">
            <a:off x="1330150" y="1332590"/>
            <a:ext cx="5287469" cy="11146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9" name="椭圆 8"/>
          <p:cNvSpPr/>
          <p:nvPr/>
        </p:nvSpPr>
        <p:spPr>
          <a:xfrm>
            <a:off x="920035" y="970159"/>
            <a:ext cx="318200" cy="328002"/>
          </a:xfrm>
          <a:custGeom>
            <a:avLst/>
            <a:gdLst>
              <a:gd name="connsiteX0" fmla="*/ 157951 w 327026"/>
              <a:gd name="connsiteY0" fmla="*/ 134938 h 337100"/>
              <a:gd name="connsiteX1" fmla="*/ 327026 w 327026"/>
              <a:gd name="connsiteY1" fmla="*/ 239958 h 337100"/>
              <a:gd name="connsiteX2" fmla="*/ 259660 w 327026"/>
              <a:gd name="connsiteY2" fmla="*/ 254398 h 337100"/>
              <a:gd name="connsiteX3" fmla="*/ 295325 w 327026"/>
              <a:gd name="connsiteY3" fmla="*/ 305595 h 337100"/>
              <a:gd name="connsiteX4" fmla="*/ 292683 w 327026"/>
              <a:gd name="connsiteY4" fmla="*/ 334475 h 337100"/>
              <a:gd name="connsiteX5" fmla="*/ 263623 w 327026"/>
              <a:gd name="connsiteY5" fmla="*/ 326599 h 337100"/>
              <a:gd name="connsiteX6" fmla="*/ 227959 w 327026"/>
              <a:gd name="connsiteY6" fmla="*/ 275402 h 337100"/>
              <a:gd name="connsiteX7" fmla="*/ 192294 w 327026"/>
              <a:gd name="connsiteY7" fmla="*/ 333162 h 337100"/>
              <a:gd name="connsiteX8" fmla="*/ 153988 w 327026"/>
              <a:gd name="connsiteY8" fmla="*/ 137564 h 337100"/>
              <a:gd name="connsiteX9" fmla="*/ 157951 w 327026"/>
              <a:gd name="connsiteY9" fmla="*/ 134938 h 337100"/>
              <a:gd name="connsiteX10" fmla="*/ 287448 w 327026"/>
              <a:gd name="connsiteY10" fmla="*/ 96838 h 337100"/>
              <a:gd name="connsiteX11" fmla="*/ 270368 w 327026"/>
              <a:gd name="connsiteY11" fmla="*/ 108528 h 337100"/>
              <a:gd name="connsiteX12" fmla="*/ 280879 w 327026"/>
              <a:gd name="connsiteY12" fmla="*/ 150092 h 337100"/>
              <a:gd name="connsiteX13" fmla="*/ 301899 w 327026"/>
              <a:gd name="connsiteY13" fmla="*/ 182563 h 337100"/>
              <a:gd name="connsiteX14" fmla="*/ 303213 w 327026"/>
              <a:gd name="connsiteY14" fmla="*/ 161781 h 337100"/>
              <a:gd name="connsiteX15" fmla="*/ 287448 w 327026"/>
              <a:gd name="connsiteY15" fmla="*/ 96838 h 337100"/>
              <a:gd name="connsiteX16" fmla="*/ 160474 w 327026"/>
              <a:gd name="connsiteY16" fmla="*/ 0 h 337100"/>
              <a:gd name="connsiteX17" fmla="*/ 322263 w 327026"/>
              <a:gd name="connsiteY17" fmla="*/ 161925 h 337100"/>
              <a:gd name="connsiteX18" fmla="*/ 314371 w 327026"/>
              <a:gd name="connsiteY18" fmla="*/ 211951 h 337100"/>
              <a:gd name="connsiteX19" fmla="*/ 242026 w 327026"/>
              <a:gd name="connsiteY19" fmla="*/ 165875 h 337100"/>
              <a:gd name="connsiteX20" fmla="*/ 259126 w 327026"/>
              <a:gd name="connsiteY20" fmla="*/ 139545 h 337100"/>
              <a:gd name="connsiteX21" fmla="*/ 244657 w 327026"/>
              <a:gd name="connsiteY21" fmla="*/ 94785 h 337100"/>
              <a:gd name="connsiteX22" fmla="*/ 203881 w 327026"/>
              <a:gd name="connsiteY22" fmla="*/ 63190 h 337100"/>
              <a:gd name="connsiteX23" fmla="*/ 186781 w 327026"/>
              <a:gd name="connsiteY23" fmla="*/ 22380 h 337100"/>
              <a:gd name="connsiteX24" fmla="*/ 160474 w 327026"/>
              <a:gd name="connsiteY24" fmla="*/ 19747 h 337100"/>
              <a:gd name="connsiteX25" fmla="*/ 74975 w 327026"/>
              <a:gd name="connsiteY25" fmla="*/ 48709 h 337100"/>
              <a:gd name="connsiteX26" fmla="*/ 86814 w 327026"/>
              <a:gd name="connsiteY26" fmla="*/ 86886 h 337100"/>
              <a:gd name="connsiteX27" fmla="*/ 53930 w 327026"/>
              <a:gd name="connsiteY27" fmla="*/ 111899 h 337100"/>
              <a:gd name="connsiteX28" fmla="*/ 53930 w 327026"/>
              <a:gd name="connsiteY28" fmla="*/ 140862 h 337100"/>
              <a:gd name="connsiteX29" fmla="*/ 59191 w 327026"/>
              <a:gd name="connsiteY29" fmla="*/ 157976 h 337100"/>
              <a:gd name="connsiteX30" fmla="*/ 21046 w 327026"/>
              <a:gd name="connsiteY30" fmla="*/ 181672 h 337100"/>
              <a:gd name="connsiteX31" fmla="*/ 35515 w 327026"/>
              <a:gd name="connsiteY31" fmla="*/ 227748 h 337100"/>
              <a:gd name="connsiteX32" fmla="*/ 59191 w 327026"/>
              <a:gd name="connsiteY32" fmla="*/ 190887 h 337100"/>
              <a:gd name="connsiteX33" fmla="*/ 89444 w 327026"/>
              <a:gd name="connsiteY33" fmla="*/ 198786 h 337100"/>
              <a:gd name="connsiteX34" fmla="*/ 122328 w 327026"/>
              <a:gd name="connsiteY34" fmla="*/ 215900 h 337100"/>
              <a:gd name="connsiteX35" fmla="*/ 96021 w 327026"/>
              <a:gd name="connsiteY35" fmla="*/ 248812 h 337100"/>
              <a:gd name="connsiteX36" fmla="*/ 86814 w 327026"/>
              <a:gd name="connsiteY36" fmla="*/ 283040 h 337100"/>
              <a:gd name="connsiteX37" fmla="*/ 160474 w 327026"/>
              <a:gd name="connsiteY37" fmla="*/ 304103 h 337100"/>
              <a:gd name="connsiteX38" fmla="*/ 167051 w 327026"/>
              <a:gd name="connsiteY38" fmla="*/ 302787 h 337100"/>
              <a:gd name="connsiteX39" fmla="*/ 170997 w 327026"/>
              <a:gd name="connsiteY39" fmla="*/ 322534 h 337100"/>
              <a:gd name="connsiteX40" fmla="*/ 160474 w 327026"/>
              <a:gd name="connsiteY40" fmla="*/ 323850 h 337100"/>
              <a:gd name="connsiteX41" fmla="*/ 0 w 327026"/>
              <a:gd name="connsiteY41" fmla="*/ 161925 h 337100"/>
              <a:gd name="connsiteX42" fmla="*/ 160474 w 327026"/>
              <a:gd name="connsiteY42" fmla="*/ 0 h 33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27026" h="337100">
                <a:moveTo>
                  <a:pt x="157951" y="134938"/>
                </a:moveTo>
                <a:cubicBezTo>
                  <a:pt x="157951" y="134938"/>
                  <a:pt x="157951" y="134938"/>
                  <a:pt x="327026" y="239958"/>
                </a:cubicBezTo>
                <a:cubicBezTo>
                  <a:pt x="327026" y="239958"/>
                  <a:pt x="327026" y="239958"/>
                  <a:pt x="259660" y="254398"/>
                </a:cubicBezTo>
                <a:lnTo>
                  <a:pt x="295325" y="305595"/>
                </a:lnTo>
                <a:cubicBezTo>
                  <a:pt x="301929" y="316097"/>
                  <a:pt x="300608" y="327911"/>
                  <a:pt x="292683" y="334475"/>
                </a:cubicBezTo>
                <a:cubicBezTo>
                  <a:pt x="283436" y="339726"/>
                  <a:pt x="271548" y="337101"/>
                  <a:pt x="263623" y="326599"/>
                </a:cubicBezTo>
                <a:cubicBezTo>
                  <a:pt x="263623" y="326599"/>
                  <a:pt x="263623" y="326599"/>
                  <a:pt x="227959" y="275402"/>
                </a:cubicBezTo>
                <a:cubicBezTo>
                  <a:pt x="227959" y="275402"/>
                  <a:pt x="227959" y="275402"/>
                  <a:pt x="192294" y="333162"/>
                </a:cubicBezTo>
                <a:cubicBezTo>
                  <a:pt x="192294" y="333162"/>
                  <a:pt x="192294" y="333162"/>
                  <a:pt x="153988" y="137564"/>
                </a:cubicBezTo>
                <a:cubicBezTo>
                  <a:pt x="153988" y="137564"/>
                  <a:pt x="153988" y="137564"/>
                  <a:pt x="157951" y="134938"/>
                </a:cubicBezTo>
                <a:close/>
                <a:moveTo>
                  <a:pt x="287448" y="96838"/>
                </a:moveTo>
                <a:cubicBezTo>
                  <a:pt x="280879" y="99436"/>
                  <a:pt x="272996" y="103332"/>
                  <a:pt x="270368" y="108528"/>
                </a:cubicBezTo>
                <a:cubicBezTo>
                  <a:pt x="265113" y="117620"/>
                  <a:pt x="271682" y="143597"/>
                  <a:pt x="280879" y="150092"/>
                </a:cubicBezTo>
                <a:cubicBezTo>
                  <a:pt x="292703" y="159184"/>
                  <a:pt x="299272" y="170873"/>
                  <a:pt x="301899" y="182563"/>
                </a:cubicBezTo>
                <a:cubicBezTo>
                  <a:pt x="303213" y="176069"/>
                  <a:pt x="303213" y="168276"/>
                  <a:pt x="303213" y="161781"/>
                </a:cubicBezTo>
                <a:cubicBezTo>
                  <a:pt x="303213" y="138402"/>
                  <a:pt x="297958" y="116321"/>
                  <a:pt x="287448" y="96838"/>
                </a:cubicBezTo>
                <a:close/>
                <a:moveTo>
                  <a:pt x="160474" y="0"/>
                </a:moveTo>
                <a:cubicBezTo>
                  <a:pt x="249918" y="0"/>
                  <a:pt x="322263" y="72405"/>
                  <a:pt x="322263" y="161925"/>
                </a:cubicBezTo>
                <a:cubicBezTo>
                  <a:pt x="322263" y="179039"/>
                  <a:pt x="319632" y="196153"/>
                  <a:pt x="314371" y="211951"/>
                </a:cubicBezTo>
                <a:cubicBezTo>
                  <a:pt x="314371" y="211951"/>
                  <a:pt x="314371" y="211951"/>
                  <a:pt x="242026" y="165875"/>
                </a:cubicBezTo>
                <a:cubicBezTo>
                  <a:pt x="247288" y="157976"/>
                  <a:pt x="257811" y="147444"/>
                  <a:pt x="259126" y="139545"/>
                </a:cubicBezTo>
                <a:cubicBezTo>
                  <a:pt x="260441" y="127697"/>
                  <a:pt x="251234" y="97418"/>
                  <a:pt x="244657" y="94785"/>
                </a:cubicBezTo>
                <a:cubicBezTo>
                  <a:pt x="238080" y="90836"/>
                  <a:pt x="218350" y="71089"/>
                  <a:pt x="203881" y="63190"/>
                </a:cubicBezTo>
                <a:cubicBezTo>
                  <a:pt x="193358" y="57924"/>
                  <a:pt x="188096" y="36861"/>
                  <a:pt x="186781" y="22380"/>
                </a:cubicBezTo>
                <a:cubicBezTo>
                  <a:pt x="177574" y="21063"/>
                  <a:pt x="169681" y="19747"/>
                  <a:pt x="160474" y="19747"/>
                </a:cubicBezTo>
                <a:cubicBezTo>
                  <a:pt x="128905" y="19747"/>
                  <a:pt x="98652" y="30279"/>
                  <a:pt x="74975" y="48709"/>
                </a:cubicBezTo>
                <a:cubicBezTo>
                  <a:pt x="81552" y="59241"/>
                  <a:pt x="93390" y="78988"/>
                  <a:pt x="86814" y="86886"/>
                </a:cubicBezTo>
                <a:cubicBezTo>
                  <a:pt x="78921" y="100051"/>
                  <a:pt x="53930" y="100051"/>
                  <a:pt x="53930" y="111899"/>
                </a:cubicBezTo>
                <a:cubicBezTo>
                  <a:pt x="53930" y="123747"/>
                  <a:pt x="52614" y="135596"/>
                  <a:pt x="53930" y="140862"/>
                </a:cubicBezTo>
                <a:cubicBezTo>
                  <a:pt x="55245" y="146128"/>
                  <a:pt x="69714" y="150077"/>
                  <a:pt x="59191" y="157976"/>
                </a:cubicBezTo>
                <a:cubicBezTo>
                  <a:pt x="52614" y="164558"/>
                  <a:pt x="32884" y="175090"/>
                  <a:pt x="21046" y="181672"/>
                </a:cubicBezTo>
                <a:cubicBezTo>
                  <a:pt x="22361" y="197470"/>
                  <a:pt x="27622" y="213267"/>
                  <a:pt x="35515" y="227748"/>
                </a:cubicBezTo>
                <a:cubicBezTo>
                  <a:pt x="38145" y="219850"/>
                  <a:pt x="49984" y="192204"/>
                  <a:pt x="59191" y="190887"/>
                </a:cubicBezTo>
                <a:cubicBezTo>
                  <a:pt x="69714" y="188254"/>
                  <a:pt x="78921" y="185621"/>
                  <a:pt x="89444" y="198786"/>
                </a:cubicBezTo>
                <a:cubicBezTo>
                  <a:pt x="99967" y="211951"/>
                  <a:pt x="114436" y="215900"/>
                  <a:pt x="122328" y="215900"/>
                </a:cubicBezTo>
                <a:cubicBezTo>
                  <a:pt x="130220" y="215900"/>
                  <a:pt x="121013" y="243546"/>
                  <a:pt x="96021" y="248812"/>
                </a:cubicBezTo>
                <a:cubicBezTo>
                  <a:pt x="72345" y="252761"/>
                  <a:pt x="106544" y="283040"/>
                  <a:pt x="86814" y="283040"/>
                </a:cubicBezTo>
                <a:cubicBezTo>
                  <a:pt x="109175" y="296204"/>
                  <a:pt x="134167" y="304103"/>
                  <a:pt x="160474" y="304103"/>
                </a:cubicBezTo>
                <a:cubicBezTo>
                  <a:pt x="163105" y="304103"/>
                  <a:pt x="165735" y="302787"/>
                  <a:pt x="167051" y="302787"/>
                </a:cubicBezTo>
                <a:cubicBezTo>
                  <a:pt x="167051" y="302787"/>
                  <a:pt x="167051" y="302787"/>
                  <a:pt x="170997" y="322534"/>
                </a:cubicBezTo>
                <a:cubicBezTo>
                  <a:pt x="168366" y="322534"/>
                  <a:pt x="164420" y="323850"/>
                  <a:pt x="160474" y="323850"/>
                </a:cubicBezTo>
                <a:cubicBezTo>
                  <a:pt x="72345" y="323850"/>
                  <a:pt x="0" y="251445"/>
                  <a:pt x="0" y="161925"/>
                </a:cubicBezTo>
                <a:cubicBezTo>
                  <a:pt x="0" y="72405"/>
                  <a:pt x="72345" y="0"/>
                  <a:pt x="160474" y="0"/>
                </a:cubicBezTo>
                <a:close/>
              </a:path>
            </a:pathLst>
          </a:custGeom>
          <a:solidFill>
            <a:srgbClr val="191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/>
          </a:p>
        </p:txBody>
      </p:sp>
      <p:sp>
        <p:nvSpPr>
          <p:cNvPr id="26" name="标题 4"/>
          <p:cNvSpPr txBox="1"/>
          <p:nvPr/>
        </p:nvSpPr>
        <p:spPr bwMode="auto">
          <a:xfrm>
            <a:off x="8487942" y="150084"/>
            <a:ext cx="3012397" cy="57943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/>
            <a:r>
              <a:rPr lang="zh-CN" altLang="en-US" sz="2400" b="1" dirty="0">
                <a:solidFill>
                  <a:sysClr val="windowText" lastClr="000000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   研究内容及进展</a:t>
            </a:r>
            <a:endParaRPr lang="zh-CN" altLang="en-US" sz="18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7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23068" y="303207"/>
            <a:ext cx="301399" cy="30139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96340" y="1031240"/>
            <a:ext cx="4833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</a:t>
            </a:r>
            <a:r>
              <a:rPr lang="zh-CN" altLang="en-US">
                <a:solidFill>
                  <a:srgbClr val="C00000"/>
                </a:solidFill>
              </a:rPr>
              <a:t>基于点对特征的三维物体快速识别方法研究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20115" y="1487170"/>
            <a:ext cx="10521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2.1 </a:t>
            </a:r>
            <a:r>
              <a:rPr lang="zh-CN" altLang="en-US"/>
              <a:t>基于</a:t>
            </a:r>
            <a:r>
              <a:rPr lang="zh-CN" altLang="en-US">
                <a:solidFill>
                  <a:srgbClr val="C00000"/>
                </a:solidFill>
              </a:rPr>
              <a:t>不等分体素</a:t>
            </a:r>
            <a:r>
              <a:rPr lang="zh-CN" altLang="en-US"/>
              <a:t>网格的三维点云</a:t>
            </a:r>
            <a:r>
              <a:rPr lang="zh-CN" altLang="en-US">
                <a:solidFill>
                  <a:srgbClr val="C00000"/>
                </a:solidFill>
              </a:rPr>
              <a:t>均匀降采样</a:t>
            </a:r>
            <a:r>
              <a:rPr lang="zh-CN" altLang="en-US"/>
              <a:t>方法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78535" y="1934210"/>
            <a:ext cx="4542155" cy="2773680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100455" y="2074545"/>
            <a:ext cx="4241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Drost </a:t>
            </a:r>
            <a:r>
              <a:rPr lang="zh-CN" altLang="en-US">
                <a:solidFill>
                  <a:srgbClr val="C00000"/>
                </a:solidFill>
              </a:rPr>
              <a:t>体素网格法采样</a:t>
            </a:r>
            <a:r>
              <a:rPr lang="zh-CN" altLang="en-US"/>
              <a:t>算法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134745" y="2514600"/>
            <a:ext cx="424751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）计算点云的</a:t>
            </a:r>
            <a:r>
              <a:rPr lang="zh-CN" altLang="en-US">
                <a:solidFill>
                  <a:srgbClr val="C00000"/>
                </a:solidFill>
              </a:rPr>
              <a:t>轴向包围盒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）将轴向包围盒沿ｘ，ｙ，ｚ轴方向各</a:t>
            </a:r>
            <a:r>
              <a:rPr lang="zh-CN" altLang="en-US">
                <a:solidFill>
                  <a:srgbClr val="C00000"/>
                </a:solidFill>
              </a:rPr>
              <a:t>平均分成</a:t>
            </a:r>
            <a:r>
              <a:rPr lang="en-US" altLang="zh-CN">
                <a:solidFill>
                  <a:srgbClr val="C00000"/>
                </a:solidFill>
              </a:rPr>
              <a:t> n</a:t>
            </a:r>
            <a:r>
              <a:rPr lang="en-US" altLang="zh-CN"/>
              <a:t> </a:t>
            </a:r>
            <a:r>
              <a:rPr lang="zh-CN" altLang="en-US"/>
              <a:t>份，即对包围盒进行</a:t>
            </a:r>
            <a:r>
              <a:rPr lang="zh-CN" altLang="en-US">
                <a:solidFill>
                  <a:srgbClr val="C00000"/>
                </a:solidFill>
              </a:rPr>
              <a:t>体素化</a:t>
            </a:r>
            <a:r>
              <a:rPr lang="zh-CN" altLang="en-US"/>
              <a:t>操作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）计算每一个体素内所有点的</a:t>
            </a:r>
            <a:r>
              <a:rPr lang="zh-CN" altLang="en-US">
                <a:solidFill>
                  <a:srgbClr val="C00000"/>
                </a:solidFill>
              </a:rPr>
              <a:t>重心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801495" y="5203825"/>
            <a:ext cx="3396615" cy="7988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/>
              <a:t>点云中任意点所在</a:t>
            </a:r>
            <a:r>
              <a:rPr lang="zh-CN" altLang="en-US" sz="1600">
                <a:solidFill>
                  <a:srgbClr val="C00000"/>
                </a:solidFill>
              </a:rPr>
              <a:t>体素的三维索引</a:t>
            </a:r>
            <a:r>
              <a:rPr lang="en-US" altLang="zh-CN" sz="1600"/>
              <a:t>(i,j,k) </a:t>
            </a:r>
            <a:r>
              <a:rPr lang="zh-CN" altLang="en-US" sz="1600"/>
              <a:t>的计算式：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505" y="4786630"/>
            <a:ext cx="2435225" cy="18503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730" y="4744720"/>
            <a:ext cx="1769745" cy="176974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690" y="1998980"/>
            <a:ext cx="3488690" cy="195643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380" y="1676400"/>
            <a:ext cx="2787650" cy="246888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1620" y="4884420"/>
            <a:ext cx="2645410" cy="149034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579110" y="4456430"/>
            <a:ext cx="1203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C00000"/>
                </a:solidFill>
              </a:rPr>
              <a:t>等分</a:t>
            </a:r>
            <a:r>
              <a:rPr lang="zh-CN" altLang="en-US"/>
              <a:t>体素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7679055" y="4376420"/>
            <a:ext cx="1395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C00000"/>
                </a:solidFill>
              </a:rPr>
              <a:t>不等分</a:t>
            </a:r>
            <a:r>
              <a:rPr lang="zh-CN" altLang="en-US"/>
              <a:t>体素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2.xml><?xml version="1.0" encoding="utf-8"?>
<p:tagLst xmlns:p="http://schemas.openxmlformats.org/presentationml/2006/main">
  <p:tag name="ISLIDE.THEME" val="#296245"/>
  <p:tag name="COMMONDATA" val="eyJoZGlkIjoiNGE1MmQ4Y2Y1ZDdjNzE3MTI2OGRmYzEzMjYyMWQ3MWUifQ=="/>
  <p:tag name="KSO_WPP_MARK_KEY" val="5a6891f7-bc13-41ff-95b3-0a6c229c9936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0E275B"/>
      </a:accent1>
      <a:accent2>
        <a:srgbClr val="4E5D7C"/>
      </a:accent2>
      <a:accent3>
        <a:srgbClr val="081736"/>
      </a:accent3>
      <a:accent4>
        <a:srgbClr val="3C4B6A"/>
      </a:accent4>
      <a:accent5>
        <a:srgbClr val="70AFDA"/>
      </a:accent5>
      <a:accent6>
        <a:srgbClr val="000000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C9F754DE-2CAD-44b6-B708-469DEB6407EB-1">
      <extobjdata type="C9F754DE-2CAD-44b6-B708-469DEB6407EB" data="ewoJIkZpbGVJZCIgOiAiMjAyOTQ2OTg4MTc5IiwKCSJHcm91cElkIiA6ICI0ODQ0NzQ4ODAiLAoJIkltYWdlIiA6ICJpVkJPUncwS0dnb0FBQUFOU1VoRVVnQUFCYXdBQUFKTENBWUFBQUFMdU5HSkFBQUFDWEJJV1hNQUFBc1RBQUFMRXdFQW1wd1lBQUFnQUVsRVFWUjRuT3pkZDN4VVZmNy84ZmRNZWdnQlFoV1FVRVI2VWFvS2k4b3FJS2dVUWF6WUVGUkVSUkZGVmdGQlpHMklnaXdpS29Mc1lvRVZCUVNwSXAyQXNJVFFJVUI2Q0ttVE1wbjUvWkhmekRkRFpwS1pKSkNKdko2UEI0OEh1ZmVjZTg5VXd2dWUremtHcTlWcUZRQUFBQUFBQUFBQWw1SEJZRENVMU1aNEpRWUNBQUFBQUFBQUFFQkpDS3dCQUFBQUFBQUFBRjZCd0JvQUFBQUFBQUFBNEJVSXJBRUFBQUFBQUFBQVhvSEFHZ0FBQUFBQUFBRGdGUWlzQVFBQUFBQUFBQUJlZ2NBYUFBQUFBQUFBQU9BVkNLd0JBQUFBQUFBQUFGNkJ3Qm9BQUFBQUFBQUE0QlVJckFFQUFBQUFBQUFBWG9IQUdnQUFBQUFBQUFEZ0ZRaXNBUUFBQUFBQUFBQmVnY0FhQUFBQUFBQUFBT0FWQ0t3QkFBQUFBQUFBQUY2QndCb0FBQUFBQUFBQTRCVUlyQUVBQUFBQUFBQUFYb0hBR2dBQUFBQUFBQURnRlFpc0FRQUFBQUFBQUFCZWdjQWFBQUFBQUFBQUFPQVZDS3dCQUFBQUFBQUFBRjZCd0JvQUFBQUFBQUFBNEJVSXJBRUFBQUFBQUFBQVhvSEFHZ0FBQUFBQUFBRGdGUWlzQVFBQUFBQUFBQUJlZ2NBYUFBQUFBQUFBQU9BVkNLd0JBQUFBQUFBQUFGNkJ3Qm9BQUFBQUFBQUE0QlVJckFFQUFBQUFBQUFBWG9IQUdnQUFBQUFBQUFEZ0ZRaXNBUUFBQUFBQUFBQmVnY0FhQUFBQUFBQUFBT0FWQ0t3QkFBQUFBQUFBQUY2QndCb0FBQUFBQUFBQTRCVUlyQUVBQUFBQUFBQUFYb0hBR2dBQUFBQUFBQURnRlFpc0FRQUFBQUFBQUFCZWdjQWFBQUFBQUFBQUFPQVZDS3dCQUFBQUFBQUFBRjZCd0JvQUFBQUFBQUFBNEJVSXJBRUFBQUFBQUFBQVhvSEFHZ0FBQUFBQUFBRGdGUWlzQVFBQUFBQUFBQUJlZ2NBYUFBQUFBQUFBQU9BVkNLd0JBQUFBQUFBQUFGNkJ3Qm9BQUFBQUFBQUE0QlY4SzNvQUFBQUFRR21ZeldhZE9YTkdpWW1KTXBsTXlzL1ByK2doQVFDdUlqNCtQZ29LQ2xMdDJyVVZIaDR1WDE4aUZnQW9Ed2FyMVdxdDZFRUFBQUFBbnJodzRZSWlJeU1WRUJDZzBOQlErZnY3eTJqazVrRUF3SlZqc1ZpVW01dXJ0TFEwNWVUa3FIWHIxZ29MQzZ2b1lRR0FWek1ZRElZUzJ4QllBd0FBb0RLNWNPR0NEaHc0b0hyMTZpa29LS2lpaHdNQWdFd21rK0xpNHRTK2ZYdENhd0FvaGp1Qk5kTlFBQUFBVUdtWXpXWkZSa1lTVmdNQXZFcFFVSkRxMWF1bnlNaEltYzNtaWg0T0FGUnFCTllBQUFDb05NNmNPYU9BZ0FEQ2FnQ0Exd2tLQ2xKQVFJRE9uRGxUMFVNQmdFcU53Qm9BQUFDVlJtSmlva0pEUXl0NkdBQUFPQlVhR3Fxa3BLU0tIZ1lBVkdvRTFnQUFBS2cwVENhVC9QMzlLM29ZQUFBNDVlL3ZyNnlzcklvZUJnQlVhZ1RXQUFBQXFEVHk4L05sTlBJckxBREFPeG1OUnVYbjUxZjBNQUNnVXVPM2ZRQUFBQUFBQUFDQVZ5Q3dCZ0FBQUFBQUFBQjRCUUpyQUFBQUFBQUFBSUJYSUxBR0FBQUFBQUFBQUhnRkFtc0FBQUFBQUFBQWdGY2dzQVlBQUFBQUFBQUFlQVVDYXdBQUFBQUFBQUNBVnlDd0JnQUFBQUFBQUFCNEJRSnJBQUFBQUFBQUFJQlhJTEFHQUFBQUFBQUFBSGdGQW1zQUFBQUFBQUFBZ0ZjZ3NBWUFBQUFBQUFBQWVBVUNhd0FBQUFBQUFBQ0FWeUN3QmdBQUFBQUFBQUI0QlFKckFBQUFBQUFBQUlCWElMQUdBQUFBQ2xtMmJKbFdybHg1MmZ0Y0RXSmpZL1hsbDE4cUpTV2x6TWZhdG0yYk5tM2FWUFpCWFNGbXM3bkVOcW1wcVc0ZEt6VTFWVmFydGF4REtpSXRMVTF2dnZtbTNuenpUYmZHZXpVNmYvNjgvdnp6ejh0Nmp0ZGZmMTN2dlBPT1cyMUhqeDZ0cDU5K3Vrem5NNWxNWmVwZm5JeU1ER1ZtWnBiWUppc3JxOGoyMU5UVUVyOHJMQmFMUitPSmlJalEzcjE3UGVvREFLaDR2aFU5QUFBQUFNQ2JyRjI3VnFHaG9icjc3cnN2YTUrcndaZGZmcW1USjA4cU16TlRZOGFNS2RPeHZ2LytlNldscGVuV1cyOHRuOEZkWXNPR0RSNjF2LzMyMjEzdSsrV1hYN1I3OTI2TkhqMWE5ZXJWYzlvbVBUMWQ0OGVQVjYxYXRmVE1NOC9vMm11dmRYbThHVE5tS0RzN1c2TkhqMWJMbGkwOUdtZHg4dlB6RlJNVEkwbVhKUkN2N0M1Y3VLQXBVNllvSUNCQU0yYk1VRWhJeUdVNVQySmlvbkp5Y3R4cWE3RllQQTV0Qzl1NWM2ZSsvZlpiRFIwNlZEMTY5Q2oxY1Z4NThjVVhGUklTb2xtelpoWGJwbmJ0MnBveFk0YkQ5bmZmZlZlSmlZbGFzR0JCa1Q1V3ExVy8vZmFiMXE5ZnJ3a1RKcWhHalJwdWpXZmV2SG15V0N6MlkvNzg4ODg2Y2VLRUhucm9JZFdxVmN1RFJ3WUF1SklJckFFQUFJQXI1S21ubmlyM1k4NmZQMTlHbzNmZU9QbmdndzlxK3ZUcDJyOS92eUlqSTlXNmRldkxkcTV4NDhZcExTMnQyRGFob2FINjhNTVBuZTc3OXR0dlBUcWZxOEI2MTY1ZFdyRmloUXdHZzVLVGsxMEcxcnQyN1pMRllsRk9UbzdxMTYvdjhqeG56cHhSVWxLU2ZIMTkxYWhSSTQvR2VLV01IeisrWEk4M1pjb1VCUWNIRjlsZTNwOGZaOEZvWVdGaFllclJvNGUyYk5taVgzNzVSZmZmZjcvTHR1Nk03WjEzM2xHZE9uV1VuNSt2ek14TWhZYUdlanptc29pSmlkSGl4WXRsTXBtVW5Kd3NxV3pQNlZ0dnZWWHNoWmJ5WkRBWWRQejRjU1VsSlduMjdObDY3YlhYRkJBUTRORXhjbkp5dEdmUEhwMDdkMDV2dnZtbUJnNGNxRHZ1dUVNR2crRXlqUm9BVUZvRTFnQUFBTGhxblR4NTB1bXQrR2xwYVI0SE9jNzZYT2t3K1hJRTRqWWZmUENCcWxXcjVsR2Z4bzBicTNQbnpqcHc0SUFTRWhJdWEyQnQ0eW9nam91TGM2dnZ0R25UaW0wemFkSWtsOGZhczJlUEZpeFlJS3ZWcWdjZmZGQnQyclJ4ZVp6ZmYvOWRVa0h3N2VQajQ3S2RyWnhCdTNidG5JYTQ1V1h5NU1sdUIzZURCdy9XalRmZWFQKzVQRXErRkZiU0RPSzZkZXVXS1dSMDU3MWdNMkRBQU8zWXNjTnBDWXRMR1F3R2hZV0ZGZG1la1pIaE1JTTZOalpXa3lkUDFrMDMzYVFubjN6UzdiR1VSWEp5c2o3NjZDT1pUQ1oxN05oUjk5eHpqeVNWR0pyYkxnSTVhMWZjKy9aeWVPS0pKeFFURTZPelo4L3FxNisrMHFoUm96enFIeEFRb0VtVEptbjU4dVZhdTNhdGxpMWJwb1NFQkQzODhNT1hhY1FBZ05JaXNBWUFBTUJWcTJyVnF1cmV2YnZEdGgwN2RzalB6MCtkT25WeSt6aXUrbHdhcXBVMG8xT1NFaElTTkhIaVJMZmJGK1pwT0c0TEJ0M3BaM3NzMGRIUm1qTm5qdHZueU1uSmtZK1BqMWF2WHEzVnExZTcxZWVWVjE1UjdkcTEzVDZIVlBCWWZIeDhYQWJPN29UNVpyTzV4RERUVmEzbmJkdTI2YXV2dnBMRll0Rzk5OTZyMjI2N3plVXhUcHc0b1hQbnppa2dJS0RZRWljV2kwWGJ0MitYSkhYczJGRVpHUmt1MndZSEI1ZnA0a2g4Zkx6YmJTK3RnZXpwKzdTc0prK2VMRDgvdjFMM2QvVmVLTzQ5OHNjZmYraVBQLzRvc3IxZnYzNGFNbVNJSkNrd01GQXpaODUwMkc4Mm0vWDY2Ni9MMTlmWFhzYml3b1VMa3FRcVZhcDRQTWFTOXMrZVBidkloWTNZMkZoOStPR0hTa2xKVWZQbXpmWDAwMC9iUDgrdTdqZ29mQjZqMFZoaU8xZmk0dUkwYWRLa0l0c1RFeE05ZWgwV0xGaWdnSUFBUGZmY2M1bzZkYXAyNzk2dEprMmE2TTQ3Ny9Sb1BMNit2aG82ZEtoYXRteXBIMzc0UWYzNzkvZW9Qd0RneWlDd0JnQUF3RldyZHUzYVJjS1JIVHQyS0Nnb3lLUFp5cVhwY3puTW56L2Y3YmFGZ3lSUCtwbk5abnM1QVUrNE0wUFZKajgvWDhlT0hkUFhYMzl0MzJZTGF3dUhYNU1tVFZKZ1lLRHk4dkxLcGNSQ1VsS1MwM0N0T0ZhclZULysrS005akwvbm5udGMxaksvOVAyUms1T2pGMTU0b1VnN1d3Qjg2TkFoKyt6bEw3LzhzdGh4VEpnd1FjMmJOL2RvN0lWOTl0bG5aUXFCL3dwY3pjNHZUdFdxVll2ZHYyWExGcVdrcEtoUG56NzI1OWQyY2FCdTNib2VqOFYyUWNYVi9rc3ZXaHc2ZEVqejU4OVhabWFtbWpadHFyRmp4OHJmMzcvWU1YdkNiRFpyOHVUSkR0dXlzckxzbjZNMmJkb1VHV3RjWEp4OGZIeUtYSlJLVEV4VWZuNStzYTlEdlhyMWRQLzk5K3ViYjc3UnI3LytxbDY5ZW5sY0drUXF1R09oYmR1MmxBTUJBQzlGWUEwQUFBQmNJanM3VzB1V0xLbm9ZWGlscGsyYlhwRVp0VWxKU1U1bk94ZmVacHNoZnViTUdWbXRWcmNYWW5QRjA1SWdGeTVjME1LRkN4VVZGU1dqMGFpSEhucEl2WHIxS3ZFOHJoYnZ1M1FHOVcrLy9TWkpxbEdqaHN0UUxpRWhRUmFMUmI2K1Y4OS83VHdwWCtLSmFkT215V1F5NmRkZmYxV0RCZzNVcFV1WEltM1dybDJyNk9obzllM2JWdzBiTml6MmVHYXpXYXRYcjViUmFGVHYzcjN0MjgrZE95ZEpXclZxbGRhdlh5K3A0TFV2ZkxIRTFmdnc2YWVmbHNWaUtmRjlLaFZjU1B2aWl5OWt0VnJWc21WTFBmLzg4d29JQ0ZCbVpxYmk0dUxVckZtekVvOVJFcXZWV3VSemFyRlk3TnM2ZGVwVVpLeFBQZldVd3NMQ2lteC8vZlhYbFppWVdPSmo2OVdybHk1Y3VHQVBxeGN1WEtodDI3WVYyNmVraTRsWCtpNEJBRUR4cnA3ZmFnQUFBQUEzNWVibWF1UEdqUlU5akVvblBqNWV2LzMybTRZT0hlcHlGdWY1OCtmMW4vLzhSdzgvL0xEcTFLbmo4bGh0MjdaMUNKRnNpeW82QzVac3dXNXhOYU45Zkh4a01wbVVtWm5wc2hTRHlXU3kxNVoycFhBNWpNV0xGeXNxS2twVnExYlZ5SkVqSFdwMFoyUmthTU9HRGVyZnYzK1JXci92dmZkZWtkbk1lWGw1ZXVhWlordy9uejE3Vm9jT0hWSkFRSURlZXVzdGx5SDMyTEZqbFpXVmRWVUYxcDZVTC9GVVptYW0xcTlmTDR2Rm9vWU5HK3FhYTY2eDc4dkl5TkRLbFN1Vm5aMnRuajE3bG5pc3paczNLeVVsUlRmZmZMTkRiZXZUcDA5TGNxejlYVGprTFMrMlJUcHZ1ZVVXUGZMSUkvYjN5SW9WSzdSNTgyYU5IajNhb1JaNWFmajUrVGw4SnA5NjZpbUZoSVJvMXF4WlpUcHVTUVlOR21UL2U3VnExWnpPeWs1TFM3UGYyVkdhMmZNQWdJcHo5ZnhXQXdBQUFMZ3BORFRVbzVxdEZWMEt4QmxiT1kyQkF3ZDZ2RmhpYWNURnhlbjk5OS9YeFlzWFpUS1pYRDRuUC8zMGt5SWpJelZ0MmpTTkhEbFM3ZHExSzlONU4yM2FwRDE3OXNob05LcEhqeDR1MnpWczJGQm56cHpScTYrK2FpOGQwcU5IRDRjYXRxbXBxUTVsU0VveWV2Um8vZlRUVDdyampqc2NubU96MmF3NWMrYm8yTEZqeXN6TTFBTVBQT0R4NC9ycHA1OGtGY3dtZFJWV1N3WGxVeVE1RGF5enNyS2NMaXA2YVYvSnZWbkxVNmRPdmFLTGlMcFMxdklseFgxZWE5V3FwUWNmZkZCZmZQR0ZQdi84YzczeHhodjJDdzQvL3ZpalRDYVQ3cnp6VHJWbzBhTFljMlJuWit2bm4zK1d3V0RRWFhmZFpkK2VscGFtbUpnWTFhMWJWOU9uVDdlUHg5UHZISGZVcjE5Zkw3LzhzbHEyYkduZmR1N2NPVzNldkZtK3ZyN2xNc1BhR3d3Wk1zUmVSOXdtTHk5UC8vakhQK3lCdFRzejBnRUEzb1BBR2dBQUFQZ0xzczBVN3RPbnoyVVByR05qWS9YKysrOHJOVFZWMTE1N3JZWVBIKzZ5N2ROUFA2M0ZpeGZyOTk5LzErelpzelYwNkZDUEYwNlRDbWJCZi9mZGQ5cTBhWk9rZ2htWHhTM1UrTmhqaittYmI3N1IyYk5ubFppWUtFa09NN3l2dSs0NmhZV0Y2ZkhISDVjazdkeTVVMHVYTHRXamp6N3FNQXYxeXkrL3RDK2E1Ky92ci92dXU4L2hQRmFyVlY5OTlaV09IVHVtMnJWcmE4Q0FBUjQvdGlOSGptamZ2bjBLQ2dwU3YzNzlpbTFySzR2aUxMRDJaTmJ1NVp5MTdHMEt6MlIzNXFhYmJ0S09IVHNrRlZ6RUNBc0wwN0ZqeC9UNzc3K3JjZVBHUmNKUlo5YXNXYVAwOUhSMTc5N2RZWGJ2d1lNSFpiVmExYXBWSzVkOWk2dWpibnU5aTJ2ejBFTVAyWTlmT0t5MldxMWF2SGl4TEJhTGJyMzFWdnYzd3V1dnZ5NnoyYXozM251dnhNZFZIbHlWMzVneFk0YkxQdSs5OTU3OWMrZE8relZyMWlncEtjbitjMTVlbm54OWZhbFpEUUNWQklFMUFKVEF0cmlVeVdSU2RuYTJ3MndrQU1CZlUxcGFtbGZPbXZaR1o4K2UxVWNmZmFTMHREUTFidHhZNDhhTlUzQndzTXYyUGo0K0dqRmloT3JVcWFNZmYveFJ5NVl0MC9uejUvWG9vNDhXS1oxUkhCOGZIOFhFeE1ocXRlcTIyMjVUMzc1OWkyMS83YlhYYXVMRWlVVzJaMlZsS1NjblI2TkdqWkwwZjNXa2c0S0NsSk9UbytYTGw2dDU4K2Iyb0d2bzBLR1MvcStjUStHNjJWYXJWWXNXTGRLT0hUc1VIQnlzRjE1NG9jUkYrWndKQ2dwU3ExYXQxSzVkT3dVSEJ5c25KOGRsRGV2aVpsZ1hWdG9hdlZsWldSbzdkcXpUZlpmN00xSy9mbjFOblRxMXlQYnlxbUc5ZlBseVBmUE1NMnJRb0lIV3JGbWpyVnUzMnZlWnpXYjUrdnJhWnoybnBhWEphclVxSlNWRmI3MzFsc054THAyOWF6YWI3U1dGckZhckxCYUxmV2I2OXUzYkphbllPd3ZjdWNoUVhKdnM3R3luMjllc1dhUGp4NCtyU3BVcURuY1dwS1NreUd3Mmwzak9zaWp0ZThWV1hpUXBLY250eFY0VEV4TzFldlZxdFduVFJvY1BINWJGWXRIY3VYTmxNQmowOU5OUEt6QXdzRlJqQVFCY09RVFdBT0JDVEV5TVRwNDhxZmo0ZVB0c0ZnQkF4U3Jyb25ydTh2ZjMxeTIzM09KMis1THFYWmMyckhHM245Rm8xUHo1ODB0MURrbDY3cm5uaXQwL2VQQmdoMFhqYkhidTNLbXZ2LzVhdWJtNWF0cTBxY2FNR2FPSWlJaGlTM01rSnlkcjllclZ1djMyMnhVV0ZxYUZDeGZxanovK1VISnlzcDU5OXRsaXcyNmIrUGg0eGNiR2F0U29VVHA2OUtnNmQrNWM4b04wNGR0dnY3WFBwblVtS1NsSnI3NzZxc3Y5dGlEWVlyRm8wYUpGMnJwMXF3SURBL1hTU3krVnVtNXVvMGFOOVBMTEx5czVPVmt6Wjg1VWNIQ3d4bzRkVzZRY2h5ME1sVW9PckMrSG1qVnJGcnZmYkRZck5UVlZVa0VJNzg1clc1aXJ6M3Q1emdhM1dxMlNDZ0pwZDRMaTFOUlUrMk55eGRmWFZ5Kzg4SUxtekptam5UdDN5bXcyYS9UbzBUSVlETHJsbGx1VWxKUlViTDExVHk0dW5EMTdWZ2FEb2NRRklLT2pvL1hmLy81WFVrR1pJRmQxM010VGJtNnVUQ2FUZlNhM3dXQlEzYnAxSGRyWUZnMTE5bGtwL0hyTW5EblQvbmZid3BQT1dDd1dMVml3UUdheldjT0dEZE9VS1ZQc3gwcE1UTlE3Nzd5ajU1OS92dGk3TVFBQUZZL0FHZ0F1Y2ZIaVJlM2J0MDlKU1VrS0RRMVZpeFl0Vks5ZVBRVUhCeXN3TU5BcmFqY0N3TlhLdHJqZTVSWVlHS2lISG5ySTdmYVZmWUhHbkp5Y1l2ZGZPdnZTWXJIb3UrKyswN3AxNnlSSkhUdDIxTWlSSS9YSko1OG9LaXBLMWFwVmN6bURkTjI2ZGRxMGFaUE9ueit2Q1JNbXFFcVZLcG83ZDY2aW9xTDB6My8rVXkrKytLS3FWNi91Y2l6VHAwL1hxVk9uMUxGalI3VnUzVm9yVnF6UWloVXJQSHE4aFdmRTNuYmJiV3JidHExSC9TK1ZuWjJ0eno3N1RJY09IWksvdjc5ZWVPRUZOV25TcEV6SGxBcmVoeGN2WHRUSmt5ZjEvZmZmYTlpd1lRNzdDOS8xVlJHQmRlRVEwWm5GaXhkcjA2Wk44dlgxMWNTSkV4MFdNUFNVTGFBMEdBeWFQMzkrbVdkWXYvenl5MHBOVGJYWHdoNDJiRmlSNTdjc21qWnRxdGRlZTAwelpzelEzcjE3OWNzdnYyakFnQUc2NmFhYjFLbFRKNmV2MTltelozWHc0RUVkUEhoUUV5Wk1jT3M4VTZaTWthK3ZyK2JObStleVRWcGFtdWJNbVdQL0hQZnExY3VqeDJLeFdKeGVQQnN4WW9UVHhTZHpjM00xZi81OC9mbm5ueG82ZEtodXZmVldTUVh2NTB0bm8wK1lNRUhKeWNsT2EweVg1a0xmTDcvOG9oTW5UdWkyMjI1VGd3WU43TnNuVHB5b2p6LytXS2RQbjliMDZkUDF6RFBQbEZpSEhBQlFjUWlzQWFDUXMyZlBhdmZ1M1FvT0R0Yk5OOS9zOElzdUFPQ3Z4OVZNUnBQSjVIRUpCV2Q5R2pac3FMNTkrM3AwcklTRUJIdnBpdEtXY2ZDVXArZjU1cHR2N0RXeSsvWHJwOEdEQjh0Z01LaExseTZLaW9yUzh1WEwxYlp0MnlLaFltcHFxcjJmcmJaejI3WnROVzdjT00yYU5Vdm56NS9YOGVQSDFibHpaMW10VmtWSFIrdkFnUVBhdjMrLzB0TFNKRW1uVHAxU2FHaW9talZySnF2VjZuYU5abGVhTld1bVpzMmE2ZXpac3g3MXUvYmFheVVWM0pFMWI5NDh4Y1RFMk11QWxMU1lYVWsxbEcycVZLbWkwYU5IYStiTW1WcTdkcTBhTldxazd0MjcyL2NYRHF6THNnamg1WERxMUNsdDNyeFprblQzM1hlWEtheVcvcS9NUlVCQVFMbVVBOG5MeTVOMGVaKzMyclZyYSt6WXNYcm5uWGYwMDA4L3FWdTNicXBkdTdiOC9mMGxGUVRCVVZGUmtncENaZHRzWUU5bm9oY25MeTlQbjM3NnFVTTVqZEpNdm5BMm05NVdXaU05UFYwSER4N1VuMy8rS2FrZ3NONjFhNWRxMXF4NVJXY3lSMFpHYXVYS2xhcFJvNFlHRHg3c3NLOXExYW9hUDM2ODVzMmJwNE1IRCtxRER6N1FpQkVqUExxVEJnQnc1UkJZQThEL2QrTEVDVVZFUkNnOFBGeWRPblh5cUk0bUFLQnljbFVLSWk4dnI5Z3lFZTcyYWRPbVRZbTFsU3VqL3YzNzY5Q2hReG8wYUpCdXV1a20rL1piYnJsRnExZXZWblIwdERadDJxVGJicnZOb2QrS0ZTdVVrNU9qRmkxYU9KUkV1TzY2NnpSdTNEaWRQWHZXWHQ3anUrKyswOXExYTR1Yys5VlhYM1dvS2IxZ3dRSjk5TkZIaW95TTFMUnAwNHFVSExESnlNalF4SWtUN1VIenBXeGhvYnNXTEZpZ3ZYdjM2b3N2dmxCdWJxNXExS2lobDE1NlNmWHIxeSt4YjkyNmRZdUVybGFyMVdtcGk2Wk5tMnJJa0NGYXRteVpGaTFhcEVhTkd0blBZUXRkSlhuVjd5MFdpMFhmZlBPTnJGYXJ3c1BEblM0Y0dSVVZwWHIxNmhVN203NndyS3dzU1FXbFJXeVdMRmtpazhua1Z2K2dvQ0NIdXlac1lmL2xEdm9iTjI2c25qMTdhdlBtemRxOGViTUdEeDZzcUtnbzdkbXpSeEVSRWZhYTZRYURRUjA2ZE5CTk45MmtEaDA2Rkx1bzRxWHk4L01kMmxldFdsVVRKa3hRYm02dVB2MzBVNTA4ZVZLK3ZyNmxybE50TkJwZHpxWS9mLzY4SmsrZWJDK3RJaFZjVkJnM2JweWFObTE2eFJZNWpJK1AxN3g1ODJTeFdQVG9vNDg2dkU4S2ordjU1NSszWDNENzhzc3ZsWmlZcUlFREIxNlJNUUlBM0VkZ0RRQXFtTTIyYjk4K05XL2VYQjA3ZHF6bzRRQUFyaEJuTTR1UEhEbWlPWFBteUdBdzZLV1hYbExqeG8wbFNTdFhycFRKWkxLWERjakx5OVBISDMrc3FLZ290Vy9mWHFOR2pYSzVNTjVmVGExYXRmVE9PKzhVS1d2ZzYrdXJZY09HYWU3Y3VmcisrKy9WcWxVcmUyM2FxS2dvYmQyNlZVYWpVUTg4OEVDUll6WnQybFJObXphMS8xeTllblhWcUZGRFhicDBVZWZPbmZYcHA1OHFMUzFOMTE5L2ZaRytQWHIwMEtGRGg3Umh3d2FueDVZS3d2S3NyQ3pkZGRkZHhUNnVrdXA1ejVrelIwbEpTWktrSmsyYUtEZzRXT0hoNFhyMjJXZUxMTEQ0d3c4L3lHdzJhK2pRb1E2eldpZFBubHdrS00zTHkzTTU4L3FPTys3US92MzdkZlRvVWMyYk4wK1RKazJTdjcrL3c0S0xKUVdEbmdTZ2hSVU9JdDIxZnYxNlJVZEh5OWZYVjA4KytXU1JHYjBiTjI3VXQ5OStxMnV2dlZZVEpreHc2M1BqTExEZXUzZXZmZVo5U1VKRFF4MENhMWN6ckcwbEt0emg3cDBKM2J0MzErYk5teFVWRldXdmMyNVR0MjVkeGNmSHEyclZxaG96Wm94OXV5ZDNEbHg2cDRGdElkRlpzMmJwMkxGakNnb0swbU9QUGFiUFB2dk03V082cTNyMTZnb09EbGFuVHAzVXJWczN2ZmZlZS9Mejh5dnhMb1B5bEo2ZXJ0bXpaeXNySzB1OWUvY3Vka0ZMbzlHb0VTTkdLRGc0V0wvKytxdCsvdmxuSlNjbjY3SEhIdk9xaXo0QWNMVWpzQVp3MWJQTmlLdFRwNDQ2ZE9oUTBjTUJBRlNnclZ1M2F2SGl4YXBhdGFwZWZQRkZoOUpRR3pkdVZGcGFtajJ3OXZQejAvUFBQNi9aczJmcndJRURtajU5dXA1ODhrbUZoNGRYMVBDdktGYzFrMis4OFVaMTZ0UkplL2Z1MVdlZmZhYlhYbnROZVhsNSt1S0xMMlMxV3RXL2YvOFNGNGlUQ3VyczNuSEhIVzdOME96VXFaUHExcTFybjlWOTZRSnVCdzhlMU9iTm05V21UWnRpRjd2ejlmVjFPUU83Y0J1YnNMQXdUWmd3UVdGaFlVWENydjM3OTJ2Tm1qVXlHQXpxMnJWcm1XcGFHd3dHUGY3NDQzcnJyYmVVbUppb2t5ZFBxbVhMbHNyTnpaWGszaXpoc3BaT2NWZE1USXlXTDE4dVNSbzBhSkRUR2VjZE9uVFFUei85cE9qb2FQM3JYLy9TbURGalNpeFRjZjc4ZVVseVdtS2lwT0Q0MGxySUZvdkZYaFBiVnA3alVzVXRtR2xiS05CZHRtTWxKeWZiNjFmZmNNTU42dFdybDFxMGFLR1JJMGNXNldON1RIRnhjY1dPNWFtbm5uSmF3OXBpc1NnbEpVVWhJU0VhTzNic1pWdXd0a3FWS3Zyd3d3L2RDbnROSnBQTHV0U2xYWmcyTXpOVEgzendnZUxqNDlXNGNXTU5IVHJVclg1RGh3NlZ2NysvVnE1Y3FlM2J0OHZQejArUFB2cG9xY1lBQUNoL0JOWUFybnBSVVZIS3k4dFQ1ODZkcjlodGl3QUE3NUtabWFtbFM1ZHF4NDRkYXRLa2ljYU1HYU5xMWFxVjJDOGdJRUF2dmZTU0ZpMWFwRzNidG1uNjlPbnEzYnUzN3JycnJpS3piYThtano3NnFFNmRPcVh6NTgvcjAwOC9WWFoydGxKU1V0U3NXVFBkYzg4OWJoM0RrOW5xUnFOUlE0WU0wZHk1YzdWZ3dRSk5tRERCSHVLZU8zZE9uMy8rdWZ6OC9FcGNTTk5rTXVtUFAvNG9zVTFoemdMVXVMZzRMVnk0VUZhclZZTUdEU3FYQlJocjE2NnR4eDkvWEEwYk5yVFhnN1lGMXE1Q1Y2UFJhQi9makJrelNuWGU3T3hzdDh1bDVPWGxhZjc4K2NyTnpWWExsaTExNTUxM09tMFhGaGFtMGFOSDY0TVBQdENCQXdlMGRPblNFbCtiNk9ob1NWS2pSbzA4ZXdBdXhpa1ZsRkZ4RlpRN1d3VFFadno0OFVwSlNYSDdmTFpGVFEwR2c3cDE2NlllUFhxVStQMWd0VnJ0Q3hlKzhzb3JEbmNmdU1Ob05Hcnc0TUZxMUtpUjZ0V3I1OUY0UGVYdXpHUWZIeDkxNjliTllkdmV2WHVWazVPam0yKyt1VWo3YmR1MmxYak1mLzNyWHpwMzdweXFWYXVtWjU5OTFxUEZSKys5OTE0RkJBUm83ZHExeGQ1NUFRQzQ4Z2lzQVZ6Vjh2THlkUFRvVVYxMzNYWGx1c0FOQUtCeXNGZ3MycjU5dTc3Ly9udWxwNmVyWjgrZSt2MzMzL1h5eXkrNzdPTnFKdUFkZDl5aHpaczNhOTI2ZGRxeVpZdHV1ZVVXOWV6WnM4UVp1MzlGVmFwVTBRc3Z2S0IzMzMxWFI0NGNrVlJRYnNPZG1iU2xkZU9OTjZwNzkrN2FzV09IRml4WW9LZWZmbG94TVRHYU5XdVdzckt5OU5SVFQ2bE9uVHJGSGlNMU5WVmZmdmxsbWNhUmtKQ2c5OTkvWDFsWldlcllzYVBUK3MybDFhVkxGNGVmUzVwaDdlL3ZyM0hqeGptRTZsYXJWWWNQSDFaNGVMaXFWS2xpMzI0eW1iUno1MDQxYTliTTRUMGJHQmlvbDE1NlNhbXBxU1crZHQ5OTk1M09uVHVua0pBUVBmWFVVOFZPQkdqUm9vV0dEaDJxLy96blA5cTRjYU5xMTY3dE11Q1dDdFlha1ZRdW42ZVNndjd5dG52M2Jra0Y1VC9Dd3NMYzZtTXdHRlNuVGgzbDV1WnE5dXpaZXVPTk56eGV3TEJyMTY0ZWovVnk4dmYzMXhOUFBPR3c3Y2lSSThySnlTbXlYWEl2c0I0MmJKZysvZlJUUGZ2c3MyNC90NFgxN2R0WFBYcjBVRWhJaU1kOUFRQ1hENEUxZ0t0YVRFeU1MQlpMdWN4OEFnQlVMbGxaV1pveFk0WmlZMlBsNysrdkVTTkdxR2ZQbmk1RHVlM2J0eXMzTjFlOWV2Vnl1cjkvLy82NjlkWmJ0V1RKRWtWR1JtckRoZzNLeTh2VGlCRWpMdWZEOEVwV3ExVkhqeDUxMkphZm42OWp4NDdweGh0dnZHem5mZmpoaHhVWEY2ZTllL2Zxbi8vOHA4NmZQNi9zN0d6MTc5OWYzYnQzTDdidk8rKzhvL1QwZFBuNys5dEQwVW1USmlrdUxrNExGaXhRYm02dWR1ellvZGF0Vzdzc0I1R1VsS1QzMzM5ZkZ5OWVWTE5telRSeTVNakxldmRXZG5hMkpOZXowWC85OVZldFhMbFNnd1lOVXA4K2ZTUkozM3p6amJaczJhTDc3cnZQWVVIUVZhdFdhZlhxMWVyU3BZdEdqUnBsMzM3cTFDbk5tREZEVmF0VzFkdHZ2KzN5QXYrT0hUdTBZUXNURWkwQUFDQUFTVVJCVk1NR0dRd0dQZkhFRTI0dHBuakhIWGZvMkxGamlvaUkwSGZmZmFkcnJybkdhZjNocEtRa25UcDFTZ2FEd1dsdFpFL0xTVGlyaDExZWR1ellvWWlJQ0lXR2hzcmYzMTlKU1VuYXQyK2ZKTThENUlFREJ5b21Ka2I3OXUzVEo1OThvb2tUSnlvd01MRGN4MXlaTld6WVVOT21UZk5vWnZXbENLc0J3UHNRV0FPNHFzWEV4Q2drSkVTaG9hRVZQUlFBd0JVV0hCeXNybDI3NnNpUkl4b3hZb1I5OXVJamp6eml0UDIrZmZ1VW01dnJjcjlVRUh5TUd6ZE9SNDRjMGU3ZHUxMHVBUGhYWmJWYUZSRVJvVjkrK2NWZXdxRlZxMWF5V0N3NmN1U0k1czZkcTNidDJxbGZ2MzVPRjA4c3E4REFRRDMyMkdONisrMjM3VE55VzdWcXBVR0RCcFhZTnlnb1NMTm56MVpTVXBLbVRKbWl1blhyT3V4ZnQyNmRsaTlmcm5idDJqa0V1amJIamgzVDNMbHpsWjZlcnZEd2NMMzQ0b3VYZlJIT3pNeE1TYzRENitUa1pQM3l5eTh5bTgwT00wL2J0Mit2TFZ1MmFOT21UZXJUcDQ4OVVPL1ZxNWZXckZtanZYdjNLaWtwU2JWcTFaSWtOVzdjV0kwYU5kTHAwNmYxd3c4L0ZIbi9XNjFXYmRxMFNVdVhMcFZVY09HbWZmdjJUc2RydFZwbE5wdVZsNWVudkx3ODVlYm1xaytmUG9xS2lsSldWcGJtejUrdlNaTW1GWG51ZCt6WUlhdlZxcFl0V3pvdDFWTmNqV2Vid2lVNGJPVXgzQW5WUGVYcjY2dUlpSWdpMnp0MjdPanlZcGNydHZCLzZ0U3Bpb3VMMCtIRGgzWEREVGVVMTFBcnBhTkhqOW9YQXMzTnpaVy92Mytad21vQWdIZmlteDNBVlMwOVBmMnkvR2NGQUZBNURCZ3dRSGZmZlhlNUg3ZEZpeFpxMGFKRnFmcmFaczFXcG5VVjB0TFN0SFBuVG0zYXRFbng4ZkdTQ2k0SURCbzBTTGZlZXFza2FjT0dEZnJ4eHg5MThPQkJIVHg0VU9IaDRlclJvNGM2ZHV4WUxndkNwYWVuYS8zNjlWcTdkcTN5OC9NVkZCUWtrOG1rdzRjUGE4YU1HUm93WUlEYXRtM3I5SG5OeU1qUWh4OStxTGk0T1BYcjE2OUlZQ3BKZDkxMWw3S3pzN1Y2OVdyTm5EblRZU0c3TFZ1MmFNbVNKY3JQejFmVHBrMDFkdXpZWW1mdlB2UE1NMlYrdkpKMDh1UkpTYzZEMTZWTGx5bzNOMWZYWDMrOVF5bVJ0bTNiS2pnNFdFbEpTVHA4K0xCYXQyNHRxYUJrUzd0MjdYVGd3QUZ0MmJKRmd3Y1BsbFR3UHJ6Ly92czFjK1pNYmRteVJUMTY5SEM0TSszbm4zL1dmLy83WC92UCsvZnZWMFJFaFBMeThtUTJtKzEvYkQ4WHgyUXk2Wk5QUHRFYmI3eGhmLzVNSnBQV3IxOHZTVVhxSEZldlhsMCtQajdGMXB0MjV2ang0NUprcndYdXpLUkprMXp1UzAxTmRibXZlZlBtR2pod29ESXpNMlcxV2hVY0hLenJycnZPL2p4N0tpZ29TTTg4ODR4TUpsT1I3eFJiYmV6TFZXYkgyL3p4eHg5YXRHaVJQYkIrLy8zM05YcjA2RktWQWdFQWVEY0Nhd0JYTlpQSjVIRTlRQURBWDRmQllORG5uMyt1TTJmT2xOZzJJeU5EVXZGQlZtRWxoV2hXcTFVblQ1NVVjSEN3QWdNRDVlL3ZyNXljSEczY3VGR1NQTDc3eDFWWkJIZkc2MjVKaFJkZmZGRnQyN2FWSkYyNGNFSC8rOS8vdEhmdlhoMCtmTmhlSmlNb0tFaTMzMzY3K3ZUcDQxQStvbmZ2M3VyV3JadldyRm1qRFJzMjZNeVpNenB6NW95Ky9mWmJoWWVIcTFXclZtclNwSW1hTkdtaUdqVnFLQzh2VDluWjJRb09EbFppWXFJeU1qS0sxR28ybTgwNmZQaXdkdTNhcGQyN2Q4dHNOc3RvTk9yMjIyL1hvRUdEZE9USUVTMVpza1FuVHB6UXh4OS9yRnExYXVuR0cyOVVodzRkMUtSSkUvbjcreXN4TVZHelpzMVNmSHk4dW5mdmJnOXFMUmFMd3prTkJvT0dEQm1pb0tBZ3JWdTNUbGxaV1RJYWpWcXlaSWw5Um0yWExsMzB4Qk5QdUt3cGJlUHF0VTFMU3l1eUxTNHVUZ2tKQ2FwVnE1WkNRME1WRUJBZ2k4V2lnd2NQYXRPbVRaS2s4UEJ3aHo1YnQyN1YvdjM3WlRRYWl5eG02T3ZycTQ0ZE8ycmJ0bTNhdlh1M1E1QjZ5eTIzNk1DQkE5cTJiWnNHRGh4b0QwS2JOMit1RzIrODBWNjY0OVZYWDdYM2FkV3FsVU5nZmU3Y09ZZnpHWTFHQlFRRXFHclZxdkwzOTFkQVFJQUNBZ0xrNysvdjhDY3ZMMDg3ZHV5d2wyQVpNMmFNREFhRGZ2cnBKNlducDZ0cTFhcnExS21UdzdIZmZQTk5WMCt4WW1KaWxKdWJxOURRVUFVRkJjbmYzMTlXcTFYSGp4L1hiNy85WmgrN0szRnhjUzczRmFkYXRXb2FNR0JBcWZxNjBxaFJJMlZuWnlzaElVRWhJU0h5OS9lWHhXTFJyNy8rS3FsME04VVBIejZzaFFzWFNwTDlRc0w0OGVPZHRyVllMQzczelpneHcvNDVQWC8rdkNTNW5QRnNNcGxjZnRlVTlCMjBZc1VLL2Z6eno1S2tJVU9HNk55NWM5cTVjNmNtVFpxa20yKytXUjA3ZGxTREJnMVVyVm8xaHdCLy92ejVUbzludFZxVm41K3YvUHg4KzBXVjBORFFTbldoRUFEK3lnaXNBVnpWYkxjU0FnQ3VYc25KeVI2RlU2VU5zaTVsTUJnMGI5NDhlM21DUzdWczJkS2o0MTJKV1pZR2cwR0ppWW42NUpOUEZCTVQ0N0N2WWNPRzZ0V3JsMjYrK1dhWHBUQkNRa0xzdFpPM2J0MnFyVnUzS2k0dVRxZFBuOWJwMDZjbEZZUnZVNmRPVlVaR2hpWk9uT2pRM3hiTVJrUkU2UGZmZjlmeDQ4ZGxNcGtrRllSa1BYdjJWTDkrL2V5TEszYnMyRkd0VzdmVzVzMmJ0WGJ0V2lVbEpXbnQyclZhdTNhdGpFYWpoZzRkcXFDZ0lDVWxKYWx6NTg0YVBueTRQdnp3UTRXRWhDZ2hJVUVaR1JsRmFpYmZkZGRkK3R2Zi9xYkl5RWd0WHJ6WUhsemZjODg5NnQrL3YxdUIxOHlaTTR1RTJubDVlVTVuWGwrNGNFR3paODkyZWF5UWtCQ0hVaE1wS1NuNjk3Ly9MVW5xMTYrZkdqUm9VS1NQTGJEZXQyK2ZIbm5rRWZ0N3AzMzc5Z29LQ2xKK2ZyN2k0K01kWmlEZmUrKzkycmR2bjQ0ZVBhb0RCdzdZeTM1Y2Q5MTE2dE9uaityVXFhTmF0V29wT0RoWVFVRkJEaGRpM09YcjY2dXRXN2ZxenovL1ZFUkVoRHAxNm1RUFUrKzc3ejZQU3F6OCtlZWYrdUdISDF6dXIxZXZuanAzN3V4eS80SUZDMXp1R3o5K3ZNdlA3ZVZ5NGNJRmx3Rjl4NDRkUFQ1ZVhsNWVrY2RRM0dOeXRTODVPVmx2dlBHR3d6WlhDMk1hREFhbmR5KzRZdnV1dFZnczJyRmpoeVJwOE9EQjZ0ZXZueXdXaTJyVnFxVmZmLzFWbXpadHNsKzhrUXErQzIxL0NyTllMTEpZTExKYXJmWloyallOR2pUUWxDbFQzQjRiQU9EeUlyQUdBQURBVmUyMTExNnJzSE0zYU5DZ1NCQVVHQmlvMXExYmE5aXdZUjRkeTlWTXdzdWhYcjE2aW9tSlVhMWF0ZFM1YzJkMTdkcFZqUm8xY3J0L1NFaUkrdmJ0cTc1OSsrckVpUlBhdDIrZkRodzRvTmpZV0QzNTVKUDIwTlBIeDBmNStma3lHQXlxWDcrK2ZiWnczYnAxZGVqUUlVbFNzMmJOMUsxYk4zWHQydFhwNG1uKy92NjY0NDQ3MUx0M2IwVkdSbXJYcmwwNmRPaVEvUHo4MUt0WEwvbjcrK3U2NjY1VDNicDFaVEFZRkIwZHJjek1UQm1OUmpWcTFFZ1BQL3l3MC9FM2FkSkV3Y0hCQ2dzTDArT1BQMTVrbHJPbkRBYUQweklpOWV2WFYzQndzTEt6c3gwV2V3d0tDbEx6NXMxMTMzMzNPVHp1NnRXcjYrNjc3OWJ1M2J0ZGxydHAwNmFOQmcwYXBDNWR1amlFZW41K2ZucmxsVmZVb0VHRElyTmtHelJvb0p0dnZsbkJ3Y0ZxMnJTcHc3NmhRNGVXNmpGZjZzRUhIMVI4Zkx4NjkrNXRuMDM5d0FNUHlNL1ByMGc1a0pJMGF0UkkxYXBWVTI1dXJuSnpjMld4V09UbjU2ZXdzREMxYXRWS0F3WU1xRlMxait2VnF5Yy9Qei9sNWVYWnQxV3ZYbDJkTzNmV3dJRURQVDVlKy9idGl3M2wzV1d4V0JRVUZDU3oyU3cvUHorRmg0ZHIrUERoVHRzR0JnWjZWTDdGTnV2YWFEVHE3cnZ2Vm5SMHRPNjY2eTc3Tmx2Sm9mMzc5K3ZvMGFPNmVQR2lNak16N1RPbmJlRjA0YytON1lLU3dXQndDTFlMTDBBS0FLaDRCdXVsbHhZQjRDcnkzWGZmcVhYcjFtclRwazFGRHdVQTRJYmZmdnROelpzM3IraGhsS3RMWi94VmhoQXRQVDFkRnk5ZWREbVRzaXpITGJ3NG5pMW9NaGdNUldZdW56aHhRdGRjYzQxRDJSRlBtRXdtbDNXbWJhOUZTYk9sVTFOVFZhVktGYmRmTTl2RmlkTFc3RGFiemNyUHo1ZmtmS0hGd2l3V3kxVlQyN2c4clZ1M1RpYVRTZmZjYzQvTE51dlhyNWZKWkhJby9iRnc0VUw1Ky9zN3ZjQlJuZ3AvVjNqeSt1Ym41OXZ2aWlqdno2MDdrcEtTWkRRYVBhbzNYYmlQeFdKeCtqM2dyWTRkTzZhLy8vM3ZGVDBNQVBCS0JqZSt6QW1zQVZ6VkNLd0JvSEw1S3diV0FJQy9GZ0pyQUhETm5jQ2FTKzRBQUFBQUFBQUFBSzlBWUEwQUFBQUFBQUFBOEFvRTFnQUFBQUFBQUFBQXIwQmdEUUFBQUFBQUFBRHdDZ1RXQUFBQUFBQUFBQUN2UUdBTkFBQUFBQUFBQVBBS0JOWUFBQUFBQUFBQUFLOUFZQTBBQUFBQUFBQUE4QW9FMWdBQUFBQUFBQUFBcjBCZ0RRQUFBQUFBQUFEd0NnVFdBQUFBQUFBQUFBQ3ZRR0FOQUFDQVNzUEh4MGNXaTZXaWh3RUFnRk1XaTBVK1BqNFZQUXdBcU5RSXJBRUFBRkJwQkFVRktUYzN0NktIQVFDQVU3bTV1UW9PRHE3b1lRQkFwVVpnRFFBQWdFcWpkdTNhU2t0THEraGhBQURnVkZwYW1tclZxbFhSd3dDQVNvM0FHZ0FBQUpWR2VIaTRjbkp5WkRLWktub29BQUE0TUpsTXlzbkpVZVBHalN0NktBQlFxUkZZQXdBQW9OTHc5ZlZWNjlhdEZSY1hSMmdOQVBBYUpwTkpjWEZ4YXQyNk5UV3NBYUNNZkN0NkFBQUFBSUFud3NMQzFMNTllMFZHUmlvZ0lFQ2hvYUh5OS9lWDBjaGNEQURBbFdPeFdKU2JtNnUwdERUbDVPU29mZnYyQ2dzTHEraGhBVUNsUjJBTkFBQ0FTaWNzTEV6ZHUzZlhtVE5ubEpTVXBLeXNMT1huNTFmMHNBQUFWeEVmSHg4RkJ3ZXJWcTFhQ2c4UGw2OHZFUXNBbEFlK1RRRUFBRkFwK2ZyNnFsbXpabXJXckZsRkR3VUFBQUJBT2VHK1NRQUFBQUFBQUFDQVZ5Q3dCZ0FBQUFBQUFBQjRCUUpyQUFBQUFBQUFBSUJYSUxBR0FBQUFBQUFBQUhnRkFtc0FBQUFBQUFBQWdGY2dzQVlBQUFBQUFBQUFlQVVDYXdBQUFBQUFBQUNBVnlDd0JnQUFBQUFBQUFCNEJRSnJBQUFBQUFBQUFJQlhJTEFHQUFBQUFBQUFBSGdGQW1zQUFBQUFBQUFBZ0ZjZ3NBWUFBQUFBQUFBQWVBVUNhd0FBQUFBQUFBQ0FWeUN3QmdBQUFBQUFBQUI0QlFKckFBQUFBQUFBQUlCWElMQUdBQUFBQUFBQUFIZ0ZBbXNBQUFBQUFBQUFnRmNnc0FZQUFBQUFBQUFBZUFVQ2F3QUFBQUFBQUFDQVZ5Q3dCZ0FBQUFBQUFBQjRCUUpyQUFBQUFBQUFBSUJYSUxBR0FBQUFBQUFBQUhnRkFtc0FBQUFBQUFBQWdGY2dzQVlBQUFBQUFBQUFlQVVDYXdBQUFBQUFBQUNBVnlDd0JnQUFBQUFBQUFCNEJRSnJBQUFBQUFBQUFJQlhJTEFHQUFBQUFBQUFBSGdGQW1zQUFBQUFBQUFBZ0ZjZ3NBWUFBQUFBQUFBQWVBVUNhd0FBQUFBQUFBQ0FWeUN3QmdBQUFBQUFBQUI0QlFKckFBQUFBQUFBQUlCWElMQUdBQUFBQUFBQUFIZ0ZBbXNBQUFBQUFBQUFnRmNnc0FZQUFBQUFBQUFBZUFVQ2F3QUFBQUFBQUFDQVYvQ3Q2QUVBQUFBQXBXRTJtM1htekJrbEppYktaRElwUHorL29vY0VBQUJRcWZuNCtDZ29LRWkxYTlkV2VIaTRmSDJKRG5IbDhhNERBQUJBcFhQaHdnVkZSa2JhLzBNVkVCQWdvNUdiQndFQUFNckNZckVvSnlkSEZ5OWVWR3hzckZxM2JxMndzTENLSGhhdU1nVFdBQUFBcUZRdVhMaWdBd2NPcUdIRGhnb09EcTdvNFFBQUFQeGxHSTFHQlFVRktTZ29TRmxaV1RwdzRJRGF0MjlQYUkwcmlta29BQUFBcURUTVpyTWlJeVBWb0VFRHdtb0FBSURMS0RnNFdBMGJObFJrWktUTVpuTkZEd2RYRVFKckFBQUFWQnBuenB4UlVGQ1FxbFNwVXRGREFRQUErTXNMRGc1V1VGQ1F6cHc1VTlGRHdWV0V3Qm9BQUFDVlJtSmlvcXBYcjE3Und3QUFBTGhxVks5ZVhVbEpTUlU5REZ4RkNLd0JBQUJRYVpoTUpnVUVCRlQwTUFBQUFLNGFBUUVCeXNyS3F1aGg0Q3BDWUEwQUFJQktJejgvWDBZanY4SUNBQUJjS1VhalVmbjUrUlU5REZ4RitHMGZBQUFBQUFBQUFPQVZDS3dCQUFBQUFBQUFBRjZCd0JvQUFBQUFBQUFBNEJVSXJBRUFBQUFBQUFBQVhvSEFHZ0FBQUFBQUFBRGdGUWlzQVFBQUFBQUFBQUJlZ2NBYUFBQUFBQUFBQU9BVkNLd0JBQUFBQUFBQUFGNkJ3Qm9BQUFBQUFBQUE0QlVJckFFQUFBQUFBQUFBWG9IQUdnQUFBQUFBQUFEZ0ZRaXNBUUFBQUFBQUFBQmVnY0FhQUFBQUFBQUFBT0FWQ0t3QkFBQUFBQUFBQUY2QndCb0FBQUFBQUFBQTRCVUlyQUVBQUFBQUFBQUFYb0hBR2dBQUFDamszLy8rdDFhc1dISForMXh1VnF0VktTa3B4YlpKVFUxVmRuWjJtYzh6ZWZKa3paOC9YL241K1c3MStmSEhIL1grKysvcjNMbHpicC9IYkRacjc5Njl1bmp4b2x2dE16TXpGUnNicTlqWVdGbXRWcmZQVTVMejU4OXIwYUpGU2sxTkxmT3gzRDFHYW1wcXVUNkd3c2VkT0hHaUprNmNLTFBaWE83SC95czRkKzZjOXUzYlYrN0h2Unl2WjJsNTIvdGcyN1p0K3UyMzMwclZ0NlR2UEc5MjhPQkJ0NzdmbGl4Wm9oOSsrS0ZNNTFxNmRLa1dMRmlna3lkUEZ0bTNiTmt5TFZ1MlRPbnA2V1U2eC9qeDR6VjE2bFMzMmo3NTVKTjYvUEhIeTNRK2s4bFVwdjdGU1U5UFYyWm1acW5hcEthbTZzS0ZDOFgyZGZmZlRwczllL1pvOSs3ZEh2VUJLaHZmaWg0QUFBQUE0RTFXcjE2dGF0V3FhZURBZ1plMXorVmtzVmcwYytaTXBhYW1hdHEwYWZMMWRmNXIvN2ZmZnF1SWlBaU5HalZLblR0M0x0VzVZbUppZE9yVUtWbXRWdm40K0xqVlovUG16VXBOVFZWWVdKamI1NG1LaXRMczJiUFZwRWtUVFo0OHVjVDJIM3p3Z1U2Y09LSG16WnRyMHFSSmJwK25KSHYzN3RYNjlldVZtNXVycDU1NnF0VEhTVXRMMDBzdnZhUmF0V3BwekpneGF0U29rY3UyYjcvOXRrd21rOGFNR2FOV3JWcVYrcHlYeXMvUDEvbno1eVY1VjREcUxaS1RrL1htbTIvSzM5OWY3NzMzbnFwV3JWb3V4ejE5K3JUbXpadW5VYU5HcVVtVEprN2JXSzFXNWVYbEtTY25Sems1T2NyT3psWjJkclpNSnBNeU16T1ZsWldsek14TXBhZW5LeTB0VFdscGFVcFBUOWViYjc0cFB6OC9qOGJqYmUrRDVjdVhLeUVoUVgvLys5OWR0c25QejFkU1VwTE9uVHVuMDZkUDY5U3BVenA5K3JUUzA5TTFmZnAwTld6WThBcU91T3l5czdNMWE5WXM1ZWZuYS9iczJRb05EWFhaZHUzYXRRb0pDZEdRSVVOS2RhN2MzRnh0MnJSSjJkblo2dFNwVTVIOXYvenlpeVNwWjgrZVpYclBKeVFrS0Njbng2MjJGb3RGRm91bDFPZmF2bjI3dnZubUd3MGZQbHgvKzl2ZlNuMGNWOGFNR2FPUWtCRE5tVE9uMkRaMTZ0VFJlKys5NTdCOTJyUnBTa2hJME5kZmYxMmtqOVZxMWRxMWE3VnUzVHBObkRqUjdYOFQ1OHlaSTR2RllqL21mLy83WDUwNGNVS1BQUEtJYXRldTdjRWpBN3dYZ1RVQUFBQndoWXdZTWFMY2o3bHc0Y0lpUWJIUmFGVFhybDIxYU5FaXJWeTVVb01HRFNyU0x6MDlYWHYyN0pIRllsR3paczFLZmY1ang0NUprbTY4OFVhMzJpY2xKZW5peFl0cTBLQ0Jnb09EM1Q3UC92MzdKVWszM1hSVGlXMTM3ZHFsRXlkT1NKS09Ieit1RXlkT2xPa3hGdGE3ZDIrdFhMbFNmL3p4aHdZTUdLQjY5ZXFWNmpnN2QrNVVmbjYrY25KeTFLQkJBNWZ0VHA4K3JjVEVSUG42K2hZYmFsZWtGMTk4c1Z5UE4zMzZkRldwVXFYSTl2TCsvRGdMa0FxcldiT21ldmJzcVUyYk5tbmx5cFY2OE1FSFhiWjFaMnovL09jL1ZiZHVYVzNZc0VHeHNiRjY1NTEzTkhMa1NIWHQybFdTTkh2MmJFVkdSaW92TDYvVU01M1BuVHZuTWdTL1hFcnp1cno2NnF0cTA2YU41czZkcTZTa0pMMzU1cHZGdGs5TlRkV0tGU3VVa0pDZytQaDRKU2NuRndrNGc0S0NkUDMxMXlzbEphWFNCZGIvKzkvL1pEYWIxYUpGaTJMRDZ2SVFFUkdoN094c1ZhdFdUZTNidHkrMzQrYm41eXNqSTBQVnFsVXJ0Mk82NC96NTgvcjY2NjlsTXBtVW5Kd3NxV3pmRlcrLy9mWVYrNjQxR0F3NmV2U29FaE1UOWRGSEgyblNwRWtLQ0FqdzZCaloyZG5hdFd1WHpwMDdwOE9IRDJ2SWtDSHEwNmVQREFiRFpSbzFjR1VRV0FNQUFPQ3FkZUxFQ2FlM0xLZW1wbnI4SDE1bmZaeUZ5VmRLNzk2OWRmejRjYTFhdFVwLys5dmZWTE5tVFlmOXExYXRrdGxzVnFkT25WU2pSbzFTbnljcUtrcVMrNEgxMGFOSEpVa3RXclJ3K3h4V3ExVjc5dXlSMFdoVTkrN2RpMjJiazVPalpjdVd5V2cwcWsrZlBscTllclcrL3ZwclRaNDhXVWFqNjRxSXI3MzJtbUpqWTkwZWt5Uk5tRERCclhiT1pueHUyclJKVXNIclZOeDd4SGJiZDRjT0haeUd1T1ZsMHFSSmJnY2NRNGNPZFppWldkNWxHRXFhYVZtdlhyMHloVEdldk03MzNudXZ0bTNicHF5c3JCTGJHZ3lHSXA4enFlRGlVT0dacG84Ly9yaDhmSHkwWWNNR3paMDdWeWtwS2VyVHA0L0N3c0xzWlEzOC9mMFZFQkNnd01CQSs1L2c0R0FGQlFVcE9EaFl3Y0hCcWxLbGlrSkNRaFFZR0tpYU5Xc3FORFRVbzdzV25Dbk4rK0NhYTY2eGI0dU5qWldQajQvcTFLbmowRFkyTmxhK3ZyNzIyWisyVUM0Nk90cXQxeU1rSkVRN2R1eFFWbGFXQWdNRDFhaFJJNTA5ZTFiNStma2FOMjZjR2pSb29KbzFhenFNL2VXWFgzYnJjVWpTekpremk5eUo0dW4zUVVrQ0FnSmN2ajYyQzNKZHUzYlYvdjM3OWRGSEh4VjdySXlNakJML2pYSjFRV2J6NXMyU3BCNDllcFRxMzZmVHAwL3J5SkVqdXZQT094MmU3NWlZR0UyYU5FbTMzSEtMbm43NmFZK1BXeHBKU1VsNi8vMzNaVEtaZE1NTk45anZjaW9wTkxlVlkzTFc3a3IvbXoxeTVFakZ4TVFvT2pwYUN4WXMwSFBQUGVkUi84REFRRTJaTWtYZmYvKzkxcXhabzZWTGx5bytQdjZ5WENBSHJpUUNhd0FBQUZ5MXFsYXRXbVRHN3ZidDIrWG41K2RSaVF4WGZTNE5TRXVhMFNsSjhmSHhldlhWVjkxdWJ4TWRIYTI1YytjNmJNdkx5NU9QajQvRExjclBQLys4UWtKQ3RINzlla2tGSlM3Yy9ZL3RndzgrcUQ1OSttajgrUEgyYmJiYW5MTm56eTdTUGp3OFhJTUdEZElubjN4aTM1YVJrU0dwSUlnOWZQaXcwL05NblRwVjY5YXQwKysvL3k2cElNQk1TVW1SajQrUFpzeVlVYVQ5NjYrL2JnOGVsaXhab3NURVJQWHQyMWZEaHc5WGRIUzBEaDA2cE8rKyswNzMzMzkvaVkreFI0OGVUcmZuNU9SNFBQUE41dEtnK2ZqeDR6cDM3cHdDQWdMVXUzZHZsLzBzRm92KytPTVBTZElOTjl4UWJFM1o0T0RnTWdVdGNYRnhicmU5Tkx6MTVIMWFIcVpObStaeDJZdkNYTDNmaS9zYy9QNzc3L2IzWTJIOSsvZlhzR0hESkJVRVJ4OTg4SUhEZnJQWnJGZGVlVVcrdnI3MnNOSmdNR2pFaUJHcVVxV0tWcTVjcVcrLy9WWlZxMWJWc0dIRGRQZmRkOXVEYXB1SWlBZ2xKaWFxVDU4K1JjNmZtNXVyU1pNbXFXblRwaG8yYkZpWnc3YlN2QS9lZmZkZCs3YkhIbnRNdFdyVmN0Z21GVHkzdFd2WExyTGRYVDQrUHBvMGFaSkNRa0xzbi9Ybm5udE9HUmtaNnRDaGc5TStTVWxKYmgvZldTbVUxMTU3clZSamRhVmR1M1o2NVpWWGltdzNtODJLaUlpUWo0K1B1blRwb3RqWVdJZUxBSmVLalkyVjBXaFUzYnAxUFI3RDZkT25GUmtaS1I4Zm4ySy9lMXhKU1VuUlJ4OTlwSXNYTCtyczJiTU9aWkZzczV1THU3QlcwcjgxcnZaLzl0bG5SZTdJaVltSjBYdnZ2YWNMRnk2b1JZc1dldmJaWiswQnVyTi9qeTQ5ajlGb0xMR2RLN0d4c1U3Zkh3a0pDUjU5djN6OTlkY0tEQXpVMkxGajllYWJiMnJYcmwxcTFxeVordmJ0NjlGNGZIMTlOWHo0Y0xWcTFVckxsaTNUM1hmZjdWRi93QnNSV0FNQUFPQ3FWYWRPSFkwZVBkcGgyL2J0MnhVY0hGeGtlM0ZLMDZlODVlWGx1WndSV0hneHF0emNYQzFkdWxRNU9Ua0tDZ3BTOWVyVjNUNUhTRWlJcFA4THFhMVdxL0x6OCtYajQrTjBVYWthTldvb056Zlg2YmpTMDlOZEJyQVdpMFhwNmVsRit1WG41enM5bG0zQnF0MjdkMnZ6NXMycVc3ZXV2YjdyaUJFajlJOS8vRU9yVnExU28wYU5TaXdwTW5Ma3lDTGJwazZkcW9TRUJIMzQ0WWZ5OS9jdnRuOXhMZzBzY25KeTlPeXp6eFpwWnd1QS8vZS8vOWxuTHk5WXNLRFlZNy94eGh1Ni92cnJTejIyQlFzV2xDa0UvaXNvTGlSMHBhVHlEWnMyYlZKS1NvcjY5ZXRYNVBtOTc3Nzc1T3ZycS9Qbno2dGJ0MjZLaTR2VEJ4OThvUGJ0Mit1eHh4NlRWUERlL3ZlLy82MmtwQ1MxYnQxYTExNTdyY014bGk5ZnJ2ajRlT1hrNURpRTNLWGx6ZStENGtybkZLZTR4K1FOczFBaklpS1VtWm1wVHAwNnFWcTFhcXBXclZxeHdmNklFU01VSEJ4Y3F2RGZWcCs2YytmT1R1OEdLRTV1YnE1bXpacWxpeGN2eXMvUHIwamdIUjhmTDBuRmxrbHk5Um16ZmErNzJuL3B4ZCtEQncvcXM4OCtVMlptcHBvMWE2YVhYbnFwVE4vTmx6S2J6VVhXUHNqS3lyS0gxRzNidGkweVZsZDNGeVFrSkNnL1A3L1k3NWRycnJsR0R6NzRvTDc2Nml1dFdyVkt0OTU2YTZrK3p4MDZkRkQ3OXUwcEI0Sy9CQUpyQUFBQTRCSW1rMG5mZlBOTlJRL0RJODJhTmJNSG5hKy8vcnBpWTJQMTFWZGZGV2wzNE1BQmJkKytYVkxCRE1WMjdkcDVmSzR2dnZoQ2tyUisvWG90V3JSSXp6MzNuTlBGdTJ4czQ4ckl5TkNZTVdOVXJWbzFmZnp4eDhXZVkvanc0Um8rZkxna2FjcVVLVHA1OHFRKy9QQkRseUhMMGFOSE5YLytmUG41K1duTW1ESDI4S0p1M2JwNjhza25OWGZ1WEMxWXNFQyt2cjdxMHFWTHNlZk96czUyK0xsKy9mbzZjZUtFdG0vZnJtN2R1dG0zRzQxRytmdjc2L1BQUDNkNXJHYk5tdW4yMjI5MzJHWUwvaTlsbTMxdXMzYnRXa2tGd2IrcjhDSStQbDRXaThYbHdwcC9SWjZVcmZERXUrKytLNVBKcEZXclZ1bmFhNisxMTVZdWJNMmFOVHB6NW96NjkrOWZZcDFrczltc24zLytXVDQrUHJyenpqdWR0aGs0Y0tDc1Zxc01Cb1BxMXEycndNQkFiZHk0VVowN2QxYmJ0bTNsNCtPalljT0c2Wk5QUHRIaXhZdjErdXV2Mi91ZVBuMWF2Lzc2cXlUcGlTZWU4S2dtUEVwMnBlNGNzTTNjdnh5TEJSWVdGeGVuUFh2MlNGS3hDMW82WTdWYU5YLytmSjArZlZxUzlPU1RUeGFwbFg3MjdGbEowc3FWSzdWdTNUcEpCUmNtQzg5RWRoV3lQLzc0NDdKWUxHNkY4TnUyYmRQOCtmTmx0VnJWdW5WcnZmRENDd29NREZSbVpxWmlZbUxVdkhsemp4NmJNMWFydGNqRlVZdkZZdC9XcFVzWHAzY1IxS3haczhqMjhlUEhLeUVob2NUSGR0dHR0eWs1T1ZtMzMzNjdBZ01EOWZubm4ydnIxcTNGOWlsdFdSaWdNcmg2ZnFzQkFBQUEzSlNibTZ2ZmZ2dXRvb2RSYXJaWno1ZEtTVW5SL1BuekpVbWRPblVxVlZoZDJLRkRoK1RyNjZzMmJkcTQxZjd3NGNPeVdxMXV0NWNLWm5PZk9uVktUWnMyVmMyYU5UVml4QWhkYzgwMUR2LzVqNDZPMWtjZmZhVGMzRnc5OGNRVFJSYk02dGF0bTA2ZlBxMVZxMVpwenB3NWV1Q0JCNXlXVjdBWk5XcVUwKzBMRnk3VXdvVUw3VC9ieGxGY3FHQTJtNHNFMXJObXpTb3k0ek12TDgvaDl2cm82R2dkUEhoUUFRRUJldnZ0dDFXMWFsV254My9tbVdlVWxaVjFWUVhXbnBTdDhGUkdSb2JXclZzbmk4V2loZzBicW43OStnNzdWcXhZb2V6c2JQWHExYXZFWTIzY3VGRXBLU25xMGFPSFErM2k0OGVQNjdycnJyUC9iQXZmZlgxOTljUVRUMmphdEduNjhzc3ZOV1BHRFBuNys2dHo1ODVxM0xpeG9xS2l0SC8vZm5YczJGSFoyZG1hTTJlTzh2UHpkZXV0dDdvc2kzRWxXYTFXV2EzV1ltdkZ3MUZDUW9MKzk3Ly9TVktSQlJDTEswbFNlTGJ2cFZ3Rm8wdVhMclhYaC9ka1lVU0x4YUt2dnZyS1hrOS82TkNoVHU5VU9YWHFsQ1RIbXZhRlE5N3lFaDRlTGtucTJiT25IbnZzTWZ0M1h5OXlTQUFBSUFCSlJFRlUzdzgvL0tDTkd6ZHF6Smd4eFY1QWRZZWZuNTlEMkR0aXhBaUZoSVJvenB3NVpUcHVTZTY3N3o3NzM2dFhyKzUwVm5aYVdwb3lNek1sbGU2dUVLQ3l1SHArcXdFQUFQK1B2VHNQaTdMZS84Zi9uR0ZZQm1TUlZRUVhja25CRk5jc0YxSzBYTkkydGJLeXRPV2JSaWZiN1dUV3BXYXJ0aDNUYk5PUDFtazU3cEtuUkhGRFVrRUZCWEZGRUVSMmhtVm1tUFgzQjcrNXp3eXpzdzc2ZkZ4WFZ6Snp6OXh2aG51MjUvMTZ2OTVFNUNCL2YzK25lbHU2d3JSeVk5WUM2NktpSXRUVjFRbUx0VG5ibzlVNENORm9OTWpLeWtMZnZuM2g1ZVdGVjE5OUZXVmxaVFlydWd6QmpET0JkWHA2T3ZSNnZkV3E2TXpNVEh6OTlkZFFLQlNZUG4yNjFTQngxcXhaVUt2VjJMTm5EMzcrK1dlY09IRUNUejMxbE1Vdi9NYkJzUzNHRmEyTlEvUlBQLzBVcDArZmR1cDNOYlp0MnpZQXdQang0NjJHMWNEL0ZpaTBGRmpMNVhLTGk0b2FHRnFwQUk1VkxhOVlzY0lsd3NqbXRxMnc5WHdOQ1FuQkUwODhnWFhyMW1IdDJyVjQ5OTEzaGVmUzc3Ly9Eb1ZDZ2NtVEo2TmZ2MzQyOTZGVUtyRjkrM2FJUkNMY2UrKzl3dVZKU1VuWXVIRWp4b3daZ3psejVwaTFNZWpkdXpmdXZQTk9wS1NrNFBEaHc4TEpqdW5UcDJQZnZuM0NESVAvL09jL0tDa3BRZGV1WGZIWVk0L1pIRXRySGdlV0hzdWlvaUtITG5lbXBjVnZ2LzBtdExOb3pGcHY0STRnTVRGUmVBNDNmbTdaQ25xZERZTFBuRGtqTE96b0RJMUdnelZyMWdpVjJkT21UVE01bmcxa01oa0tDd3NSRmhhR2p6LytHRUREMzhYWjkxSkhSRVJFNE0wMzMwVC8vdjJGeXdvS0NwQ2NuQXlKUklKZXZYcTE2UDdheTh5Wk16Rno1a3lUeTlScU5kNTY2eTBoc0c1cVQzaWlqb0NCTlJFUkVSSFJEY1phWUIwZEhZMFpNMllnTkRRVVdWbFp6YXA4eThuSmdWS3B0Rm5abVpHUmdYLy8rOS9DejRaRnViWnMyWUtkTzNmYXZIL0RGM0ZEVlorbHdEb2pJd09mZi80NWREb2R4bzhmTC9TdHRrUWtFdUh4eHgrSFZDckZ6cDA3aFdwVlM0SDFtREZqN0Q0MkVva0VJU0VoRnE4cktpckNtVE5uRUJnWWlGR2pSdG04SDB0eWNuS1FucDRPcVZTS0tWT20yTnpXRURaYUNuQ3Q5ZnkyeEpHcVpVc0wwM1ZFQ1FrSk5xOGZOV29Vamh3NUFxQWhpQXNNRE1UNTgrZHg0TUFCUkVWRm1ZVklsaVFtSnFLbXBnWjMzSEdIeVRFV0ZCUUVMeTh2SERwMENMbTV1Vmk0Y0tIWmNUUnIxaXpFeE1TWUhEdERodzQxcVJxZE9YTW1QRDA5TVhMa1NMdTllMXZ6T0REKzNUUWFEVXBMUytIcDZXbFNVUTQwUENjYVAyZWNtUlhnNStkbnNpK0ZRb0dxcWlxek1YUWtsWldWZGxzK0JBY0hteTNrYVkzaHBHRmpHbzBHUC8vOHM5UGpVeXFWV0xseUpiS3pzd0VBOTk1N3Iwa0ZzTEhNekV5N3MyZHNuU0ExaFBhMnRwa3padzZpbzZNQndDU3MxdXYxV0w5K1BYUTZIZUxqNDRWMUdWNS8vWFdvMVdwOC92bm5WdSt6SlZrN1NXSzg2SEZqSDN6d2dkbjZEN2EyVDB4TVJHbHBxZkN6V3EyR1JDSmh6MnE2SVRHd0ppS3lvYkt5RW9XRmhTZ3RMWVZDb1lCQ29SQStVQkVSVWR2cjNMbHptK3hISnBPNVhOVzBNOVJxTlpSS3BkbVgvNFNFQkV5ZE9oVkFRd0JzV05qTjRNa25uMFJvYUtqSkYrYVVsQlNzVzdmT3JHck5FQ1FQSGp6WTZqZ1VDb1hGb014U3FHSkpWVlVWenA4L2oxNjllbGtNaDJOaVl0Q3JWeS8wNjljUE0yYk13QysvL0FKM2QzZWJ3ZlZERHoyRVcyKzlGU2twS1pnMGFaTFY3ZXhWbnpldXFEYTJaODhlNlBWNlRKa3l4ZUtKQTN1a1VpbWlvNk14Y09CQStQajRRS2xVV3UxaGJRaXM3ZTJucVJXbmNya2M4K2ZQdDNoZGF6OUhJaUlpc0dMRkNyUExXNnFIOWViTm01R1FrSURJeUVna0ppWUt2WVNCaHBCUElwRUkxYUl5bVF4NnZSNFZGUlY0KysyM1RlNm44WEdnMFdpd2QrOWU0V2VkVGlkVXp3NGVQQmhMbGl6Qlo1OTlob0tDQXJ6NzdydFlzR0FCQmd3WUFBQjQvLzMzaGNWSTdaM1VBUnBtSUZnYmh5VXRmUndZN3pNakl3T3JWcTNDNk5Hak1XZk9ISlB0bm56eVNZU0VoRFM1SW5UU3BFa216OWRObXpZSmZaSTdhcFhwMXExYm9kRm9XbjAvVzdac1FXRmhJZno5L1NHVHlSeSszVmRmZllYeThuS0lSQ0xNbmozYmFoOTJvT0Y5QWpCdmEyTE1rWk1tdHJZeFhqellXR0ppSWk1Y3VBQWZIeDlNbXpaTnVMeWlvcUxWSDkrbXZnWWEyb3VVbFpVNS9INVlXbHFLeE1SRURCZ3dBTm5aMmREcGRQanl5eThoRm9zeGYvNzhGbGwwbGNpVk1MQW1JcktncEtRRW1abVpxS3lzaEZnc1JuQndNRUpDUXVEbDVlVVNVMkdKaUc1V0xkMEwweG9QRHcrbkZzQ3kxKys2cVY5cUhiMmRXQ3pHanovK0tQeXMwV2dzVGhsdlNvV3NJWGd6cnZUVmFyVklUMDlIUkVRRXdzTENyTjUyNU1pUkdEbHlKQUJnMzc1OTJMQmhBeVpPbklqSEgzL2NvWDBmUFhvVWVyM2VZcjlVb0tGQzg0MDMzaEFxVEhmdjNnMnBWR294c003UHo4ZjE2OWN4WXNRSURCZ3dRQWdJYmJFV1N0djZ1OVRWMWVIdzRjUHc5L2QzcU0reEpUMTY5TUNiYjc2SnNySXl2UC8rKy9EMjlzWXJyN3hpOWhsRXI5Y0xKOUtiMHlLanFZS0RnMjFlcjFhcmhZQk1LcFhDeDhmSHFmdTNkb0txTlhwWTE5VFVPUFQ2SXBQSjdJWitFb2tFcjc3NktyNzQ0Z3VrcHFaQ3JWWWpJU0ZCQ05raklpTHd6anZ2WU5XcVZTZ3NMRFNwTkM0dUxuWXFWSFFsQnc0Y0FBQzc3VktNV1hwKzJTc09VYXZWUWdWOFIzWHAwaVVjUEhnUW9hR2gwR2cwWmxXMkJtVmxaYzA2TVhUaHdnWDg4Y2NmQUJvcWxMLzY2aXVIYjF0ZVhnNHZMeTg4ODh3emRoZXFIVE5tRE1yS3lteXVpK0RNeVpMOC9IeUlSQ0owNjliTjVuWjVlWG5ZdW5VcmdJYVRrYzYreGpTRlNxV0NRcUVRK29DTFJDSjA2ZExGWkp1U2toSm90VnFMMWYvR3J6UEcxZk9HaFNjdDBlbDBXTHQyTFRRYURSNTk5Rkc4ODg0N0FCcGVDMHRLU3JCMDZWSzgvUExMVm1mOUVIVkVES3lKaUl4b3RWcWtwYVVoUHo4ZkFRRUJHRGx5Sk1MRHcyK3FoWXlJaUZ4Wld3WFdVcWtVVHp6eGhNUGJ1OW9DaldxMTJxU1g2R2VmZllaVHAwNDUvWDUyL3Z4NVhMcDBDUkVSRVNidENESXpNMUZUVStOVUlIdjY5R2tBY0dweHVLTkhqMElzRm1QRWlCRld0N0hYRGdGb3FQejgrdXV2b1ZRcW9kVnFMUWJnZXIyK1JhcDJrNUtTVUY5Zmp3Y2VlTUNoc2RraWxVcFJWVldGUzVjdTRkZGZmOFdqano1cWNyMXg3K0gyK0t4aXIxWEJoZzBic0cvZlBrZ2tFaXhac3NSa0FVTm5HWUlja1VpRUgzLzhzZGwvcTMvODR4K1F5V1JDMFAvSUk0L2drVWNlYWRaOUd1dlZxeGZlZWVjZExGdTJER2xwYWRpNWN5ZW1UNTh1WE8vdjc0KzMzbm9MZVhsNXVQWFdXNFhMSGUzM201K2ZqNTkrK2drNU9Ubnc4dkl5cVN4dEQwZU9IRUY2ZWpxQ2dvS2F0ZUJkWVdFaEtpc3JiVDUzVWxKU2hCNitRTU9NQnJGWWpQajQrQ2J2dDYzOS9QUFAwT3YxZVBqaGgvSHJyNzlhM2M3VDA5TnVXR3h3L1BoeDFOZlhtMXkyYWRNbTZQVjZqQmd4QXNPR0RiTjVlNVZLaGYvODV6L0N6K0hoNFhqeHhSY1JFUkZoZDkralJvM0M4T0hETGI0TzVlZm5Jek16RXhrWkdXYXpFNng1NTUxM0lKRkk4UDMzMzF2ZFJpYVQ0Y3N2dnhTcXFNZU5HK2ZRZlJ2b2REcUxKd1Btelp0bjhiMU5wVkpoelpvMU9IbnlKQjU1NUJHaHY3eVhsNWZaaVJkRGV4Wm5UM2hhczJQSERseThlQkh4OGZHSWpJd1VMbCt5WkFsV3JseUozTnhjdlBmZWUzanh4UmVkT21GRTVNcVl3QkFSL2YrVVNpVU9IejZNNnVwcURCOCtIRDE2OUdBL01DS2lHOXphdFdzdFhpNlh5NjFlWjQybDIzVHYzaDFUcGt4eHFyS3N1TGdZYjd6eEJvQ21UZC9YYXJYUWFyVW1GYmVHTC9TR3krUnlPYjc5OWxzRUJRWFpySGFPakl6RTNMbHpFUmdZYVBLZW1KZVhCd0RZdFdzWGR1M2FaWEtieGwvR04yellJQ3pRNk9YbFpkSjcxSjVMbHk0QmFBZ1hqVFZldk0zVzQ3UjM3MTVzMnJRSk9wME9VNmRPRlNxK0c3UFU5OXZhNG5IV2FEUWFKQ1VsUVNRU1dhMEtCeHhmMU5ISHh3Y3Z2UEFDM24vL2ZmejN2LzlGejU0OVRlN1hlTHA3ZTFSWTIzTDU4bVVrSnljREFPNi8vLzVtaGRYQS85b0JlSHA2dHNqbk04TmoxNXBCZjBoSUNGNSsrV1VzWGJvVTI3WnR3OGlSSXhFYUdpcGM3K1hsWlJKV08wSW1rMkh6NXMwNGVQQWdBR0RzMkxHWU1XT0dVTzNaSGxKU1V2RDk5OTlESkJKaDd0eTVUclhCeWNyS3dtZWZmUVl2THkrNHVibWh1cm9hT3AwT3ZYdjN0cmk5VHFkRFltSWlwRklwOUhvOWxFb2x0bXpaQXJsY2pzTENRanoyMkdOTmFzUFQxZ0lEQXhFVEU0Tmh3NGJaREt4OWZYM3g3TFBQT25TZk9UazVab0gxZ0FFRFVGTlRZOWIrcWJFTEZ5N2d1KysrTTVtOWtKQ1E0RkJZYldBNHlhRFZhbkgyN0ZrQURjZXJvUnJZZUpIYTVsS3IxZmppaXk5TTJtazBaUmFzcFZraWh0WWFOVFUxeU16TXhJa1RKd0EwQk5aLy8vMDNnb09EVFo3SHJTMHJLd3M3ZHV4QVlHQ2dXZjk4WDE5ZnZQWFdXMWk5ZWpVeU1qTHc4Y2NmWSs3Y3VSZ3paa3lialkrb3RUQ3dKaUpDd3dlcnc0Y1BRNmxVWXZ6NDhjSmlIVVJFZEdOTFRVMjFlTGxhcmJaNm5UV1dibE5iVzJ0MzBieVdacWc4OVBUMEZDNHpWT0lhd2ptNVhJNFRKMDZnUjQ4ZU51L0wyOXNiZDkxMWw5bmxuVHAxTXB2cWJHc0tkRjVlSHVycjZ5R1JTTEI0OFdLN3Y0T2hLczNhZEdwYkN4NGExTlRVWVAzNjlVaExTNE5FSXNGVFR6MWxzeUpjclZhYlZIVjI3dHdaUVVGQkZzUGxqejc2eUdKQUtKRklNSEhpUkd6ZXZCbGZmUEVGM25qakRVaWxVclB0dW5UcFloYTY2dlY2aTYwdWV2WHFoWmt6WitLWFgzN0JEei84Z083ZHV3c2hrbkZnN1VvaG5VNm53L3IxNjZIWDY5R3paMCtMejRIczdHeDA3ZHJWNGM5Y2hzRGFPUFRhdUhHalNhV3RMVDQrUGlhekpneVBYWE9yNE8ySmlvcENYRndja3BPVGtaeWNqSWNmZmxpNDd0cTFhMDRGK1ltSmlkaXhZd2VVU2lYNjlldUgyYk5uMjMwT3Q3Ymk0bUw4L1BQUDBPbDBlT3l4eDJ5MmhMQWtQRHdjYXJVYWFyVWFRTU56cUUrZlBwZzdkNjdGN1ZOU1VsQlNVb0o3N3JsSDZKdjgxbHR2NFpOUFBzSGV2WHRSWGw2T0YxNTRvZFgvcnMwMWR1eFlzellTclNFK1BoNnhzYkZXVzJWVVZGUmc4K2JOU0VsSmdWNnZOK2x6N2N4cmlpR2tQbjc4T05MVDA0VSs3Q0tSQ0xHeHNSZzllalJpWTJQdHJnM1ErRDZOdC9mMTljWGJiNzhObFVxRkw3NzRBcGN1WFlKRUltbHluMnF4V0d4MWxraEJRUUVXTDE1czBrYkwwOU1UcjcvK09ucjM3dDFtUlUzRnhjVll2WG8xdEZvdG5ucnFLWXZ2SjU2ZW5uanBwWmV3WWNNR0hEaHdBTjk5OXgxS1Mwdng0SU1QdHNrWWlWb0xBMnNpSWdCcGFXbW9ycTVtV0UxRWRKT3hWSm1iazVPREw3NzRBaUtSQ0srLy9qcWlvcUlBQU51MmJZTlNxUlRhQnFqVmFxeGF0UXJaMmRtSWpZMTFtVVdQREFHZThSZmJ4aFhXS3BYSzVHZGo1ZVhsRmtPRmFkT21ZZFNvVVFDQUNSTW1ZTUtFQ1NiWDI1b0NiUWpNTlJxTlUyMWRyRTJudHJkNDIvSGp4N0Zod3diVTFOUWdKQ1FFQ1FrSjZObXpwODE5eWVWeStQbjVBV2pvRzJzcldGKzhlTEhKQ1FGajA2ZFBSMzE5UFhidDJvV05HemZpdWVlZU05dG0rZkxsWm8rOVdxMjJXbms5YWRJa25EeDVFdWZPbmNQcTFhdngzbnZ2d2NQRHc2UksyRjZBNGt4UVpLd3BpMDN2MmJNSGVYbDVrRWdrZU82NTU4eUNyNzE3OTJManhvM28zcjA3M243N2JhdVBwVEZMeC9YeDQ4Y2Q3dmZzNys5dk1iQnUvSGN3SE1lT2NIUUd4QjEzM0lIazVHU2g2aFJvQ09ELytjOS9vbHUzYmxpMGFKRkR2WGUzYk5rQ2pVYURGMTk4MFc1N0IydGEramdJQ3d2RGloVXJjT1hLRlp2dGZwWXNXUUozZDNjOCtlU1RKajMzQXdNRHNYNzlldUgrYllXa1NxVVN2Ly8rT3lRU2lVbGdiVGlPUHZqZ0E1dzZkUW9yVjY1czh1L1pWaHdOOXB2Ynd6b3dNQkNCZ1lFV3Ivdmpqeit3WmNzVzRXVEIyTEZqOGNnamoyREJnZ1ZPNzJmOSt2VkMxVC9RY0Z3VUZ4ZkR6ODhQQ3hjdUZDNTM1dlZmcjllYmJDK1h5MUZmWDQ5UFAvMFU1OCtmaDFRcXhUUFBQT05VWDI1SGRlN2NHZDdlM2hnK2ZEanV1T01PZlBEQkIzQjNkMGVmUG4xYWZGL1cxTlRVWU5XcVZhaXJxOFBFaVJOdFByL2MzTnd3Yjk0OGVIdDdZL2Z1M2RpK2ZUdkt5c3J3OU5OUHU5VEpUQ0puTUxBbW9wdGVYVjBkOHZQek1YejRjSWJWUkVRM3VZTUhEMkxEaGczdzlmWEZhNis5WnRJcmN0KytmWkRKWkVKZzdlN3Vqb1VMRjJMVnFsVTRkZW9VbGk1ZGl1ZWVlODV1TU5yYWFtdHJBY0NrQXRnUVNEUU9yQzFWYTJtMVdvdWhndUYrbTZKdjM3NDJ3ejJsVW9sbHk1YWhvS0RBYXNzT1J5a1VDdnpyWC84Q0FJd2ZQeDRQUC95dzNSTUo5ZlgxVUtsVVFtRDk2cXV2MnQzUHNHSEQ4T0tMTDFxODdzRUhIOFRwMDZlUmtwS0NDUk1tNEpaYmJuSHl0ekFsRW9ud3pEUFA0TzIzMzBaSlNRa3VYYnFFL3YzN20vMWRiV21yL3UrRmhZVkNIOXdaTTJaWWJDa3dlUEJnYk51MkRYbDVlVmk5ZWpVV0xseG9kenAvUVVFQkFGaWNpbTh2T0c0YytPbDBPdUVraXJYSHpsSjF2NEZoTm9HakRGWFV4a0Y0Ym00dTlIbzlLaXNyNGVQajQxREFhdGpuZi83ekg1TmV3NDFaT3FGazBCckhnYisvdjkzZTlMMTY5Yko2blVna2NpaFUyN0psQzJReUdjYVBINCtnb0NDVDY3cDA2WUpGaXhaaDVjcVZ1UGZlZTIrWXRuN043V0Z0UzJob0tOUnFOWHIxNm9WSEgzM1VxVEMyb0tBQVZWVlY2TisvUDl6YzNCQVdGZ2FKUklLaFE0ZmlycnZ1UXYvKy9TMjJJVEU4VjR1S2ltdyt4NTU4OGttTFBheTFXaTBxS2lyUXFWTW52UExLSzFZWFptMHVIeDhmZlBYVlZ3NGRsd3FGd3VwSmhhYWViS2lycThOSEgzMkU2OWV2SXlvcXl1SCsrbzg4OGdnOFBUMnhiZHMycEtTa3dOM2QzZXBzQlNKWHg4Q2FpRzU2SlNVbENBZ0lhUGNwbFVSRTFIN3E2dXF3YWRNbUhEbHlCTGZjY2d0ZWV1a2xoMDVpR3FZSS8vampqemg4K0RDV0xsMktDUk1tWU5xMGFmRDE5VzJEa1pzckxDd0VZTnFiczNHd1dWcGFDZ0FXZjhmUTBGQjg4c2tuVGQ3L2tTTkhVRkpTZ3RMU1VwU1VsR0RTcEVrMkYySFQ2L1ZZdDI0ZENnb0tFQlVWNVhCL1o4TnRLeW9xekhwc1IwVkY0YkhISHJNWXdOVFUxTURiMjlza2lLaW9xQUFBb1JMeHUrKytzN2kvNDhlUFkrUEdqZkQwOU1Ua3laT3Rqc3ZOelEyVEprM0NOOTk4ZzVTVWxHWUgxa0REMytYWlo1OUZaR1NrRUlBYXdpbHI3US9FWXJFUThEYjFiNnBVS29VZXRQWkNRTFZhamErLy9ob3FsUXI5Ky9mSHBFbVRMRzRYR0JpSUYxNTRBUjkvL0RFeU1qS3dhZE1tekprengrWjlHL3FtdDhUbk5jTUpHemMzTjZ1QmxLMEsvb1VMRjZLeXN0TGgvUm4rVHNhaGZHNXVMZ0FJUGF5ZENaTHRiV3RveDJEUUZzZkJtVE5uc0duVEpvZnVTNmZUT1JUUUcvOE56cDgvajcvKytndFNxUlFQUFBDQXhlM0R3OFB4MFVjZjNWQVZwYzN0WVczTHNHSEQ4TlpiYnpWcGtiN3o1ODlqdzRZTjZOYXRHNVl2WDQ0Nzc3d1RZOGVPRlU3NldhUFg2NFdGQ3hjdFdtVHpSSVlsYm01dW1EbHpKbnIwNklIdzhIRGh0YnMxT0hvY3VibTVtYTFaWURoNU1IcjBhTFB0RHg4K2JQYytWNjllamF0WHJ5SWdJQUQvK01jL25PcTFiMWp3OTg4Ly8yejN4VmlKbW9PQk5SSGQ5QlFLQlFZTkduVERWR0lRRVpIamREb2RVbEpTOE91dnY2S21wZ1p4Y1hFNGNPQUFYbnJwSmF1M3NWWXhkYzg5OXlBNU9SbC8vdmtuOXUvZmp6Rmp4aUF1TGc3ZHUzZHZyZUZiWkFqMmpIdmpxbFFxdUxtNUNlOTFobXJWcGl6VVZsTlRnOU9uVDZPNHVCakZ4Y1c0ZnYwNnJsKy9MdlFZL3VhYmIweTJuejU5T21wcWF2RFZWMS9odnZ2dVEweE1qTW4xMjdadFEzcDZPZ0lDQXJCdzRVS1RpdGU2dWpwVVYxZWpxcW9LVlZWVlFqaFJYbDZPZDk1NUI5ZXZYNGRLcGNMNjlldUYyMGlsVXJ6NzdydFczOWNQSGp5SVAvLzhFL1BtelVOc2JDeUEvd1dBaHA2eWxxcHUxNnhaZzcvLy9odlIwZEZZc0dDQjNSTVNoaURTOEZpM2hCRWpScGo4YkFoZXJRWFdoaE1xeGxYSmVyMGUyZG5aNk5tenAwa2JDb1ZDZ2RUVVZQVHUzZHZrbVBYeThzSnJyNzBHbVV4bXR3cjZsMTkrUVVGQkFYeDlmZkg4ODgvYi9HelZyMTgvUFB6d3cvajU1NSt4ZCs5ZWhJYUdXZzI0QWVEaXhZc0EwQ0xQSjN1UFcwczdldlFvQUpqMExMNXc0UUtBaHRrSGdHUHRSWjUrK21sb05CcW5GMk50aStOQW9WQzBhT2plMkprelo2RFg2L0hRUXcvWkRFVnZwTEM2TFRRbHJBYUE2dXBxQUJDT0hXdHRSeG9UaVVRSURRMkZTcVhDWjU5OWhpVkxsamk5Z0dGelorRzBOQThQRDdPVENvYVRCNVpPTmpnU1dNK2VQUnVmZmZZWi92R1Bmemo4MkJxYk9uVXE0dUxpMEtsVEo2ZHZTK1FxR0ZnVDBVMVBKQkxabkpKR1JFUTNwcnE2T2l4ZnZoelhybDJEaDRjSDVzMmJoN2k0T0t1aFhFcEtDbFFxRmNhTkcyZngrdW5UcHlNK1BoNy85My8vaHpObnppQXBLUWxxdFJyejVzMXJ6Vi9EaktGeTA3aXFWNlZTbVlSemhoRDEyTEZqdVAvKyt4MXFLV0ZRV2xwcUZrcUxSQ0tJUkNMbzlYcE1uRGdSWVdGaENBME5SV2hvS01MQ3d2REREei9nM0xseitQampqekZ1M0RnOCt1aWo4UFQwUkZwYUdyWnYzdzUzZDNlenF2Ymx5NWNMb1Y1aktwVUtCUVVGQ0F3TXRMaUFvYTJndEthbUJqS1pERlZWVmNKbCtmbjVBR0RTQWthbFVrR2hVRUF1bDBNdWwrUHZ2LytHVkNwRlRFd01kdTNhaGFxcUtsUlhWK09OTjk2d3VCOURrT05NeGFPemxFb2xBRmp0QWYzSEgzOWcrL2J0bURGamhsQVJ2bjc5ZXV6ZnZ4K3paczNDMUtsVGhXMTM3dHlKeE1SRWpCZ3hBaSs4OElKdytlWExsN0Y4K1hKMDZ0UUpIMzc0b2NtaWg4WlNVMU9SbEpRRWtVaUVaNTk5MXFFWkN2ZmNjdy9PblR1SDlQUjAvUExMTCtqYXRTc0dEaHhvdGwxcGFTa3VYNzRNa1Voa3NTTFQyV24zbGhad2JDbEhqaHhCV2xvYS9QMzk0ZW5waWRMU1VxU25wd1A0M3drSHZWNXZGbGkzcHJZNERvWVBIKzVRa042NGg3V2p4bzBiaHdzWExsaHRkWEtqYW00UDY5WlNYRndNd0hRbWo2TWVldWdoWEx0MkRlbnA2Zmo4ODgreFpNa1NsMWovd1pWRVJrYmlvNDgrY3FxeXVqR0cxZFRSTWJBbW9wdWV0N2Qzc3o0TUVCRlJ4K1RqNDRQYmI3OGQ1ODZkdzl5NWM0VXFMMHQ5TndIZ3hJa1RVS2xVVnE4SEdyNGd2djc2NjhqSnljSFJvMGZ4K09PUHQ4TElyU3N0TFVWdWJpNENBd05OcXRhVVNxVVFDR2kxV21IeHQ1S1NFdnowMDA4MmY2Zkd3c0xDRUIwZGpZaUlDRVJHUmdyL3ZmMzIyeWdySzdQNE84K1pNd2NlSGg3WXQyOGZrcE9Ua1pXVmhlblRwMlBUcGszUTYvVjQrdW1uemRwbWRPblNCUXFGQWtGQlFTYi9yVjI3Rm1GaFlmamdndythVkUxcGFJZGlYTFdXazVNREFPalpzeWNXTEZnQWhVSmhjWkU1aFVLQlhidDJ3Y2ZIQjk3ZTNnZ05EVFVKeDR1S2l1RHA2UWsvUHoraGlxNHAxWEdPTXZRVnR4UllsNVdWWWVmT25kQm9OQ2I5ZmdjTkdvVDkrL2NqT1RrWlU2Wk1FY1kvYnR3NC9QSEhIMGhMUzBOWldaa1FSRVZGUmFGNzkrN0l6YzNGYjcvOVpuYXM2UFY2N051M1QyZ0hNVzNhTkt2OWpQVjZQVFFhRFZRcUZkUnFOZFJxTlNaUG5veXpaODlDTHBmajY2Ky94bnZ2dldkU2lRdzBoTUI2dlI3UjBkRVdnM0JIQ2crTUsrTEx5OHNCV0c2SjAxd1NpVVFJcUkwTkdUSkVPTmxWV0ZpSTJ0cGFlSGg0dFBvTWpMWTZEbHBiNTg2ZDhmTExMemRwUnVUaXhZc2R2dDM1OCtmeC92dnZPNzBQWjN6NDRZY09GOHUwWmc5cmF3d25IdzJ0cEN3eG5PUXpuc25qelAwLysreXp1SHIxS29xS2lwQ1ZsV1d6YmRUTjROeTVjOURyOVFEK2Q0S1ozMC9wWnNkbkFCSGQ5SnlwS2lNaW9odkxmZmZkMXlvdG9mcjE2OWZrcWRhR3F0bW1qQ3MxTlJVQVRBSU9oVUtCK3ZwNklhekt6TXhFWFYwZC9QMzlFUllXaHVUa1pQajYrdUtoaHg1eWFCOCtQajU0ODgwM25ScVhoNGNINXN5Wmc2RkRoK0s3Nzc1RFNVbUowQ2Q2eXBRcFp2MC9BVmp0WmIxMjdWcUl4V0tyWWJXOXhmQU1yUWdNZ1ZGZFhSM09ueitQa0pBUWhJZUhvMi9mdnBCSUpBZ01ERVRuenAyRi8xYXNXSUh3OEhDYnZZMlBIeitPelpzM20xem16Ty9tck11WEx3T0F4WVhITm0zYUJKVktoVnR2dmRXa2xjakFnUVBoNCtPRDB0SlNaR2RuQ3kxYVFrSkNNSERnUUdSa1pDQTVPUmt6Wjg0RTBIQWN6cDQ5RysrLy96NzI3OStQc1dQSG1weGMyTDU5TzdadTNTcjhmUExrU2FTbnAwT3RWa09qMFpqOTN4YUZRb0hQUC84Yzc3NzdyckFncUVLaFFGSlNFZ0JnMUtoUkp0c0hCQVJBTEJiYi9KdFlZbWd2WWl0c3M5VmoyZEFPd1pLK2Zmdml3UWNmUkYxZEhmUjZQYnk5dmRHM2IxK1RWamhaV1ZrQUdtWkJPSFBTeFJCb09hT3Rqb08yME5RV0x0ZXZYMi9oa2JTZDF1eGhiVTFRVUJES3lzcHc0TUFCeko0OTIrd1lUVTFORldicDlPN2R1MG43a0VxbFNFaElnRUtoTUh1dnROVHovVVoyNk5BaC9QampqOEx6KzhNUFAwUkNRa0tybnV3azZnZ1lXQlBSVFk5bnI0bUlibDRpa1FocjE2N0ZsU3RYN0c1cldNak1rY1hDQU51THRnRU40ZE9sUzVmZzdlME5xVlFLRHc4UEtKVks3TjI3RndEc0xsN1ZXRjFkSGY3NjZ5OEFEYTBIRkFvRjNOM2Q4ZWVmZndMNFh6aG5xUHlOaTR0RGZIdzhsaTlmamgwN2RnaFYxNWJvZERxaDcyOXpwbTdIeE1SZ3hZb1YyTGh4STFKU1VnQUEyZG5aS0NvcWFwSDJYTDYrdnFpcHFjRytmZnN3WnN3WWs1UFNLcFVLaHc0ZFFtRmhJZno4L0lUSzBVT0hEa0dyMVFvVmZnc1hMalM3WDdsY0RzRCs3OTZ0V3pjRUJnWkNyVllqSUNBQWNYRnhGcXNqcmZVT2w4bGtacGNWRlJXaHBLUUV3Y0hCOFBQemc1ZVhGN1JhTFRJek00VmpwZkZDaEFjUEhzVEpreWZoNXVabXRwaWhSQ0pCYkd3c1VsSlNjUFRvVVpNZ2RlellzY2pJeU1EaHc0ZngwRU1QQ1lGUjM3NTlNWFRvVUtGMXh6Ly8rVS9oTmpFeE1TYUI5ZFdyVjAzMkp4YUxoYXB6RHc4UGVIcDZDdjk1ZUhnSS82bFVLcVNtcHFLb3FBamZmUE1OWG5ycEpZaEVJbXpkdWhYVjFkWHc5ZlhGc0dIRFRPNTc2ZEtsRmg5SG9LR0tXYVZTd2QvZlgzaCs2ZlY2WWZFK3c5aXRjYmJIc2tGQVFBRHV1KzgrbTlzWUFtdGJZVjk5ZmIxSjVmeUZDeGVnMVdxRklOOFJiWEVjZlBMSkowTEZ1cU1jWFhUUndOa1RFbzE5OTkxM1ZndFVHcmZiaUlxS3dzY2ZmOXlzL2RuVGxEWWFiZW4yMjI5SFltSWlrcEtTc0gvL2ZwUFhQWlZLSmJ3WDlPalJvMWt0YlhyMDZBR2xVb25pNG1MNCt2ckN3OE1ET3AwT3UzZnZCbUQ1Ukp3OTJkblpXTGR1SFFBSUo4Z3N2YVlERGNlaHRlcysvZlJUS0pWS1NLVlNZU0ZqYTk4WkZRcUYxYll0OXRxNWJObXlCZHUzYndjQXpKbzFDMWV2WGtWcWFpcmVmUE5OakI0OUdrT0dERUZFUklSd2NzN0FXa3NkdlY0UHJWWUxqVVlqL04vUHo0OXJOVkdIeEpTR2lHNTZmQU1uSXJxNWxaV1Z0ZXBpWWRhSVJDTDg2MS8vUW1WbHBjWHJvNk9qbmJxL0hUdDJvS2FtQmtPSERrVlZWUldXTFZ0bWN2M28wYU54NGNJRnBLZW53ODNORFhGeGNRZ0lDTUE3Nzd5REgzNzRBYWRPblFMUTBDWmszcnc0THhmNEFBQWdBRWxFUVZSNUVJdkZ3cGRmUStYWEF3ODhnUHZ2djc4SnYrMy9TS1ZTUFBmY2M0aUppY0dHRFJ0dzVjb1ZMRm15QkxObno3YmFIOXhSUTRZTXdZRURCN0Jod3dhYi9YUW5UcHdvdlAvdjI3Y1BRRU5JWjJ6Ly92MjRlUEVpM04zZGNlblNKUUJBbno1OWJPNS84T0RCR0R4NHNOMXhybHk1MGl4QVU2dlZGaXV2S3lvcXNHclZLcXYzNWV2cmEvSzRWVlpXNHFlZmZnTFFVTDF1M0pmYllNaVFJVWhKU1VGNmVqcWVldW9wSVFnWk5HZ1FwRklwdEZvdHJsKy9ibEtCL09DREQrTEVpUk00ZCs0Y1RwMDZKU3hZMmFkUEgweWVQQmxoWVdFSUNRa1JUc0FZbjRoeGxMdTd1eEN5cHFXbFlmanc0VUxvOVBERER6dDFzdVRVcVZQNDdiZmZyRjRmSGg1dXM5V0NyZU5uNGNLRlZwKzM5cWhVS3VIa2tLViszQVpyMXF4QlptWW1mSHg4SUpGSWhKN3JqZ2FFYlhVY2xKU1VvS1NreExGZjNraEx2WTYyTkhkM2Q0U0ZoYlhiL2hzSG5FM3BZVzNZL3B0dnZtblNDY1lISG5nQUlwRUlSNDhlUlhsNXVkQjZDR2g0My9MMzk4ZUFBUU13YTlhc1puK1BLaTh2TnprQlpteklrQ0ZPMzU5S3BUSjdidHA2cmxxN3JxeXN6R3dta2JYMlBTS1J5S3lOa1MyR1kxK3IxZUxJa1NNQWdKa3paMkxxMUtuUWFyVUlEZzdHN3QyN3NXL2ZQdUg5Q1dnNCtXZjR6NWhPcDROZXJ4ZitieXd5TXJMVlc5d1F0UllHMWtSRVJFUjBVMXU4ZUhHNzdUc3lNdExzQzdPWGx4Y0dEQmlBUng1NXhLbjdHak5tRE5MUzB2RG9vNDlDTEJZTG9ZdFVLa1ZjWEJ3R0R4Nk05OTU3RDNxOUhwTW5UeGFxL1B6OS9mSHl5eThqUHo4ZjZlbnB5TXZMUTIxdExlcnI2NFVxTGNNWDRmNzkrN2ZNTDQ2RzlnNjMzSElMVnE5ZWphdFhyMkx2M3IwWU0yWk1zMlkrUGZiWVkvRHo4ME4yZGpacWEydE52cnk3dWJtaGMrZk9HRGx5cEVrNFBYLytmUHo1NTUrSWlJZ3d1UytGUW9IRGh3OURyOWRES3BWaXhJZ1J6UTdyYlJHSlJCYXJaeU1pSXVEdDdZMzYrbnFUZGlkU3FSUjkrL2JGd3c4L2JOS2ZPU0FnQVBmZmZ6K09IajFxZGJ5MzNYWWJac3lZZ1JFalJwaUVIKzd1N2xpMGFCRWlJeVBOL2c2UmtaRVlQWG8wdkwyOXpTcURuVDFXclhuaWlTZFFYRnlNQ1JNbUNHSHlZNDg5Qmc4UEQ0d2VQZHFwKytyZXZUc0NBZ0pRWDE4UGxVb0ZuVTRIZDNkM0JBVUZJU1ltQnRPblQyK1hXWGExdGJYbzM3OC96cDQ5YXpPdzd0cTFLMDZlUENtMEgvSHc4RURmdm4zTktxV3RhYXZqNEpOUFBuRm9QTzBoSVNFQmdPM1psSTVzMDVaYWNpRjRTeTAxREtHcnJaYUk3dTd1bURsenB0QU9walYxNmRJRjd1N3VKdjJ5QXdJQ01HTEVDRHo0NElOTzMxOXNiS3hEaTMvYVk1ak5vTkZvNE9IaGdSNDllbGhkazhMTHk4dXBXUUNHRXdwdWJtNjQ3Nzc3a0plWGgzdnZ2VmU0Yk1hTUdZaVBqMGQ2ZWpyT256K1BxcW9xMU5iV21yMGZHLzR6UG1sZ0NMUkZJaEhFWWpHbVRKblNqRWVCcUgySjlFMXBoRVZFZElQNC9mZmZFUklTZ3J2dXVxdTloMEpFUkE1SVNrcHl1dkxZMVJsLytRU2FGNXcwYmlQUVdIRnhNWGJ0Mm9VNWMrYTArQm9PWDM3NUphcXFxckJreVJLbmJxZFdxL0hiYjc4aFBqN2VvU3Exc3JJeUlYeHVLWTIvOUJ2VDZYUjJlNm5LWkRLSXhXS1Q0TmlTaW9vS0FFMWZpRkdqMFFnVngvWXFKeDBaTjVuNzg4OC9JWmZMOGNBREQxamRacytlUFZBb0ZKZytmYnB3MmJmZmZnc1BEdytIcTJIVmFyVkR6MEhEREFjM043Y21WYlBleU1kQlVWRVJ0RnF0eGVyeGptVFhybDJvcmExdHNSTS9IWkdoUXRnUXREcEtxOVVLTFR0YWV3RlRTOHJLeWlBU2lVd1dOSFhrTm1LeEdJR0JnY0x2M0ZGbS9HWm5aMlBDaEFudFBReTZBWWdjT09nWldCUFJUWTJCTlJGUngzSWpCdFpFUkVSRXJvNkJOYlVVUndMckcvTlVLeEVSRVJFUkVSRVJFUkYxT0F5c2lZaUlpSWlJaUlpSWlNZ2xNTEFtSWlJaUlpSWlJaUlpSXBmQXdKcUlpSWlJaUlpSWlJaUlYQUlEYXlJaUlpSWlJaUlpSWlKeUNReXNpWWlJaUlpSWlJaUlpTWdsTUxBbUlpSWlJaUlpSWlJaUlwZkF3SnFJaUlpSWlJaUlpSWlJWEFJRGF5SWlJaUlpSWlJaUlpSnlDUXlzaVlpSWlJaUlpSWlJaU1nbE1MQW1JaUlpb2c3RHpjME5PcDJ1dllkQlJFUkVkTlBRNlhSd2MzTnI3MkhRVFlTQk5SRVJFUkYxR0ZLcEZQWDE5ZTA5RENJaUlxS2JSbjE5UGJ5OXZkdDdHSFFUWVdCTlJFUkVSQjFHU0VnSXFxcXEybnNZUkVSRVJEZU5xcW9xQkFjSHQvY3c2Q2JDd0pxSWlJaUlPb3dlUFhwQW9WQkFMcGUzOTFDSWlJaUlibmh5dVJ3S2hRSTllL1pzNzZIUVRZU0JOUkVSRVJGMUdCS0pCTkhSMFNnb0tHQm9UVVJFUk5TSzVISTVDZ29LRUIwZHpSN1cxS1lrN1QwQUlpSWlJaUpuQkFZR1l1REFnY2pPem9aVUtrVkFRQUE4UFQwaEZyTVdnNGlJaUtnNWREb2Q2dXZyVVZWVkJZVkNnWUVEQnlJd01MQzloMFUzR1FiV1JFUkVSTlRoQkFZR1l1VElrY2pMeTBOWldSbmtjam0wV20xN0Q0dUlpSWlvUTNOemM0TzN0emVDZzRNeGFOQWdTQ1NNRHFudDhhZ2pJaUlpb2c1SklwR2dWNjllNk5XclYzc1BoWWlJaUlpSVdnam5UUklSRVJFUkVSRVJFUkdSUzJCZ1RVUkVSRVJFUkVSRVJFUXVnWUUxRVJFUkVSRVJFUkVSRWJrRUJ0WkVSRVJFUkVSRVJFUkU1QklZV0JNUkVSRVJFUkVSRVJHUlMyQmdUVVJFUkVSRVJFUkVSRVF1Z1lFMUVSRVJFUkVSRVJFUkVia0VCdFpFUkVSRVJFUkVSRVJFNUJJWVdCTVJFUkVSRVJFUkVSR1JTMkJnVFVSRVJFUkVSRVJFUkVRdWdZRTFFUkVSRVJFUkVSRVJFYmtFQnRaRVJFUkVSRVJFUkVSRTVCSVlXQk1SRVJFUkVSRVJFUkdSUzJCZ1RVUkVSRVJFUkVSRVJFUXVnWUUxRVJFUkVSRVJFUkVSRWJrRUJ0WkVSRVJFUkVSRVJFUkU1QklZV0JNUkVSRVJFUkVSRVJHUlMyQmdUVVJFUkVSRVJFUkVSRVF1Z1lFMUVSRVJFUkVSRVJFUkVia0VCdFpFUkVSRVJFUkVSRVJFNUJKRWVyMWUzOTZEYUFubDVlVzRmdjA2S2lzcm9WUXFvZFZxMjN0SVJFUkVkSU53YzNPRGw1Y1hPbmZ1akM1ZHVpQW9LS2k5aDBSRVJFUkVSTlRoaUVRaWtkMXRPbnBnWFZkWGg2eXNMRlJXVnJiM1VJaUlpT2dtMGJselo4VEV4TURIeDZlOWgwSkVSRVJFUk5SaDNQQ0JkV1ZsSlU2Y09BR05SdFBlUXlFaUlxS2JqRVFpd1pBaFE5QzVjK2YySGdvUkVSRVJFVkdINEVoZzNXRjdXTmZWMVRHc0ppSWlvbmFqMFdodzRzUUoxTlhWdGZkUWlJaUlpSWlJYmhnZE5yRE95c3BpV0UxRVJFVHRTcVBSSUNzcnE3MkhRVVJFUkVSRWRNUG9rSUYxZVhrNWUxWVRFUkdSUzZpc3JFUjVlWGw3RDRPSWlJaUlpT2lHMENFRDYrdlhyN2YzRUlpSWlJZ0UvR3hDUkVSRVJFVFVNanBrWU0zcWFpSWlJbklsL0d4Q1JFUkVSRVRVTWpwa1lLMVVLdHQ3Q0VSRVJFUUNmalloSWlJaUlpSnFHUjB5c05acXRlMDlCQ0lpSWlJQlA1c1FFUkVSRVJHMWpBNFpXQk1SRVJFUkVSRVJFUkhSalllQk5SRVJFUkVSRVJFUkVSRzVCQWJXUkVSRVJFUkVSRVJFUk9RU0dGZ1RFUkVSRVJFUkVSRVJrVXRnWUUxRVJFUkVSRVJFUkVSRUxvR0JOUkVSRVJFUkVSRVJFUkc1QkFiV1JFUkVSRVJFUkVSRVJPUVNHRmdURVJFUkVSRVJFUkVSa1V1UXRQY0FpSWlJaUlpYVFxUFJJQzh2RDZXbHBWQW9GTkJxdGUwOUpDSWl1b200dWJsQktwVWlKQ1FFUFhyMGdFVENpSVdJcUNYdzFaU0lpSWlJT3B5S2lncGtaMmNMUVlHbnB5ZkVZazRlSkNLaXRxUFQ2VkJmWDQrcXFpb1VGUlVoT2pvYWdZR0I3VDBzSXFJT2o0RTFFUkVSRVhVb0ZSVVZ5TXpNUkdSa0pMeTl2ZHQ3T0VSRWRKTVNpOFdRU3FXUVNxV1F5K1hJek16RXdJRURHVm9URVRVVHkxQ0lpSWlJcU1QUWFEVEl6czVHUkVRRXcyb2lJbklaM3Q3ZWlJeU1SSFoyTmpRYVRYc1BoNGlvUTJOZ1RVUkVSRVFkUmw1ZUhxUlNLWHg4Zk5wN0tFUkVSQ2E4dmIwaGxVcVJsNWZYM2tNaEl1clFHRmdURVJFUlVZZFJXbHFLZ0lDQTloNEdFUkdSUlFFQkFTZ3JLMnZ2WVJBUmRXZ01ySW1JaUlpb3cxQW9GUEQwOUd6dllSQVJFVm5rNmVrSnVWemUzc01nSXVyUUdGZ1RFUkVSVVllaDFXb2hGdk1qTEJFUnVTYXhXQXl0VnR2ZXd5QWk2dEQ0YVorSWlJaUlpSWlJaUlpSVhBSURheUlpSWlJaUlpSWlJaUp5Q1F5c2lZaUlpSWlJaUlpSWlNZ2xNTEFtSWlJaUlpSWlJaUlpSXBmQXdKcUlpSWlJaUlpSWlJaUlYQUlEYXlJaUlpSWlJaUlpSWlKeUNReXNpWWlJaUlpSWlJaUlpTWdsTUxBbUlpSWlJaUlpSWlJaUlwZkF3SnFJaUlpSWlJaUlpSWlJWElLa3ZRZHdJNnFycThQZmYvOHQvRHh1M0RpSXhUdzMwQkZVVlZVaElDQ2d2WWNCb0dFc1dxMFdBQkFVRk5Tays3aDQ4U0lBUUNRU29WZXZYaTAyTmxla1ZDcWgxK3NCQUZLcDFLSGIxTmZYUTZmVDJiMk5YQzRYdHV2VXFWTXpSK3E2OUhvOU5CcU44TE83dTNzN2pvWUlVQ2dVT0h2MkxNTER3eEVlSHQ3ZXd5RWlJaUlpSXFJMndNQzZGV2kxV3Noa011Rm5RNGhHcnF1c3JBeFpXVmtvTHkvSHFGR2pFQllXMXQ1RHd2SGp4MUZUVXdNQWVQREJCNXQwSDVtWm1RQUFzVmpjS29HMVVxbEVUazRPWW1KaTJqM2NURTVPaGtLaEFPRDQ0M1h3NEVHSEh1T1VsSlFtL1MwcUt5dFJXMXVMYnQyNk9Yd2JhN1p0MnlhRTVvM0hjUFhxVllTSGgwTWlhZDVMK3JWcjEzRDA2RkVBZ0orZkh5Wk1tTkNzK3lOcWpzTENRaHcvZmh3Nm5RN0Z4Y1VJQ1FscDlqRk9SRVJFUkVSRXJvL2YvS2hWNkhRNlpHUmt0TXUrQnc4ZTdQUnRGQW9GeXN2TEFRQm56cHh4aWNDNkkwaFBUMGR4Y1RHS2lvb3diTmd3aElTRXRQZVFYSUplcjBkT1RnNXljbklBQUJLSnBOV3FRM055Y3BDZG5RMXZiMjhNR2pTb1dmdFJLcFhDdjcyOHZGcGllR1JEVGs0T3JsNjk2dlR0Sms2YzJBcWpjVDNCd2NGd2MzT0RUcWVEUXFGQWRuWTJCZzRjMk43RElpSWlJaUlpb2xiR3dMb0RVeWdVT0h6NGNMdnMyMTVnb3RQcGtKdWIyMGFqTWRXVXdMcGJ0MjY0Y09FQ3FxcXFJSlBKVUZCUWdNaklTSWR1dTN2M2JxR3kxMUgrL3Y2SWo0OTNlcHl1NVB6NTh5Z3VMZ2JRMEZyRHpjMU51RzdMbGkydHNzK2dvQ0RFeGNXMXluMjNKSkZJaE1yS1NtRjJ4YkZqeHpCMjdGaDA3dHk1UmZjamw4dHgvdng1NGQrcHFhbUlpSWhBYkd3c1BEMDluYjQvVndtc1pUSVo5dTdkMjI3N041Z3dZUUw4L1B3QXRQd3hQV0hDQkNpVlNxRnl2emtPSGp5SSt2cDZwMjgzY2VKRTFOYlc0cSsvL21yMkdJdzFkVVpJWTU2ZW51alhyeDlPbno0TkFMaDgrVEtpb3FMZzYrdmJJdmRQUkVSRVJFUkVyb21CZFFlbTErdGJKT3lnQmpFeE1VaEpTUUVBbkR0M3p1SEF1aVZjdTNZTk5UVTE4UGYzUjNCd3NNdFBlNzk2OVNyT25Ea2ovSHpiYmJjaE1EQ3dIVWZrZW9ZUEg0N2s1R1RVMXRaQ3E5WGl5SkVqR0RkdUhMeTl2VnRzSDk3ZTNvaVBqMGRhV3Bvd1E2Q3dzQkNscGFVWVBIZ3dJaUlpbkxvLzR4TXZyTER1T09ycTZwdythZFpSM0hMTExiaDQ4U0lVQ2dVOFBUMVJWMWZId0pxSWlJaUlpT2dHNTlxcDJBMWkrL2J0emJwOVJFUUVici85OWhZYVRmdG9xWW83Uy9SNlBiWnUzZHJzK3drTEM0Ty92ejlVS2hXNmQrOE92VjRQa1VqazFIM1lDMUpxYTJzdDlqUy9kdTBhOHZQekFaaFdkYnFpNHVKaXBLZW5DejkzNzk3ZHJEKzJqNCtQdy9kWFYxZm44TzBjWFV5eHNiUzBORlJXVnRyYzk1NDllNnplM3RIdGpHY2V1THU3WStUSWtVaE9Ub1pXcTBWOWZUMVNVMU1SRnhmWG9pY2tmSHg4TUhic1dKdzdkdzVuejU2RlhxK0hTcVhDcVZPbkVCSVNBZzhQRDRmdnkxVXFyRjFSdjM3OUxGNWVVVkdCa3BJU2syMHNYZGFZcDZjblltTmpFUnNiNjlEKzkrelpZL1VFcFkrUGo5a3hwVlFxb1ZhckFRQWVIaDVXSys3RllySHd1bFZYVnlmMFNmZng4Ykc1V0xCaExDS1J5TzVDcExhZU00NHdMQVFxRm90eCt2UnBvZUxhV2VQSGp6ZVpDVUpFUkVSRVJFU3VpWUYxQitidDdkMnFRZkNOcExxNkdrbEpTUTV2NzBnb2N2ZmRkNXNGTmJaYXBWUldWaUk1T1JtQWViQXRsOHVGZnp0YWdldE1pd0tkVHVmUTlsT21UTEVaVkJvdmdnWTBoUHhEaGd3eDIrNmVlKzV4ZUd5R2NZbkZZcWR1NXd5NVhHNTNOb0tqc3hXY21kWGc1K2VISVVPRzRQang0d0FhV2wya3A2ZTMrQWtva1VpRWZ2MzZJVGc0R01lT0hZTmFyY1lkZDl6aFZGZ051RzVnUFgzNmRLdlhxVlFxL1BlLy94VituanAxcXNWUWNzZU9IY0svSjB5WTRORHp6UGgrb3FPakxXNXo4ZUpGSVp3MmJHUHBzdFkwZHV4WXM4c09IVHFFMHRKU0FBMHpJSHIwNkdIeHR0N2Uzc0xyVmxKU0VxcXJxd0VBZDk1NXA4MFRjSWJucmJ1N3U5MFdVUzAxRThqNHhGRlRjQUZrY3NZdnYvd0NMeTh2M0gvLy9hMTZtOWFpVnF2YmZURmtZOW5aMlVoTVRNVGN1WE1SSEJ6Y3JQdXlWbEJRV0ZpSU0yZk8yUDBzVVZkWDU5U0o5ZFltazhuZzcrL3YwSForZm41T0YxTTRjcjhmZmZRUkFHRHAwcVV1UDh1dlBSUVVGQWl6MTFyTDY2Ky9EbDlmWHl4WnNzVHV0azgvL1RSME9oMSsvUEhISnU5UG9WQTB1UkNrdFd6ZXZCa3ltUXp6NXMxcjluM3A5WHFjT0hFQ09wME83dTd1RGhjSUVCR1I2K0Fua2piUXFWT25abjI0ZEtYZ2lKcnV3b1VMd3I5Nzl1eHBjcDFoT3IrSGg0ZkxmbEhJemMzRnFWT25oTkNuYytmT3VQMzIyMjFXWVZKRGYvVHIxNjhMaStzVkZoWWlKeWZIYXVWdGN3UUhCMlA4K1BHUXlXUk5hdEZpM0ZiaTJMRmpPSGJzV0VzT3o2cVJJMGVpYTlldVZxKzM5Wnd3Vk44YXVMdTcyejBtSlJLSnl6N1BXb0pPcDBORlJZWHdjMmhvYUR1T2hxaGoycjE3Ti96OS9aMEtuNXR5bTlaUVdWbUpaY3VXWWRTb1Viai8vdnRkWW1aQmNuSXl6cHc1ZzMvLys5OTQ4Y1VYbTN3L3g0NGR3NVl0Vy9EcXE2K2FMUFNzVnF2eDBVY2ZRU2FUSVNnb0NNT0dEYk40KzVNblQrTGJiNy9GL1BuemNkdHR0elY1SEMybHVyb2FMNy84TW9LRGc1R1FrSUR1M2J0YjNYYlpzbVZRS0JSSVNFaEEvLzc5VzJ3TVdxMFdoWVdGQUhoaXo1THk4bklzV2JJRUhoNGUrT1NUVDFxdExWVkpTWW5ENjFIb2REcWhlS1FwVWxOVHNYSGpSanp5eUNNV1QzbzN4YmZmZnV2VTl1UEdqVVB2M3IxTkxqdCsvRGlLaW9wYUpMRCs5ZGRmc1h2M2JnREFpQkVqR0ZnVEVYVkFOKzQzZGhjU0h4L3ZFbDhXYm1ZZUhoN28wNmRQazI1cnJaTEhtZXBWdVZ3dWZCbnc4ZkV4Q1pDMFdxMVFZZTNNaCtDb3FDaTcyeGdXdmhTSlJHWWh1U1dXamxPZFRvZU1qQXlUUlRRREFnSXdhdFNvZGd2OUxsMjZoSXlNREt2WEcxZVRTNlZTVEo0ODJlSjJ4bTBXYk0xV2NIUTdhMkpqWTFGZVhpNzhuWTByNmx1YWw1ZFhrMDV5YWJWYW9ZVkVSOUw0eTNWTFY1NTFSRlZWVmRCcXRRQWFxdnhkcVlKcSt2VHBiZnE2MFZvTHdCSTF4NU5QUHRuaTkvbkREejhJNytHNXVibW9ycTdHamgwN2NQcjBhY3lmUHg5aFlXRUFnT2VmZjc1Wisvblh2LzdWcE9md3JGbXpjT0xFQ2FTbHBlSFNwVXRtcmNRY2RlYk1HUlFWRldIVnFsVllzbVNKOFBybTd1Nk8yYk5uWTgyYU5maisrKy9ScTFjdnM0V09TMHRMc1c3ZE9zamxjcVNucDFzTXJJMWJJN1VVcVZScTlURTdldlNvMERiTTFyb1RWNjVjUVdscEtTUVNpYzFRdXowdFhMaXdSZS92L2ZmZnQxZ0ozOUxQbncwYk50aThQaWdvQ0dQR2pNSCsvZnV4YytkT3pKNDkyK3Eyam96dDQ0OC9SbGhZR0xSYUxXcHJheDJxcm05SmhZV0YyTEJoQXhRS2hiRCtTWE1lMDJYTGxxRjc5KzQ0ZlBpd1U3ZUxpWWt4QzZ4YnlvRURCNFN3V2l3VzQ5aXhZK2pmdnovR2p4L2ZLdnNqSXFMV3djQ2Eyc1NwVTZmYWRmOWVYbDRtWDB4VUtoV3lzckxRclZzM3UxTlRUNTQ4Q2FWU2llam82Q1ovcUR4Ly9yd1FyRFgra2xaZFhTMWNwMUtwaEZZa3hsVVdqZHVUK1BqNE9EUXQwVGl3YnNvMFJvVkNnYU5IajVwVWF3WUdCbUxVcUZFbVU0MWRjVnFoSzNGM2Q4ZlFvVU54OU9oUnhNYkdtaXpvMlpSQXpabmJTQ1FTbXkwMURJemJnUUJON3hmZUZNMDVvV2NjTEloRUlnYldnUEFGRk9oWTFkVjZ2UjZYTDE5RzkrN2Q3Yll5cUt5c2hGNnY1Mkt2MUNJdVhicUVwVXVYbWwwdWs4bWNEbklzM2NZNFRHNExRNFlNd1pJbFMvRFZWMThoTnpjWDc3NzdMcDU1NWhrTUd6YXMyUXUwV3FyQS9lYy8vK2xReUd0NGZWNjFhcFZESitpZmUrNDUzSExMTFNhWHpaa3pCd1VGQmJoMDZSSysrZVlidlBUU1M4TDlqaHc1RXFtcHFUaDE2aFRXcjErUGwxOStXYmhkWFYwZFZxNWNDYmxjanVqb2FEenh4Qk1XOTdsa3lSS1VsWlhaSFpzejVzK2ZqNUVqUjFxOGJ2LysvUURzRjdjWVdvc05HalNvVmR1WkxGNjgyT0gzMFpreloyTG8wS0hDejViV0Nta09lOGRVbHk1ZG12V2VYMVJVNVBDMjk5MTNINDRjT2VKUXdZRklKRUpRVUpEWjVUVTFOU2FmN2E5ZHU0YkZpeGRqMUtoUmVPNjU1eHdlUzNPVWxaWGgwMDgvaFVLaHdPREJnNFhaSVBhKzM4aGtNcXZiR1k1YmU4Ri9Xemx4NG9Rd2x1blRweU00T0JnLy9QQURObTdjQ0g5L2Y1Tmpsb2lJWEJzRGEyb1RseTlmYnU4aENPcnE2cENjbkF5VlNvWFMwbEtiWHhMcTYrdVJuNThQclZhTG9xSWlqQjQ5MnVrQXFMNitIbmw1ZVFBYXdzUEd2V1NycXFxRWY5ZlUxRmpzOTJyY1RnUm9xUFpvL0NXdU5XZzBHcE12SUtHaG9SZzVjcVJKcFZCNWVUa09IanlJcUtnb1JFZEhPOTAzdVNuOC9Qek1Lc3l2WHIwcXRJY3d2cTR0eHVPSWtKQVFUSm8weVdWYlVSaUhHR0t4MkdwVnVxc3gva0xiMnUxcExsNjhhSGFaY2JCaHVON1NaY1lDQWdLYTNjUFZGa1AvYkFBSUR3OXZ0ZjIwcFByNmVodzdkZ3lscGFYSXo4L0g2TkdqclliV2Nya2NSNDRjZ1VxbFFsUlVGR0ppWWx5cVZ5OTFQTDYrdnJqampqdE1Ma3ROVFlXN3U3dlYxaEtXV0x0TjQ5Y21SNEtkNHVKaXZQSEdHdzV2MzFqMzd0M3gzbnZ2WWZYcTFjakt5c0pYWDMyRlYxNTVSYmordSsrK2MrcDVZeXU0THlvcWNxb3F1YmEyRnJXMXRYYTNVNmxVWnBkSkpCSXNXTEFBaXhjdnhzbVRKM0h5NUVtVHRUUWVmL3h4b1FxN3Fxb0tBUUVCQUlEdnYvOGVSVVZGNk5xMUsxNTg4Y1UyUFlGZzdYMy80c1dMS0Nnb2dLZW5KK0xqNDYzZVhxZlRJU1VsQlFBd2VQQmdtK3NDZUh0N04rdDN1Mzc5dXNQYk5nNXYyenF3WEw1OGViTmUrNjBkMDdhTzlVT0hEdUhRb1VObWwwK2RPaFd6WnMwQzBGQWtzM0xsU3BQck5Sb05YbnZ0TlVna0V1RkVxK0hrc3EwVEVQWk9tRm03ZnMyYU5XWnJkVnk3ZGcyZmZQSUpLaW9xY091dHQyTEJnZ1ZDNFAvbGwxL2EzWTlZTExhN1hYdmJ2MzgvTm16WUFKMU9oOUdqUitQQkJ4K0VTQ1JDWldVbHRtN2RpcSsvL2hyejVzM0RxRkdqMm51b1JFVGtBTmRNVG9oYWtZK1BEd0lDQWxCU1VvTGEybHFjUFhzV0F3WU1zTGp0eFlzWGhhbjFuVHQzTnVtWDZDamorK2pSbzRmWmgrdVdya2hwU2I2K3ZvaUtpc0xseTVjUkZSV0YyTmhZazJvV3ZWNHY5TFcrZlBreXFxcXFjTmRkZDdYNnVFSkNRc3orRnRldlh4Y0M2OVpjRktjNUxIMXBkYVRLclBFVVpXZGF4emo2eGRWVkYxeTB4L0RjQXBwWHFlMkl6TXhNcDYrM2RGbWZQbjFhTGJCV3FWUkNZTzN0N2QyazE2eTJWbHhjalBUMGRPRVlyS3lzeEpVclY2eTJjVHA3OXF4UXBYYjU4bVZjdTNZTmd3WU5zam1kbnNpVzBOQlFzMVlacWFtcDhQYjJkcXFGUmxOdTA1cDhmSHp3NnF1djRxZWZma0pWVlJVR0RoeG9jYnNMRnk2WVBOLzBlajB1WHJ6b2RDdTF4b0hsMnJWclVWOWZqNWRlZXNucWJWYXZYZzJGUW9IWFhudk40ZjBFQndkajNyeDUwR2cwWmdzL2g0U0VZTkdpUllpS2lqSjV6MzM0NFlkUlhWMk41NTkvM3VhaXU0MkR4dVpJU0VoQVRVMk4yWHQvNDVDeHZyNGVDeFlzTUx1OTRmRThjK2FNOEZueHUrKytzN25QdDk5K0czMzc5bTN5bUowOWtYRWphc3FKWGo4L1A1dlg3OSsvSDVXVmxaZzhlYkx3K0JZWEZ3Tm9xQlIzZGl5RzZuQnIxemMrU1hiNjlHbXNXYk1HZFhWMTZOV3JGMTUrK2VWV0tlaFl0R2lSUTVYcnhxOFZpeFl0RXY1dFdDemErRElBK1BEREQrM2U1N1p0MjdCMTYxWUF3Smd4WS9EMDAwOEwzMW51di85KzZQVjZiTnUyRGV2V3JVTlJVUkVlZXVnaHpzb2pJbkp4REt3ZG9GQW9uT3JMMWJqS1pPL2V2VTYvSVk0ZVBmcUdhckhRbEw2L2p0THI5Y0lIRkVmRnhzWWlLU2tKT3AwT0Z5OWVSSThlUGN4Q1FMVmFiVklaUG1qUUlLZi9qaXFWQ3BjdVhRTFFNRVhRVXE4MlE3Z2tGb3N4YmRvMElYUnJidC9rbG5McnJiZkMxOWZYWXIvSjNOeGNZWm9nME5DUGpwd3pjZUpFbTlkWFYxZGo3OTY5VHQybUtXNkV3TnBWcTlmYjByVnIxNFFwKzY3UzU5UjRWb3J4YTZoYXJjYnAwNmR4NWNvVjRUSkQreHhiaTNBT0dUSUVuVHAxd3Rtelo2SFQ2YUJVS25IMDZGRjA2ZElGc2JHeEptR1V0WDBUT1VLaFVHRGp4bzN0UFl4bWNYTnp3NXc1YzZEVmFpRVNpZkQvL3QvL0E5RHdlcW5WYXZIenp6OGpLU2tKOTk1N0wyYk9uQWtBK08yMzMvREhIMzhnTGk0T3MyZlBocGVYbHhBb08vTTZlK3JVS2JzdFNMS3pzeDJxdG00Y1lCbnMyTEhENGZFQXdLZWZmbXAyMllvVksxcGxobzdoL2NuYVk5YXBVeWVMbHpkK1BQNzY2eThBRFlVVDF0NmZpNHVMb2RQcGJxcjNRV2ZhbHpqand3OC9oRUtod0I5Ly9JRnUzYnBoeElnUlp0djg5Ny8vUlY1ZUhxWk9uV3JTNXMwU2pVYURYYnQyd2MzTkRYZmZmYmR3dVdFeDdwMDdkMkxQbmowQUdtWmFHaC9yMW9MYXVYUG5RcWZUT1JUa0hqbHlCT3ZXcllOZXIwZDBkRFJlZXVrbGVIbDVvYTZ1RHRldVhXdnlHaisyVEowNjFlTGwrL2Z2UjExZG5jbGxsZ0p1WjlxMXlHUXlmUHZ0dDBMN3hDbFRwbURXckZsbXg4WUREendBcVZTS1gzNzVCVHQzN2tSK2ZqNmVldW9wdGhZakluSmhOOCtubW1iUTYvVTJwOS9aNDhnSGNVdjdKTWVJUkNMRXhjVTVkWnRPblRxaGI5Kyt5TW5KZ1U2blEyWm1wdG4wc1BQbnp3dUwwUFhzMmJOSkgyZ3VYcndvVlAxR1JFU1lUZnVycmEwVnBsUUdCZ2E2NU9LY1VxblVZbGl0VXFtUW5aMHQvTnl0V3plVGFzN0N3a0xoT0xiM1liNjlPQnI4dGtaQTdDaERCWHRyTXc0Vk9sSmdiWGgrQVcwWFdQZnAwMGZvaVgveDRrV2hpdHB3WXNuU1pVRGJMQUJZVUZBZy9MczVnWFZMaGdDalI0ODJ1K3phdFd2SXlNZ3dPZTZDZzRNeGZQaHd1eWRyUlNJUmJyMzFWb1NIaHlNOVBWMm9QTHgrL1RxU2twSVFFeE1qdkdaWjJqZVJvMVFxRlpLU2t0cDdHRTVSS3BWWXQyNGR4bzBiWjdKMmgrSHp4WjEzM2dtZ0llVDUrdXV2a1pPVEF4OGZINVBxNjlHalJ5TXRMUTBIRGh4QWRuWTJubi8rZVlzTEZEWjI2TkFoSkNZbW1vd0ZzQjQyQS85cksyRnBHK013enBrQXkxblczbU4vL2ZWWGxKU1U0TzY3NzhhdHQ5N3E5UDBhQW10ckZjdWZmLzY1MlhWcXRSclBQUE9NOEhOK2ZqNU9uejROVDA5UExGdTJ6T29NcS9uejUwTXVsOTlVZ2JVejdVdWNWVnRiaXoxNzlrQ24weUV5TXRMa0pHcHRiUzIyYmRzR3BWTHAwUGVQNU9Sa1ZGWldZdlRvMFNiZkpRenJ6QmpQdE5UcGRDMStyQnRhRVk0Wk13WlBQZldVY0l4czNscnpwcm9BQUNBQVNVUkJWTHdaeWNuSlNFaElhUEcrem9iMktJMmRPSEhDTExBR0dpckZQL3p3UTZGQzIxQ0JiYTlpT3owOUhULysrQ05xYW1yZzd1Nk9KNTk4RW1QR2pMRzYvYVJKa3hBV0ZvYTFhOWNpSXlNRGI3MzFGbWJNbUlFSkV5YndwRFlSa1F1NmVUN1YwQTNOMHVJbTl2VHQyeGU1dWJtb3I2K0hUQ2FEVXFrVWdqcWxVaW4wbm0yOFlLT2oxR3ExVUYwTndPS1huV3ZYcmduL2RuVHEvb1VMRjh3V1liUkhwOU01RlpZNVV0Rjk0c1FKb2Ira3U3dTcyV04wL1BoeFliYUJLd1RXV1ZsWkZ2dGh0Z1RqRmlRbEpTWEl5TWl3dXEwejRYZCtmbjZMTC81a1RVZXRzRGIrbTdiSE5HWkQwT0VLWDNUa2Nya3duZGJOelEzbnpwMnp1SjJYbDVmRjJSQnRjV0trdXJvYW1abVpKbjIyM2R6Y01HREFBQ0ZrcnFxcUVzWVNFQkJnOWJIMTgvUERYWGZkaFFzWEx1RHMyYlBRYXJYUWFEVEl5TWhBWVdFaGhnNGQycXFMazlHTno5L2YzNm1lcmM0dTBOZ2FqaHc1Z3ZUMGRLU25wMlBzMkxHWVBYdTIyVW1nMU5SVWJOcTBDYlcxdFFnTEM4T3JyNzZLc0xBdzRmcUlpQWlUL3RjclZxekF6Smt6TVduU0pKdXZkYlcxdFUydWxuUTBwR3ZKUHNtMi9sNHltUXdIRHg1RWJXMHQwdExTMEwxN2QweWFOQW0zMzM2N3c2R3d2UXByUjJ6YnRnMEFNSDc4ZUp2dHdBeWZ0eXp0U3k2WFcxeFV0UEU0QWNlcWxsdXJJdDFaelcxZll1dnZIeElTZ2llZWVBTHIxcTNEMnJWcjhlNjc3d29uZlg3Ly9YY29GQXBNbmp3Wi9mcjFzN2tQcFZLSjdkdTNReVFTNGQ1Nzd4VXVsOGxrS0N3c1JGaFlHRDcrK0dOaFBNNis1amdpSWlJQ2I3NzVKdnIzN3k5Y1ZsQlFnT1RrWkVna0VvdEZLYTZ1cEtRRXYvMzJtN0FZYVhoNE9CWXNXT0RRaWZyQmd3ZGo2ZEtsV0xObURYSnpjN0ZwMHlZY1BIZ1EwNlpOdzdCaHcxemkyQ1lpb2dZTXJKdWd0ZG96T0JJb3RrV0ZuclBHakJsak4ydzlkZXBVRzQybVFiZHUzZXlHMkJLSkJQMzc5MGROVFEyaW82Tk5QdlRtNU9RSUgrQUhEUnJVcEEvRXhoWGFZV0ZoRmxmV3pzL1BGLzd0N0dLTzdlbktsU3NtWVh0c2JLekxoNXo1K2ZsMnB5WTNsWEZncmRGb21qVWp3OERRTGdGb1dEaFNyVllMSVY1OWZUM09uajNib292TmRkVEEydERMR0dpZkJUWU4rMjlxSUpHU2ttSzJjSlVsbGlxU0dydDQ4YUp3akdpMVdtR3gxOFo4ZlgzYnZIMlBRcUZBVGs0T3JseTVZaEtNQndjSG13WEwrL2Z2RjhLWCsrNjd6K2JNRTVGSWhMNTkreUk4UEJ4cGFXbENwVnBaV1psSnRiVXJuRkFnYWd2ang0K0hSQ0xCaGcwYmNQRGdRYUZDdWsrZlBsQW9GUGptbTI5dzh1UkpBRUQvL3YyUmtKQWd0S1pZdm53NWdJYlEwc2ZIQjYrOTlobzJiTmlBL2Z2MzQ1ZGZma0ZPVGc0U0VoS3N2dTlNbmp6WlpNSGU1NTkvSGdxRndtYkkvTUlMTDZDMnRyYk5GK3l6eDkvZkh5dFhyc1RCZ3dleGUvZHU1T2ZuWTkyNmRmanR0OTh3Y2VKRXhNZkgyNTBOWXEvQzJwNmNuQnlrcDZkREtwVml5cFFwVGQ2WFllRndSemhTdFh5anpBSk5TRWl3ZWYyb1VhTnc1TWdSQUEwQmMyQmdJTTZmUDQ4REJ3NGdLaXBLYUtGalMySmlJbXBxYW5ESEhYZVk5SnZPek15RVhxKzMrVjVzYTJhQzRUM1Mxalp6NXN4QmRIUTBBSmlFMVhxOUh1dlhyNGRPcDBOOGZMeXdNT25ycjc4T3RWcU56ei8vM083dlpVOXJuYnlycTZ2RDl1M2JzWGZ2WG1nMEdrZ2tFb2hFSXFoVUtuejk5ZGRPM1pkR284RXR0OXlDeTVjdkl6OC9INnRYcjBab2FDZ2VldWdoakJ3NXNsWEdUMFJFem1GZ1RXM0N1QmQwVytqY3ViTkpZRzB2NkRldWhHN3M2TkdqRmkvMzkvZTN1cXE3VHFjVHB2b0JEVlZIMWRYVkpvdXkxTlhWb2JxNkdrQkQydzFIcThUOS9mMFJGUlhsMExhdG9iYTIxbVFodVlpSUNIVHIxcTNkeG1PUFNxVnFseUN6dVU2ZE9pV0VvZEhSMGNLWEc2Q2hncTZ5c2hLbHBhVVlPWEtrVTRzd1dtTTR1UUkwOUJRMWJ2ZlNHdnIzNzIveUJhcXBqTVBlNWdidE9wME90YlcxZGhkUE1tYW84RzdxTVNhWHkxdnNCSWR4TDJoWG9WUXFoYURhZUgwSFQwOVBEQmd3UUppcWJLRFQ2WVR0UkNLUncyMlNmSDE5RVJjWGg2eXNMRnk0Y0FGQVEwaVRtWmtwVkZ0YjZ4ZmJrckt5c2xwOUg5UjJaREtaUzFSTk8ydnMyTEhvMnJVcnZ2amlDNVNWbFdIRmloVll0R2dSZXZmdWpjcktTb2hFSWt5Yk5nMFBQUENBU1RXaDRibGpJQmFMTVhmdVhQajYrbUxuenAzdzlQUjBtUVg1WG4vOTlTYmRMaUFnQUcrLy9iWkQyM3A1ZWVIdXUrOUdmSHc4amh3NWdwMDdkNks0dUJpLy8vNDdkdTNhaGZqNGVFeWFOTW5pZTdCV3F4WGVzNXQ2UWxNcWxTSTZPaG9EQnc2RWo0K1B5VXhBUy9zRDdDOCszTlFUQTNLNUhQUG56N2Q0WFdzL1J5SWlJckJpeFFxenkxdXFoL1htelp1UmtKQ0F5TWhJSkNZbTR0Q2hROEoxaGxEVVVBVXRrOG1nMSt0UlVWRmhkaHcxN2lldDBXaE0xaURSNlhUQzh5MGxKUVVBckM2RUNqUi9ab0sxSW8zRXhFUmN1SEFCUGo0K21EWnRtbkI1UlVXRlNadTE1cGcrZmJyRnkvZnQyOWVrVnBrR1c3WnNFZG8wM1hMTExYajIyV2Z4MldlZm1jemFjc2FubjM2S1k4ZU9ZY3VXTFNncUtrSkpTY2tOdFlZVUVWRkh4OEM2ZzJscU1OVTRFUEh4OFdteEtVK3UyQyt2dlh0Qmk4VmlqQm8xQ2tlUEhvVmNMa2RkWFIwT0hEaUFPKys4VXdpbWZYeDhNSGJzV0tTbHBkbGNZS3l4ME5EUVpsVmpsNVdWQ1YraUhHMURZcURWYW5IOCtIR1REN1RHMWNYTm9kUHBoRVZuckltTGkzTW9HRlNyMVNnc0xFUmVYaDRrRW9sWmYzSmJzeVFjWGV3eU1USFJwTHJYb0d2WHJtYTMyN3AxcTFNVlNmbjUrY0ppUElZVEZNWW5DUXduT21wcWFyQi8vMzRNSHo3YzVpcnpycWlsUWcvakx6N0dpKzAxUlgxOVBaS1NraEFVRklUSXlFajA3Tm5UN210SlJVVUZnUGF2U3MvTnpUVjVYbG82ZG8xUDNHazBHcHVMbFJrVytiSkhwVkpaUENGbzJIOU5UUTF5YzNOTldxZjA3TmtUTVRFeEZwL0x4aWRPbkgxdkVZdkZ1TzIyMnhBV0ZvYTB0RFJoMWtCNWVUbUtpb3BhWldHcHhscjdSQTgxNk55NWM1dnN4OFBEQTJQSGpuVjRlM3Y5cnBzYTdEbDZPN0ZZakI5Ly9CRUEwTHQzYjd6enpqdjQ5Tk5QNGVmbmg3NTkrMElrRXVHSko1NkFRcUZ3cXRYWmpCa3pFQjRlM3VRK3Q5OSsrNjNWNjR4bjk5aGlXUFRSb0trQmxmRnJqT0UrN1gwZWRuTnp3NWd4WXpCcTFDaWtwcVppKy9idEtDNHVSbUppSWdZT0hHaXg1WnR4bTQybXZ0LzE2TkVEYjc3NUpzckt5dkQrKysvRDI5c2JyN3p5aXRsNDlYcTljS0t2UFU0b0JBY0gyN3hlclZZTEMzUkxwVktuV3pWWmU3NjNSZy9ybXBvYWg0SmltVXhtc3VpNEpSS0pCSysrK3VyL3g5NmRoMGRWbm44RC84NlNtVXoyZmQ4Z2hBUUNJUkJBaExBRUVBVVZWN1J1VlNudXJXTFZuOWFGVWtSYnRjV3R1RlZGSzFyUVdyRlU2Z1lCZ1lRbElRUklRbGdTQWlIN3ZreVNXZDgvOHM3cFRHYWZUTWdFdjUvcjRpSXpjNVpudGpQbjNNLzkzQTllZi8xMTVPZm5RNjFXNDllLy9qVkVJaEZtejU2TnBxWW1tOTlEWnpvWHpwNDlDNUZJWkRlQnBLcXFTcGlvL29ZYmJuQjcyYXdubjN3U1dxM1c2bWRpL3Z6NUp0OE5aeTFidGd5bHBhV1lQMysrVUhmNmxWZGVjWGw3QURCOStuUk1tellOaFlXRnFLNnV4cVJKa3dhMVBTSWljaC9QaXpTU1RhNU0vbFpWVllYQ3drTGhka1JFeEpCUFJHVWNuQk9KUkxqdXV1dUdkSDhBc0d2WExqUTNOd013RDFpUEdUUEc3ZnV6RjZBS0RnNUdUazZPa0EyclZxdXhkKzllekpzM1Q4amdEQXNMdzRJRkMwd3VvR3pwNit2RDJiTm5FUllXNXZJRisrN2R1NFgzeDlueU5nY1BIalNaSEFad2J4a0dlNW1teGhtYXRtemJ0azA0SVhZMktEL2N1cnU3VFVyb1pHUmttR1VRelprekIvbjUrZWp0N1lWYXJVWitmajdHangvdjBxUlFCdDdlM2tPZVZkTGIyeXQ4OXR4MVVXMzhlWFFtTTlvU1E3WjBjM016bXB1YkVSTVRZL00xNmV2ckV6b1ByRTNLYXB4UlpZK2pIU2tEcWRWcXM4eElUeEVlSG83eDQ4ZWpwS1FFa1pHUm1EaHhvczMzeWZoWTZPcXhKU0lpQWdzV0xFQkJRUUhxNitzUkV4TnpRWUxWQUJ3YUlrNkRkNkVtUWxRb0ZMampqanNjWHQ3VEptaU1pSWpBYzg4OWg5N2VYdUYzeE5Yem9ZRWR2OGJzZGNqdTJiUEhwWDBhR3hqWWN6U1lWMTVlam4vODR4K29yS3lFVENiRHdvVUxyVzdUSGtNeXdvd1pNN0Jueng0ME5UVlovZDBkVE9mYlFBcUZBbTF0YlRoOStqUTJiOTZNVzI2NXhlUng0d0RnY0NTUi9PVXZmN0g1K01jZmY0d2RPM1pBS3BWaTFhcFZUaVZwREdROEFtZkRoZzJEenJCKytPR0gwZDdlTHB5VC9PSVh2OEF2ZnZHTFFXM1RXSEp5TXA1NzdqazgvL3p6S0Nnb3dOYXRXN0YwNlZMTW1qVUwwNlpOcy9oK25UMTdGa2VPSEVGeGNiSERvd0dlZSs0NVNLVlNmUERCQjFhWGFXOXZ4eHR2dkNGMGJ1Zms1RGoxWEhRNm5jWE9zK1hMbDJQdTNMbjQ5Ny8vYlRlSWI4eVpZNnVCdDdjM1huenhSYmVYK1JLSlJKZzZkU3FtVHAzcTF1MFNFZEhnTUdCOWtldnQ3VFhKelBUeThuTDdUTkNXR0FjV0wxUzJzL0UrQndhSWJBMjVHMHB5dVJ6WjJkbll1M2V2TU5RdVB6OGZDeFlzRUU1U3ZieTg3QWJ2YW1wcVVGVlZoZnI2ZXVoME9reWVQUG1DWlpnWkhEMTYxS1J1dFNmUTYvVm9hR2hBZFhXMVNiYXo4Y1hiU0pvOFJhZlRtV1N3SnlRa1dBeTRHM2VHR0lhbmxwU1VvTDI5SFZsWldTNTk1MmJPbkRubzl0dnozWGZmQ2JXWTNSR3dibXBxTW5uZlhabDgxWmp4dGlRU2lkMEF2bkhaSCtOc0l1TUwwUEx5Y3Jka3YrZms1RmdOQ3BXVmxWbk05cmRGSkJLWmpkZ3hEb2o3K2ZuWnZDQTBMQ3NTaWV5VzJraE5UVVZZV0poRDc0L3hKSnFENlF5VHkrV1lOV3NXS2lzclBXTFNWL0pzNzd6empzWDdsVXFsMWNlc3NiUk9Ra0lDbGl4WjRsVEdaSDE5UGY3di8vNFB3T0FtR3ZUMzl4ZSs2MTkrK2FYTmtSVUc5aks2amR0aktIMWhLMURxU0ExcmQ2dXJxOFBtelp0eDZOQWhpRVFpWkdkblk5bXlaVUs5M3NHUVNDU1lPM2V1eVgxdGJXMDRjT0FBOXUzYmgxLy8rdGNtNXg3V2Z1OVdyRmpoMFA1OGZYM3gwRU1QNFlVWFhzQzMzMzZMcEtRa1hIcnBwY0xqeHFOclBLVmtpMEZGUlFWeWMzTUJBTmRlZSsyZ2d0WEEvOHBjeU9WeXR3UXREYS9kVUFiNnc4UEQ4ZWlqajJMTm1qWFlzbVVMWnN5WWdZaUlDT0UzVHF2Vm9xeXNERUIvVVBtNTU1NERNUGhSWThiVWFyVlFJc2pBbGZOalM1blRoZ1Nldkx3OGgydWxBNjRGckFIUG1PU2FpSWd1REFhc0wzS0hEeDgyeWZLWU5HblNCYW5OTlJ3QncrRUlranZDeThzTGwxNTZLWEp6YzRYeUlDVWxKWGFIbkJrSHAvYnQyMmZ5bUR0cTNqcmoxS2xUUTU3QktSYUxjZTIxMXpxMGJFTkRBODZlUFl1NnVqcVRBSmVCUkNKQmJHeXMxWUN2cHlvcUtqSXBNV0hyTTZKUUtEQjM3bHpzMzc4ZjlmWDFBUHBuZmUvcTZzTE1tVE9IdlVTRkplN0lualZtL0prTURnNGU5RGFONnozYUd5WnJuTlhzNWVWbDhqa3pEb2lVbFpVSkY2S0RZZTFpdXJPejA2VTVBaVFTaWRtSUhlUFNOUXNYTHJSNTdEYVVBZkh5OG5KbzVFOTFkVFVPSFRwa2R6bmp3RXRIUjRmZE1rSEdMTFZqT092OTA4aVJuNTl2OFg3RENCWm5XRnFucTZ2TDdxUjVRMEdsVWtHdjEwTXVsd1BvNzRpeVZsS3NzN05UT0FiNisvczdmSzVvK0EyMmRJeDY2NjIzN0daZnIxKy8zcUg5T0VxcjFlS3p6ejVEYm00dXRGb3QwdExTY091dHQ1clZ5M2VIMXRaV0ZCUVU0TUNCQXpoNThxUko2U05IZnUraW9xTE1nbTk2dmQ1aXFZdms1R1FzVzdZTW16WnR3b2NmZm9pRWhBVEV4c1lDTUQxdWV0TDVyMDZudzBjZmZRUzlYbytrcENTTDM0SFMwbExFeE1RNDNKRmcrSXdhQjNNLytlUVRoeVltQnZwLzI0MERwWWJYYnFqbk9oazFhaFRtenAyTDNOeGM1T2JtNHNZYmIwUlpXUmtPSGp5SXdzSkNrMDdnek14TVpHZG5Jek16MCtha2lnTnB0VnFUNWYzOS9mSE1NODlBcFZMaDlkZGZ4K25UcHlHVlNsMnVVeTBXaSsxbTB3UDlIVlNOalkyUXlXVENoUE90cmExb2FHaEFhbW9xbm5ycUtiUEFkbTF0clVsSG1hTmxrSng1Zld3WldIK2NpSWc4QXdQV0Y3SHE2bXFUak5pWW1CZ2tKQ1RZWEtlbHBRWEJ3Y0dEN3IwMnp2YXpsTzF4L1BqeFFXMC9MUzNON0Q1UERWZ0QvWmtnV1ZsWndrUXVsWldWU0UxTk5Rc3FkblYxNGR5NWMwTGcwWkt3c0xCQjFiQjIxdkhqeDAzcXN2cjUrUTFKTnBRektpc3JjZjc4ZWF1UEwxbXl4T095ak93NWNlSUVxcXFxaE50VHBreXgreHlrVWlsbXpweUpvcUlpWWNLOXRyWTI1T2JtWXViTW1jS0ZncWN3dm9BZjdQdFRWMWRuY3NHVGxKUTBxTzBCcGgxQjl1WUxPSGp3b1BCOEVoTVRUWUkxUVVGQlNFbEp1U0JsT3NyS3lxRFQ2WVFKQ2wyOUVEV2VJRXdzRnJ1OW83RzN0OWZwamphdFZudkJPK2ZvNThsU0J2RHg0OGZ4K3V1dlF5UVM0WWtubmhBNlA3WnMyWUxlM2w2aGJJQmFyY2E2ZGV0UVdscUt6TXhNUFBEQUF4N1RZWGpvMENGOC9QSEhtRDkvUHBZdFc0YkxMNzhjbDE5K3VkbHl0YlcxZVA3NTU0WGJDb1VDenozM25FTmxsZ3puQTRhUkZtdldyREdaRE5kWmd3MGNHZVlpQVByTFBiaDdWR0Y5ZlQwS0NncFFXRmlJaW9vSzRiZ3BrOG1Ra1pHQmFkT21JU0Fnd0NUb2JPMzNidTNhdFdhUHFkVnFxNW5YVjF4eEJZcUtpbEJlWG83MTY5ZGo5ZXJWa01sa0psbkM5czdmWFEzd09WcVN6ZGdQUC93Z3pDVnk3NzMzbXAyYmI5KytIWjk4OGdrU0VoTHd6RFBQQ0IwcnRoZ0MwOFlkS2djUEhuUzRGRVZnWUtERmdQWEE5K0d4eHg0enlVYTJ4ZEVSRUlia2xiS3lNbnowMFVmNDZhZWZoTWNpSXlOUlgxK1BnSUFBckZ5NVVyamZtWXhsdlY1dnNyeFNxVVJmWHgvKy9PYy80OFNKRTFBb0ZGaXhZZ1hlZlBOTmg3ZnBDbzFHZytlZmZ4NmpSbzNDbzQ4K0NxQi9Yb3p0MjdmanRkZGVzN2lPVkNwRmVIZzRHaHNib2RGb0VCMGQ3ZEMrbkhsOWlJaG81R0hBMmdYT1pId05GNVZLaGVMaVl1RzJ0N2MzcGt5WlluVjV0VnFObzBlUDRzeVpNeGcxYXRTZ0o5SXpEbGhiT2dFZDdNUlVnd2xZRzVkSWNZV3I1VVhDdzhNUkZSV0Z1cm82NkhRNm5EdDNEaWtwS1ZBcWxUaC8vanpPblR1SHRyWTJpK3Y2K2ZraElTRUJDUWtKOFBIeHdZOC8vb2k4dkx6QlBBMEFzRGhaR3ZDL1dycEhqeDQxeTJMTnpNd1VobmNPRitQc1Y0VkNnY1RFUkZSVVZBaVpYaU10V0YxVFU0Tmp4NDRKdDVPU2tod3VJeUVTaVRCbHloVDQrUGdJMzZ1ZW5oN3MyclVMMDZkUDk1akpHRFVhalVtbTNXQ3ltYnE3dTFGUVVDRGNObndHYkJHSlJNTCtlM3Q3TFE2MWJXeHNGUDYyRmFpcHFha1JMcG9sRWdtU2s1UE5scGs0Y1NMR2pSdG5FcmdaaXZxMm8wZVB4dm56NXhFYkc0djI5bmFYQTd6R0l4VThjU0pkb2d2cHA1OSt3c2NmZnd4L2YzODgvdmpqSm1WbGR1ellnZmIyZGlGZzdlWGxoWlVyVjJMZHVuVTRmUGd3MXF4WmczdnZ2ZGN0bldpRGRmandZU2lWU3B1VDAzVjBkR0RkdW5VWVBYbzBqaDQ5Q3FEL04zYmR1blY0NnFtbjdBYmZEZk1JR0RyNTZ1dnIzZDZwN1V5UTFmaGM4SXN2dnNBWFgzeGhkNTNRMEZBODhjUVRGaC9UNi9Xb3FLaEFVVkVSRGgwNlpOSlo3dTN0amN6TVRFeWJOZzBaR1JrbXYydkdtZWZ1S21FZ0VvbXdZc1VLUFBQTU0yaG9hTURwMDZjeGJ0dzRvZlBVa1hPZkN4WGdPMy8rUFA3NXozOEM2SiswMDVBTmJtenk1TW5Zc21VTHFxcXFzSDc5ZXF4Y3VkSnVaMmwxZFRVQVdFemNzQmM0SHBpMXE5UHBoQkdoMWw0N1c0SFRob1lHcHlZUU5KUkRhV3Bxd3RTcFV5R1ZTcEdWbFlWNTgrWmgzTGh4dU91dXU4eldNVHluMnRwYW0yMjU4ODQ3TGRhdzFtcTFhR2xwZ1orZkgzNzcyOTlla0hLQ1Vxa1VpeGN2eHFaTm0xQllXSWkwdERUczJMRURWMXh4aGNWenI2VkxsOExmM3grTEZpMFNzcStkN2JoNi8vMzNuVDczdDlVNVJFUkVub0ZYcFM0WUNSbGZSVVZGSmtIanFWT24yZ3dRblRselJzalFyS3lzaEorZjM2QW1xVEllbXVkSXhvUTdPRnFHNU5TcFU0UGF6MkRxWVNjbUpnb1hqZzBORFdocGFiR1pLV3l3YU5FaWwvZnBLcVZTYWZKYStmdjdZOWFzV1U3WHloMEsvdjcraUkyTlJWSlNFaUlpSWlBU2lVeXlrKzBaT0hHa01lUFBrYTNsN0ExemRsUnpjek1PSGp3bzNBNEtDbkpwaHZLMHREUjRlM3VqcUtnSWVyMWVxSmVla1pGaE1hQjZvUTJjV05UVlRnV2xVb2s5ZS9hWUJGZ25UWnBrOXlKWG9WQUl3ZVBTMGxKTW5qeFp1SERTYURRNGZmcTB5ZnR0cTk1eVRFd01aRElaU2twS2tKNmViclY4aUZRcUhmUkVrUGFFaFlVaExTME44Zkh4VHBjdU1HWjh6QjZLc2xHWFhIS0pROHZsNWVVSng4aXBVNmZhSEJYVTI5dUxiZHUydWFWOVJFRC85MkRqeG8zSXk4dkQ2TkdqOGNnamp6aFVxa0F1bCtPSko1N0FoZzBic0dmUEhxeFpzd1lMRnk3RTFWZGZiWGUweGxEUjZYUkNCNzIxaElYbTVtYTgvUExMMEdnMHVQLysrL0hRUXc4QkFPNjc3ejZzV3JVS2YvempIL0hiMy83VzVtZ2RRMGtxUXdEUlVPTGpoeDkrd01hTkc1R1dsb1pISDMzVWF1Qjc1ODZkK1B2Zi93NmRUb2ZiYnJ2TjRqS3VCbGtkWFc5ZzBGR2xVcUdrcEFSRlJVVTRmUGl3U2ZhdWo0OFBKaytlakduVHBtSGl4SWxXTy9nTXYxSHVQZ2VPaUlqQVBmZmNnN2k0T0NFQWFqZ3ZzM2FlTHhhTGhmZm5sVmRlY1dtL3ZiMjlRbTFsZXdGNHRWcU50OTU2Q3lxVkN1UEdqY01WVjF4aGNibVFrQkE4OU5CRGVQbmxsMUZjWEl5Tkd6ZmlsNy84cGMxdEc4NzEzRkhpeGZBZVNTUVNxNGt1dGdLbksxZXV0SG1lT0pEaGZSS0x4Wmc1Y3libXpKbGo5eHhCcjlmajdiZmZSbEZSRVo1NjZpbW56K2NrRWdtV0xWdUd4TVJFUkVkSEMyWG5odHFpUll0UVVWR0IwTkJRZlB2dHQvRHg4Y0ZWVjExbGNka2JicmpCNHYwcWxRb25UcHhBV0ZpWXh5UmZFQkhSaGNXQTlVWG85T25USmtIUWxKUVV1eVVrVWxKU1RJS254NDRkZzUrZm44TkRzZ1lhT0htWE5iNit2aGFIcDFwaVBHR2JKWjVjRXNUQU9MT2hxNnZMNG9scWVIZzRFaE1UVVZaV1p2WDV4c2ZIbTlUYmRZWnh2ZHZSbzBkYlhjN0h4d2ZSMGRHb3FhbEJZR0Fnc3JPeklaUEpQQ0pnblppWU9LaUxGVWN6eEljNms3eTV1Umw3OSs0MXlmQzU1SkpMWFA3OEppVWxRU2FUNGNDQkE5RHBkTkRyOVNndUxrWjNkemNtVHB5SXRyWTJ0MlRtTytQS0s2OEVZQnF3Rm92RkxtWHh0cmEySWo4L0g3Mjl2Y0o5U1VsSkRrM2lGQkVSSVhUS05UUTA0THZ2dnJPNnJJK1BqOTNhNTZtcHFRZ0pDYkU0QWRHRk5tN2N1RUZ2d3pnajBsNzk3cUZrZkRIdGpzblJpQnloMCttd2QrOWViTjY4R1oyZG5aZzdkeTUyN2RxRlJ4NTV4T282MW1xc1huNzU1Y2pOemNWMzMzMkhuVHQzWXZiczJaZzdkNjdka216dWR1clVLWFIzZDBNaWtTQXpNOVBzOGJObnorTFZWMTlGVDA4UG5ucnFLWk56dGVqb2FOeDU1NTM0MjkvK2h1ZWZmeDZQUFBJSTR1UGpMZTdIRUVBY2VMNTQyV1dYb2E2dURqLysrQ1ArOUtjLzRiSEhIak1KM211MVdtemV2Qm5mZmZjZHBGSXA3ci8vZnN5WU1jUGlQcHlaZEZLcFZPS0JCeDV3ZWoyZy96WDU0b3N2VUZaV1p2S2I1ZXZyaXlsVHBtRGF0R2xJVDA5MzZQZkw4RHMxRk9WaHBrK2ZibkxiRUhpMUZyQTJkS2dZWHd2bzlYcVVscFlpS1NuSjVKamYwOU9EL1B4OGpCa3p4dVF6NiszdGpjY2ZmeHp0N2UxMk80ZzNiZHFFNnVwcStQdjc0Lzc3NzdjWjRFNUxTOFBOTjkrTXp6NzdETnUzYjBkRVJJVFZBRGZ3djZRVGQzeWY3TDF1N3JaLy8zNEEvYlhMUTBKQ0hGcEhKQkloSWlJQ0twVUtyNzc2S2xhdFd1VjBXVUJyMzZ1aDh0SkxMd2tqL2c0Y09DRGNmODg5OXdDd25iVnVyS0NnQU8rKyt5NFdMMTRzakdnaElxS2ZGd2FzWFdBb2wrQnUxc296T0tPbHBVVVkwZ24wWC9DbnA2Yzd0TzdVcVZQUjNkMk50clkyNlBWNkhEeDRFSFBtekhFcGFHQ2NqWEtoc291TU0yUWN1Wmp3OS9kM2FMSXdvRDlUeUIyWjljWlpwV3ExR2dFQkFhaXRyWVczdHpjU0V4Tk5MaHpLeTh1dGJpYzFOZFhrZGwxZG5jUFpCNVdWbFVKMnNLV0xXR09qUjQ5R2IyOHZaczJhTmVMS2JIaTZscFlXN04yN1Y2aWZLQktKTUczYXRFRUhDMk5pWWpCcjFpems1K2NMMjI1cWFvSldxNFZPcHh1MkRnZmovVHA3Y2FqWDYzSHExQ21VbEpTWWRFeEZSa2JhL1F3YmpCczNEblYxZFNiQmJrdkVZakd5c3JKc1htQ3JWQ3AwZEhSQUxwZGY4QkUzU3FYUzRwRGF3VExPRWh1dWpOQzJ0amFUWWZURDFRNzZlZW51N3NiYXRXdFJVMU1EbVV5RzVjdVhZKzdjdVZhRGNudjM3b1ZLcFVKT1RvN0Z4NWN1WFlvRkN4Ymc3My8vTzQ0ZE80WWZmL3dSYXJVYXk1Y3ZIOHFuWWFhb3FBaEFmMEJ3NE8vS2poMDc4TmxubjBFa0V1SHh4eCszV0w0a096c2JqWTJOMkxKbEMxYXZYbzBiYjd3UlYxeHhoZG14OGNTSkV3QXNkNERmZHR0dFVLdlYyTFZyRjU1KyttbmNjY2NkbUQ1OU9zckx5L0h4eHgvai9QbnpDQTBOeGIzMzNtdXgxTnVGRmhBUWdHUEhqa0duMHdsQjZ1blRweU05UGQzcGp1U0doZ1lBRjZianpmQzdaaTJiZTl1MmJmajY2Njl4NDQwM1l2SGl4UUNBano3NkNEdDM3c1JOTjkwa2RDd0R3TmF0Vy9ITk45OWcrdlRwUXNZOTBKL3NzSGJ0V3ZqNStlRlBmL3FUMWQraC9QeDgvUGpqanhDSlJMam5ubnNjZXY2WFgzNDV5c3ZMVVZoWWlFMmJOaUVtSnNiaWFNYkd4a1pVVkZSQUpCSlp6RFIyZEtJK0Ewc1RPTHBMWGw0ZUNnb0tFQmdZQ0xsY2pzYkdSaFFXRmdJdzczQ3c1NFliYmtCTlRRMEtDd3Z4Mm11dllkV3FWUjVUSjkrU21UTm5Zc3lZTVFENlN3dFdWbFppNmRLbHd1UEdvd3B0bVRScEVpUVNDUTRmUHN5QU5SSFJ6eFFEMWc0UWk4VVhaUEl5NDMyNE11R1ZTcVhDL3YzN2hZQ09JVnZUMFcxSkpCSmhRcERlM2w1b05Ccms1ZVVoSnlmSHFTSGlPcDNPcEJielVBK0pOOTZ2Z2FkbVdBOE1xa2RIUnlNNE9CalIwZEV1MVRqVWFyVTRkT2dRenAwN2gzSGp4cmtsMDlKWVJFUUVRa05EUGZiMWROWGN1WE90UG5idzRFR2hkSVN0NWZMejgwM0tVamlqcjYvUEpGZ045SmVhY2RlUXgvRHdjR1JuWjJQdjNyM3c4dkxDckZtemhyMHVzZkZyNVd6QVdxbFU0dVRKa3liZjhlam9hRXlmUHQzaDQ1dENvVUJPVGc2T0h6K09ob1lHOVBUMG1HeFBMcGNqTEN3TXFhbXBkaSt3cTZxcW5DcEI0MDZIRGgyQ1dxMUdjbkl5NHVMaTNEWTVZbk56cy9DM281bGY3bFpaV1NuODdlb3gwUkt0Vm52UkhjUElmWHg5ZlhISkpaZWd2THdjZDk5OXQ1QzlhS21lTE5EL0hWU3BWRllmQi9wSGxqM3h4Qk00ZnZ3NDl1L2ZqOXR2djMwSVdtNmRYcS9Idm4zN0FQUW5JeGkwdExUZ2swOCt3YUZEaCtEcjY0dVZLMWRpN05peFZyZHozWFhYUWFQUjRELy8rUTgyYmRxRUF3Y080T2FiYnhhQ3l5MHRMYWlxcW9KRUlyRzRIYkZZak9YTGwyUFVxRkhZdUhFajFxOWZqNjFidCtMczJiTUFnRGx6NXVEV1cyOGRrakpFcmdnS0NzTE5OOStNNk9ob1RKZ3dZVkRIRGNNOEMrNG9YV0dQWVlTTXBZQjFVMU1UdG03ZENvMUdZMUxxYXRLa1NkaTVjeWR5YzNPeFpNa1M0WGliWXdQcitBQUFJQUJKUkVGVWs1T0RiZHUyb2FDZ0FFMU5UY0lvb2xHalJpRWhJUUdWbFpYNC9QUFB6VDcvZXIwZU8zYnN3TWFOR3dFQVYxOTl0ZFh5Wm9heVpTcVZDbXExR21xMUdvc1hMMFpaV1JtVVNpWGVldXN0ckY2OTJ1eWNLQzh2RDNxOUh1UEhqN2Y0TysxSTVxNXhSNmpoZDI4b09oV2tVcWtRb0RZMlpjb1VxNTFkMWhpQy8rZk9uVU50YlMxS1NrcmNQcG1vTzgyZVBWdjRXNmxVb3JLeTBxVHNoNk1CYTE5Zlg0d1pNd2JsNWVWb2JHeTBPL0tOaUlndVBneFlPOERiMnhzTEZpeXd1WXhXcTRWSUpMSVpQR2hxYW9LL3Y3L1ZESWdGQ3haQXBWSzVORnhlcjlmandJRURKbVVpcGt5WjRuUzJwa0tod0NXWFhJTGR1M2REcDlPaHQ3Y1grZm41bURObmpzTnRhbWxwRVFLekVvbmtnbVNYR01vZkFQMFhTTzRLNHJpYjhYQjNoVUl4Nk1CUWRYVTF6cDA3QndBb0t5dURqNCtQMnkrT0xzWkFqNjM2eE1iUDE5Wnlnd21teWVWeVpHVmxvYUNnQUJxTkJxbXBxVzZ2TXgwU0VvSTVjK1pBTEJZTHg1elEwTkFoR3lGaWo3MkpXRzN4OWZVVmh1ajM5ZlZoN05peEdEOSt2TlB2Z1VLaEdQU0Vzc05OcFZLaHJhME5CUVVGQ0EwTmRVdjVqdTd1Ym5SMGRBaTNoeU5nM2RQVEl4ekxBRmd0UCtDSzZ1cHFuRHg1RXFOR2pVSmNYTndGbTFlQlJvNXJycm5HYlIwa3h0TFMwbHpPSERaa3piclNydVBIajZPbHBRVWlrVWdJYk8zWXNRT2JObTFDWDE4ZklpTWo4ZWlqanpvVTRGdTJiQmtDQXdPeGFkTW1WRlJVNE9XWFg4YlRUeitOTVdQR1lOZXVYUUQ2UjdCWUN6cHJ0Vm9FQlFVaE9qb2E1ODZkRTRMVm9hR2hTRWxKTWVrNGRJZkJ6aTlocXh5RjhUN2EyOXZoNit0ck52cXNyYTBOLy9uUGYzRDgrSEVBd0t4WnM2eHV4MTBUdmhsS3ZWbWFVRy9qeG8xUXFWUklUVTAxeWV6TnlNaUFyNjh2R2hzYlVWcGFLb3pHREE4UFIwWkdCb3FMaTVHYm00dGx5NVlCNlA4YzNucnJyWGpoaFJld2MrZE96Smt6eHlTci91dXZ2OFpYWDMwbDNDNHFLa0poWVNIVWFqVTBHbzNaLzdiMDlQVGd0ZGRldys5Ly8zdmhjOVhUMHlOTVhEendOUTBLQ29KWUxIWjZvajVEZVJGYlpjVnNUZmhwL0xzNTBOaXhZM0g5OWRlanU3c2JlcjBlUGo0K0dEdDJyTU9qWGdkU0tCVDQ5YTkvalo2ZUhyTmppbkZ0N0l1RldxMUdkM2MzNHVQalVWNWVqcU5IajJMKy9QbkQzU3dpSXJyQUdMQjJRR05qSTQ0ZE80YU1qQXl6QUZacmF5dE9uejZObXBvYVpHUmtXQnhXV1Y5Zmp5TkhqcUN6czlOcUZxeEdvOEhKa3lkeDZ0UXB4TWZIT3p6TTNhQzB0RlFZZmdnQXljbkpGbWZrZGtSb2FDZ21UWm9rRENjMUJFY2NyWUZXVTFNai9CMGNIR3p6QkVxajBRZ1hML2JZT3NFMWZzeFRBNnhxdFJwbFpXWENiWGNFaFJJVEU5SFUxQ1JrZXhZVkZUbFVmNWVHWDB4TURHYlBubzF6NTg2NWZBRmp6NFVZR2VLb3dRU3NnZjZnZFhaMk5sUXExYkRYalk2UGozZXBnMkhuenAyRDNyZng2K2l1ckVUak9RK0NnNE9ISmFCNzVNZ1I0VGp1NStlSHlNaEl0MjFiclZham82TUR4Y1hGYUc5dnR6b0JIZjE4aVVRaXZQUE9PMEtkZTFzTVpZQnNCYktNMlF1aTZmVjZuRDU5R2o0K1BsQW9GSkRKWk9qdDdjWDI3ZHNCdURaS3pUQlhRV3BxcXZBN2tKaVlDSkZJaEprelorTE9PKzkwcXFUQW9rV0xNR3JVS0h6MDBVZjR4UzkrZ1RGanhxQzd1eHMvL1BBREFQUFJTSjJkblNndkw4Zmh3NGR4K1BCaDRUV0xqWTNGakJrelVGQlFnS3FxS256d3dRZllzR0VERWhJU2tKYVdocVNrSk1USHh5TWlJc0toa1RnYWpRYXRyYTN3OS9jWG5vK2hMSjZ0K1ZQYzRhbW5ua0pQVHc4a0VnbTh2YjBoa1VpZ1ZxdE5Fa2N1dSt3eW9UU0NKZForbzQzTDZoblUxdGFpb2FFQllXRmhDQWdJZ0xlM043UmFMWTRjT1NKOFZnWW1MUHowMDA4b0tpcUNSQ0l4bTh4UUtwVWlNek1UZS9mdXhmNzkrMDNPUStiTW1ZUGk0bUxzMmJNSE45eHdnM0FlUDNic1dHUmxaUW1sTzU1KyttbGhuZlQwZEpPQXRYRUhKQUNoOHp3Z0lBQXltUXh5dVZ6NEo1UEpoSDhxbFFyNStmbW9yYTNGdSsrK2kwY2VlUVFpa1FoZmZmVVZPam82NE8vdmJ6SnFBQURXckZsajlUVStmLzQ4VkNvVkFnTURoZStYWHEvSGlSTW44UDMzM3d0dHQ4YlZDVCtEZ29Kd3pUWFh1TFN1TlltSmllanQ3VVY5ZlQzOC9mMGhrOG1nMCtudzMvLytGNERsRGd0N1NrdEw4ZDU3N3dINDM3WFV5cFVyTFM2cjArbXNQdmJhYTY4NXREK05Sb091cmk2aEkyN3o1czFvYW1wQ2QzYzNPanM3aFd2WmdaMDVaV1ZsTmdQVzd1cjhJU0lpejhLQXRSMkdTY3M2T2pxd2E5Y3VUSmd3d1dUWVkxdGJteEJ3cmF5c3RCaXdsa2drd3NsNlpXVWxVbE5UellLNFRVMU5RakN6b3FJQzhmSHhOck03alpXVWxKalVPdzRMQzdOWSs4MFpvMGFOUW10cnEzRHhWbE5UZytQSGo5dk5GTkxyOWFpdXJoWnUyeXR4ME5mWEp3eWJIQXpqY2dQRG1UMm5WQ3F4ZS9kdStQcjZRcUZRd012TEMxS3BGQ3FWQ2pVMU5TYjFjOTAxQWRQa3laUFIxZFdGNXVabTZIUTY3TisvSHprNU9jTTZjUm81SmpnNDJLVUxqSkhJK0xQdjZuZjBRcFVYc3NmYjIzdFlzcEQxZXIzd09zcGtNcHVkZ1phR0lsdmJwbkVwRGtjbXNIUzNpb29LazZCNWVucTZXN05kalg4ZlBMbnVKdzJ2cHFZbXA0SlRyZ2F5QmhLSlJQanJYLzlxVWtmZTJQang0NTNhbmxxdEZvYmNUNXMyVGJnL09Ua1pMNzMwa3N1ajNsSlNVdkRDQ3k4SXR6Ly8vSE4wZDNjaktpb0tXVmxaMkxWckY4ckt5bEJWVllYYTJsb2gwMWtxbFdMcTFLbVlOMjhlSmt5WUFKRkloS1ZMbCtMRWlSUFl0MjhmQ2dzTGNlYk1HYlBPQW45L2Z6ejIyR01ZTldxVTFUWnBOQm84L3ZqakFQcGZSNGxFSWdUZDNGMGl6WmhJSkVKQ1FnTEt5OHVoMVdyTkpzaU9qbzdHNHNXTGJaWVZBNEMvL09VdlpobmFhclhhWXZDdHBhVUY2OWF0czdvdGYzOS9rMUlUcmEydCtQVFRUd0VBUzVZc1FWeGNuTms2VTZaTXdkNjllMUZZV0lpNzdycEwrRTJaTkdrU0ZBb0Z0Rm90NnVycVRINFhyci8rZWh3NmRFam9rREFrMktTa3BHRHg0c1dJakl4RWVIaTQwQUZqM0JIaktDOHZMeUhZWGxCUWdHblRwZ252NjgwMzMrelVjZnp3NGNQNC9QUFByVDRlSFIxdDhqMFp5TmJFblN0WHJyVDZ2UjBxemMzTkpoMEZ4bHpwakZXcFZHYlB3ZFp6Y3ZYNWZ2bmxsOWkzYng5NmVuclEyZGtwWEIrZU9YTkdtS0RSbUtGY1lreE1EUEx6ODRVUkM5WkVSVVU1ZmQ2ZzErdFJWMWZuMURwRVJIUmhNV0J0eCtuVHA0VWhYeUtSeUd6NFpHeHNMSXFMaTZIVDZkRGEyb3JXMWxhekFKUWhHNktqb3dPOXZiMm9ycTQyQzFaR1JVVWhJaUpDNkZrdUtpckNnZ1VMYlA3NDl2WDFvYmk0MkNSQWJDanA0Y2lQdGw2dmgwNm5FeVpqMDJxMXd0OGFqUWJSMGRHb3Fha1JMdmJMeXNvUUZCUmtNd2hkVzF0ckVwaTZVTUVQUTgxaHdIMVpoNjVRS0JUbzdlMDF1M2daYVBUbzBXN0xmaFdMeFpneFl3YTJiOStPM3Q1ZUlUdGwzcng1dzE2M21HQ1NiZlZ6WnZ3ZFpkRFFOWWFoeFlEOTdFRkhhMnpYMXRZS3h5dVJTT1RXVWh5T3FLbXBRWEZ4c1hBN1BEemM1ZEZCMWhobnBmT3pSOVk4Kyt5enc3YnZ1TGc0czBDUXQ3YzNKa3lZNFBSa1l4S0pCQTgrK0NEeTh2TE1Bbkh1TE5FMlo4NGM3TjI3RjdmZWVpc2tFb2x3N2dIMEIwL1QwOU14YWRJa1pHWm1XcHpVYnV6WXNSZzdkaXp1dU9NT25EMTdGc2VQSDhlSkV5ZHc3dHc1TkRZMklpb3F5bWF3R3VoL2pZS0RnNFhKd2pVYURSUUtCY2FOR3pma2RjTi84NXZmUUtsVVFxMVdRNmZUUWFmVFFTcVZJakF3Y0ZBVHhvcEVJb3Zuc2JHeHNmRHg4VUZmWDUvSmZDZ0toUUpqeDQ3RnpUZmZiTExmb0tBZ1hIdnR0ZGkvZnordXZmWmFpL3VhT0hFaWJyenhSclA1SUx5OHZQRFVVMDhoTGk3TzdEd3lMaTRPMmRuWjhQSHhNY3NlZDlmRWVIZmNjUWZxNit1eGNPRkM0VE44MjIyM1FTYVRJVHM3MjZsdEpTUWtJQ2dvQ0gxOWZWQ3BWTkRwZFBEeThrSm9hQ2pTMDlPeGRPblNFWFd1SEJVVkJTOHZMNmpWYXVHK29LQWdUSjgrM2FXU2I1bVptVGFEOG9NVkdocUtwS1FraElTRW9LbXBDV0t4R0hGeGNiampqanNBOUplbThmTHlRbXhzTEdKaVloQVhGNGZvNkdpVDMrcnU3bTZjT0hIQ3BLYjZRR3ZYcm5WNmNuaHJuVU5FUk9RNVJzNHY5RERvNmVreDZmVWRQWHEwMlVtb1RDWkRaR1Nra0dsVFVWRmhjU0tNcEtRa0hEbHlCRUIvRU54U2R1M0VpUk94WThjTzZQVjZkSFIwNE9USmsxWW53MmxyYThQdTNidE5UbGlBL2t5V2d3Y1BDaWZQaG4vR1FXbmorNTJoMSt0eDhPQkI1T1RrV0EyV0dHYUxCL3BMWHRnTHF2ajQrTmpOUUhHRThZWGVjR1lXaTBRaStQcjZXcTFySnhLSk1HYk1HRXlZTU1HdCs1WEw1WmcrZlRwMjc5NE52VjRQbVV3R3JWWTdvazdDTDBiMTlmVTRlUENnU1UzTjh2SnlwS2FtRG1PckxqeXRWbXRTdjkyVFNwVjRFclZhYmZPQ3kvaTRNcGlBaUlGZXJ6ZjVqWXVKaWJFWVdCb3FKMCtleExGang0VHZoN2UzdDBtTlZYc0dkc3pxOVhxTG5iWEduVVljZVVLZTZQSEhIeGZtNGpET1RIYUZXQ3hHUmthR1N5UHRuQWxjSlNjblkvWHExVUxtN3Z6NTgrSG41NGZSbzBjN1ZkSkhKQkloTVRFUmlZbUp1UHp5eXdGQW1JalBFWVpTQkliWDdrTFY4ZlgzOTNmNU9QenFxNjhDZ01YanZWUXF4VHZ2dkdOMmYxQlFFTjUrKzIwQS9abmxob3hqYTUxd0lwRUlpeGN2eHVXWFgyNzFOWkhMNWJqNjZxc3RQbVpweEtqQlVBZjVaREtaV1JheFJDSnhLU0ErY2VKRXZQNzY2MDZ2dDJqUklwT09ka3V1dlBKS3M2U0U3T3hzcHllV05uRGsreWVSU1BEKysrOExTVWYyNWs4YUtEQXdFTTgvLzd4TDdiUEhVdm1qSlV1V1lNbVNKUUJnY2JMSnhZc1hZL0hpeFRhM2UvLzk5MXQ5ekZCajNaVnlrQktKUkFpY0V4R1JaMkkweTRhaW9pTGhoRkFtazFrZGxoa2ZIeThFck0rZlA0L016RXl6SDg2RWhBUWNPM1pNeU1UdTZPZ3dHOTRlR0JpSXhNUkVZVmprOGVQSGtaQ1FZUEZrMU0vUHorS0ZlV2RucDFCK1pDaW8xV3JrNStjakp5Zkg3R0txdHJiV0pDaGxQQm5MUUlibnJsQW8zSklSYlp4bDdtaUpoZDdlWG9lSHpSdG5qZHVUbnA2TzF0WldxRlFxSVF0R0pwUEIzOThmVVZGUlE1YmhGeFlXaHZIangwT2xVZ25EYmdjeW5weVNobzVlcjBkWldabkZJWXdsSlNWb2FXbEJlbnE2VXlVdXhHTHhpSDN2U2t0TGhlQ0RTQ1FhbG5JYTd0VFgxK2UyWWNER0FZdlcxbFpFUkVSWVhiYXhzVkg0Mjk1bng1Rk1xNHFLQ3BNZ3VMVU9VbmZyNmVsQmNYR3h5WHdIWGw1ZW1ERmpobFBsWWdiK3puWjNkMXZzSkRYK1RSek9FVGhFdG96RUNkT015MHhJSkJKY2V1bWxidG11bDVlWDA5bVNJcEZvU0NiT0hBcUQvUTJVU3FVT2QyaU14TStWSnpCMG50aHkyV1dYbWQxM3p6MzNERVZ6ekJoSzREaExJcEc0clNTaEo3anFxcXRjWGxjc0ZtUGh3b1Z1YkEwUkVia2JBOVpXVkZWVm1kUzFtakJoZ3RXVDU2aW9LSWpGWXFHVVJuMTl2VmtwREpsTWhxaW9LT0VDdmFxcUNoTW5UalRiVm5wNk9xcXJxNFhzaWRMU1VvczF5YVJTS1pLVGswMG04Yk5ISXBFSUo3bFNxVlM0YmZ6L3dMOE4vMXBhV29RNnA1MmRuV2FUTUdvMEdwTmgzVDQrUGhicjVSazRjb0tnMFdqUTJka0p1Vnh1OWVKRnFWU2lyS3hNbUtER1V0a1dhOVJxdGNQRDVwMFJIUjN0Y0J2Y3pWN21ybkhneHQwWE1ibTV1U2FUWHhwbjhCc21ackpGcDlNNXRKeWxDNFNCKzdQblgvLzZsMXVYTTZaU3FYRGd3QUdUU1ZDRGc0T1JscGFHZ29JQ3FOVnExTmJXb3JhMkZwR1JrWWlLaWtKNGVEajgvUHhzdmlkTGx5NTF1aTFEb2JxNkdqcWRUcGdnU1NxVkNyWGFKUktKOEJ5MFdpM2EydHB3K3ZScGt3NGxSeWZUTXViSysrQU9JU0VobURkdm50bjlaOCtlZFhpeVdIdjgvZjJGanI3aTRtSmtaV1VoS0NqSTVMT2cwV2hRVzF0clVtdDZzTFhQdTdxNlVGSlNJdHlPajQ4ZjhucnFhclVhRlJVVktDOHZOemxXeU9WeXpKbzF5K2x5QlZLcEZISzVYQ2o1VVZwYWlzek1UT0h6cGRWcWNlYk1HYUhraVVRaUdmS0oySWlJaUlpSWlHandHTEMyUUtsVUN1VTdnUDdNVlZ0RDQ2UlNLY0xEdzFGZlh3K2dQNkJqcVhaemZIeThFTEErZCs2Y3hTeFl1VnlPNU9Sa1lSTEZxcW9xakJrenhtSTJYWEp5TWlvckt4RVlHSWlBZ0FENCt2ckN5OHZMTEloaytIOHdtU2NKQ1Fubzd1NFdnbkExTlRVbXBRMjZ1cnBNc3BESGp4OC82SUNvUnFOQmJtNnV5WDFTcVJSaXNSZ2lrUWhhcmRZazZBSDAxL2hqalZLZ29hRkJtSVhkRUVoVUtwVW1uUXJ1empUczZ1cXlPb1RYMGF4L1I1ZnI2T2lBUkNLQlhDNkhSQ0pCWFYyZEVMUnlkU2ltdTV3NmRjb2tXQjBXRm9hWk0yZENLcFVpT3pzYitmbjV3bmVsdnI1ZU9HNEFFTjR6d3hCUFd4bGpodUhQbHY0Wk11bU55LzlNbVRMRkxWazFOVFUxSmdIb2dReHR0dGFCTUpRVFlZMUVzYkd4UXNkWloyY25kdTdjYVhjZFB6OC9oeWZsdFVTcjFlTEFnUVBDOFZNcWxicTlUSkd4am80T1ZGVlY0Y3laTTJiSGlKQ1FFRXliTnMzbFVoMlJrWkZDNTBGMWRiWE56MlpZV0JpekRZbUlpSWlJaUVZQUJxd3RLQ3dzRkM2cUpSS0pRN011eDhURUNJR251cm82YUxWYXM2RmFVVkZSa0VxbDBHZzBDQWdJZ0VxbHNqajhPU1VsQlJVVkZWQ3IxVUtOVWVOc1pnT1pUQ2JVQlJ0cUlwRUkwNlpORXliMjgvUHpNOGtpRGdvS1FtWm1KZzRkT29UUTBGQzNCTWE4dmIzTkpoWVpHS0EyRmhBUWdFbVRKam04Zlg5L2Y2dlp1Z1A5OE1NUFExcHF4ZDJPSGowcVpKMWJZNnYwZ0tjckx5L0h1WFBuTEQ3bVNKbU50TFMwUWJmaDFLbFRGaitQeWNuSk9IbnlKTFJhTFVKRFE0VmdOZENmRmJ0bzBTS2NQSGtTSjArZU5GdGZwVklKazV5Nmswd21jOXRFZGtGQlFUYURnc1kxV0kySlJDSmtabWFPK0hJZ1FQOHcrT1RrWktmWDI3VnJsOWw5VVZGUmlJdUxzL21hR3BOS3Bjakt5ckxZa1RGeDRrU2J4MGlnLy8wNWNPQUEydHJhaFBzeU16T0hwRlJHZDNjMzh2UHpMZGIwbDBna1NFdEx3OWl4WXdmVm1UcHUzRGpVMXRiYXJYY3JGb3VITkNoUFJFUkVSRVJFN3NPQXRRVVpHUms0ZVBBZ09qbzZrSjZlN3RBUTR1am9hRlJVVkNBdUxnNXhjWEVXNjRwSkpCSk1uandaSVNFaE5yUEpaRElaeG93Wmc3S3lNb1NGaFYyd3VxTDJ5T1Z5VEowNkZhZFBuOGJVcVZQTlNuUWtKU1dodmIzZGJOYnd3UWdPRGtaTFM0dlZJSXlYbHhjQ0F3TVJHeHVMeE1SRVRqTDQvd1VHQnRvTVdNdGtNcmRQL0dkdDRwNmhZR3VpSTBlZWw3VjY5TTZvckt5MCtMbVV5K1VZUFhvMG1wcWFUSUxWQmxLcEZPUEdqVU5xYWlxYW1wcFFYMStQam80TzlQWDFvYmUzRnhxTnhxVkpVVzBaTldxVVM3VU9MUWtLQ29LWGw1ZlFSbHQxdFNVU0NmejkvUkVlSG82a3BDU0hKNmdLQ0Fqd2lCSW8xZ0twQ29WaVVCbk9BMDJiTmcwUkVSRTRmLzQ4ZW5wNkxMNm1YbDVlQ0FrSlFYSnlzdFhmajZpb0tMdjdFb2xFSmgybENRa0pRMWJQMHRmWEYvNysvaVlCYTRsRWdsR2pSbUhzMkxGdUdRM2o2K3VMbkp3Y2xKZVhvNjJ0emV3NzZlWGxoWUNBQUtTbXBycGxva29pSWlJaUlpSWFlb3p1V1JBWUdJaWNuQnhVVlZYWm5EalFtTGUzTnhZc1dHQjN1Zmo0ZUllMmw1S1NncUNnb0dHcmhXeE5SRVNFemN4Y1p6S2NIWkdkblEyZ1B5dFFxOVZDcTlWQ3A5TkJMQllMcFM2Y1pRaENPWlBWWnlpdE1sSUVCZ1lLZGRVTkRJR3FpSWdJakJzM0RqNCtQaTV0V3lLUkRIdVdiRUJBZ0VrZ1dDcVZJaUFnQUNrcEtZaU1qTFM0amtLaGNPdUVURDQrUGxZL2YyUEhqa1ZxYXFyTno0eFlMTGI3ZlJwWTRtUGdZd1lEUDlPR3NoeERNUWxWUkVTRVdlZUVjZkRhMEM1RC9YdFhpRVFpait4OE10UllkalViMlJEa0hoaHdGb2xFU0VwS3NsbDZ5cDBtVDU0TXRWb05sVXJsMEFpaXdjak16RVJqWXlOOGZIeVFrSkNBK1BoNHB5WldkSVNmbngreXNyTGN1azBpSWlJaUlpSWFQaUs5cmZRNEQvWGRkOThOZHhPSUJKMmRuVUtRenBGeUZJN1NhclhDZGdjYnZOUHI5VzRQWEJMUnlHWG8vSE8xSTg1U2g0azFhclY2UkhYNERjYmxsMTgrM0UzNFdmanh4eC9kTWxLR2lJaG9xSlNXbG1MaHdvWEQzUXdpSW84a2NpQkE1WGtwYkVRanpGQU5NM2RYQ1FmQXVXeHlJcnI0RFNZREhuRHVtUEp6Q1ZZVEVSRVJFUkdSZTRpSHV3RkVSRVJFUkVSRVJFUkVSQUFEMWtSRVJFUkVSRVJFUkVUa0lSaXdKaUlpSWlJaUlpSWlJaUtQd0lBMUVSRVJFUkVSRVJFUkVYa0VCcXlKaUlpSWFNU1FTQ1RRNlhURDNRd2lJaUtMZERyZG9DYTNKaUlpQnF5SmlJaUlhQVJSS0JUbzYrc2I3bVlRRVJGWjFOZlhCeDhmbitGdUJoSFJpTWFBTlJFUkVSR05HT0hoNFdocmF4dnVaaEFSRVZuVTF0YUdzTEN3NFc0R0VkR0l4b0ExRVJFUkVZMFlpWW1KNk9ucGdWS3BITzZtRUJFUm1WQXFsZWpwNlVGU1V0SndONFdJYUVSandKcUlpSWlJUmd5cFZJcng0OGVqdXJxYVFXc2lJdklZU3FVUzFkWFZHRDkrUEd0WUV4RU5rblM0RzBCRVJFUkU1SXlRa0JCa1pHU2d0TFFVQ29VQ1FVRkJrTXZsRUl1WmkwRkVSQmVPVHFkRFgxOGYydHJhME5QVGc0eU1ESVNFaEF4M3M0aUlSandHckltSWlJaG94QWtKQ2NHTUdUTlFWVldGcHFZbUtKVkthTFhhNFc0V0VSSDlqRWdrRXZqNCtDQXNMQXlUSmsyQ1ZNb1FDeEdSTy9Cb1NrUkVSRVFqa2xRcVJYSnlNcEtUazRlN0tVUkVSRVJFNUNZY04wbEVSRVJFUkVSRVJFUkVIb0VCYXlJaUlpSWlJaUlpSWlMeUNBeFlFeEVSRVJFUkVSRVJFWkZIWU1DYWlJaUlpSWlJaUlpSWlEd0NBOVpFUkVSRVJFUkVSRVJFNUJFWXNDWWlJaUlpSWlJaUlpSWlqOENBTlJFUkVSRVJFUkVSRVJGNWhCRVpzSlpJSk1QZEJDSWlJaUlCejAySWlJaUlpSWpjWTBRR3JMMjl2WWU3Q1VSRVJFUUNucHNRRVJFUkVSRzV4NGdNV0FjSEJ3OTNFNGlJaUlnRVBEY2hJaUlpSWlKeWp4RVpzSTZLaWhydUpoQVJFUkVKZUc1Q1JFUkVSRVRrSGlNeVlCMGFHc3BNSmlJaUl2SUl3Y0hCQ0EwTkhlNW1FQkVSRVJFUlhSUkdaTUFhQU5MVDB5R1ZTb2U3R1VSRVJQUXo1dVhsaGZUMDlPRnVCaEVSRVJFUjBVVmp4QWFzZlgxOU1XWEtGQWF0aVlpSWFGaDRlWGxoOHVUSjhQWDFIZTZtRUJFUkVSRVJYVFJFZXIxZVA5eU5HSXp1N202VWxKU2d0YlYxdUp0Q1JFUkVQeFBCd2NGSVQwOW5zSnFJaUlpSWlNZ0pJcEZJWkhlWmtSNndObWh1YmtaZFhSMWFXMXZSMjlzTHJWWTczRTBpSWlLaWk0UkVJb0czdHplQ2c0TVJGUlhGbXRWRVJFUkVSRVF1K0ZrRnJJbUlYUEhGRjE4Z1BEd2M4K2JORys2bUVCRVJFUkVSRVJGZDFCd0pXSS9ZR3RaRVJFUkVSRVJFUkVSRWRIRmh3SnFJaUlpSWlJaUlpSWlJUEFJRDFrUkVSRVJFUkVSRVJFVGtFUml3SmlJaUlpSWlJaUlpSWlLUHdJQTFFUkVSRVJFUkVSRVJFWGtFQnF5SmlJaUlpSWlJaUlpSXlDTXdZRTFFUkVSRVJFUkVSRVJFSG9FQmF5SWlJaUlpSWlJaUlpTHlDQXhZRXhFUkVSRVJFUkVSRVpGSFlNQ2FpSWlJaUlpSWlJaUlpRHdDQTlaRVJFUkVSRVJFUkVSRTVCRVlzQ1lpSWlJaUlpSWlJaUlpajhDQU5SRVJFUkVSRVJFUkVSRjVCQWFzaVlpSWlJaUlpSWlJaU1nak1HQk5SRVJFUkVSRVJFUkVSQjZCQVdzaUlpSWlJaUlpSWlJaThnZ01XQk1SRVJFUkVSRVJFUkdSUjJEQW1vaUlpSWlJaUlpSWlJZzhBZ1BXUkVSRVJFUkVSRVJFUk9RUkdMQW1JaUlpSWlJaUlpSWlJbzhnSGU0R0VCRVJFUkc1UXFQUm9LcXFDbzJOamVqcDZZRldxeDN1SmhFUkVSRVJ1WlZFSW9GQ29VQjRlRGdTRXhNaGxWNzg0ZHlML3hrU0VSRVIwVVducGFVRnBhV2xrTXZsQ0E0T1JtUmtKTVJpRGg0a0lpSWlvb3VMVHFlRFNxVkNTMHNMYW10ck1YNzhlSVNFaEF4M3M0WVV6K3FKaUlpSWFFUnBhV25Ca1NOSEVCWVdob2lJQ0hoN2V6TllUVVJFUkVRWEpiRllERzl2YjBSRVJDQXNMQXhIamh4QlMwdkxjRGRyU1BITW5vaUlpSWhHREkxR2c5TFNVa1JGUlVHaFVBeDNjNGlJaUlpSUxoaUZRb0dvcUNpVWxwWkNvOUVNZDNPR0RBUFdSRVJFUkRSaVZGVlZRUzZYTTFoTlJFUkVSRDlMQ29VQ2Nya2NWVlZWdzkyVUljT0FOUkVSRVJHTkdJMk5qUWdJQ0JqdVpoQVJFUkVSRFp1QWdBQTBOVFVOZHpPR0RBUFdSRVJFUkRSaTlQVDBRQ2FURFhjemlJaUlpSWlHalV3bWcxS3BITzVtREJrR3JJbUlpSWhveE5CcXRaeGdrWWlJaUloKzFzUmlNYlJhN1hBM1k4andiSitJaUlpSWlJaUlpSWlJUEFJRDFrUkVSRVJFUkVSRVJFVGtFUml3SmlJaUlpSWlJaUlpSWlLUHdJQTFFUkVSRVJFUkVSRVJFWGtFQnF5SmlJaUlpSWlJaUlpSXlDTXdZRTFFUkVSRVJFUkVSRVJFSG9FQmF5SWlJaUlpSWlJaUlpTHlDQXhZRXhFUkVSRVJFUkVSRVpGSFlNQ2FpSWlJaUlpSWlJaUlpRHdDQTlaRVJFUkVSRVJFUkVSRTVCRVlzQ1lpSWlJaUlpSWlJaUlpajhDQU5SRVJFUkVSRVJFUkVSRjVCQWFzaVlpSWlJaUlpSWlJaU1nak1HQk5SRVJFUkVSRVJFUkVSQjZCQVdzaUlpSWlJaUlpSWlJaThnZ01XQlBSejU1V3F4M3VKaEFSRVJFUkVSRVJFUml3SmlLQ1JxTVo3aVlRRVpFSCtmenp6N0YxNjlZaFgyZW82ZlY2dExhMjJseW12YjBkZlgxOWc5N1AyclZyOGNFSEh6amNDYnhseXhhOCt1cXJxSzZ1ZG5nL0dvMEdSVVZGYUc5dmQyajU3dTV1MU5YVm9hNnVEbnE5M3VIOTJGTlRVNE5QUC8zVTRYYlF5UEs3My8wT0w3NzRva1BMM24vLy9iajMzbnNIdGIrZW5wNUJyZThLZThlRm43dTh2RHpzM0xsenVKdmhWbzRlcjlyYjI5MTZ2RFRvNk9qQXFsV3JzR3JWS2w1N09hR3Fxc3JzR0tGV3EzSG8wS0ZoYXBGN2ZmTEpKL2pxcTY5Y1huL2J0bTE0OWRWWDhlT1BQOXBkZHUvZXZYajExVmZ4elRmZk9MVHQrdnA2cDlxaTFXcnh4aHR2NEkwMzNuQnFQYkpPT3R3TklDSWFicjI5dmNQZEJDSWk4aURmZi84OUFnSUNjUFhWVncvcE9rTkpwOVBoTDMvNUM5cmIyN0Y2OVdwSXBaWlAremR2M296RGh3L2pWNy82RmJLeXNsemFWMjF0TGM2Y09RTzlYZytKUk9MUU9ydDM3MFpIUndkQ1FrSWMzcytKRXlld2Z2MTZKQ1VsNGRsbm43VzcvT3V2djQ2S2lnb2tKeWZqZDcvN25jUDdzZWZRb1VQSXpjMkZTcVhDM1hmZjdiYnREb1VWSzFaWXZGOG1reUVrSkFScGFXbFl1SEFob3FLaUhOcGVkM2MzOHZMeWNPellNVlJYVjZPcnF3c0FvRkFvRUJZV2h1VGtaTXlkT3hjeE1URm02MnExV2h3OGVCQUZCUVdvcXFwQ1oyY25kRG9kRkFvRlFrTkRNV2JNR0Z4enpUWHc5ZlYxL1FtN1FXTmpvOE9kT0RxZERqcWR6dVY5N2QrL0g1OTk5aG1XTFZ1RzdPeHNsN2RqalZhclJWTlRFODZmUDQrcXFpcmhYMmRuSjFhdlhvMjR1RGkzNzlOVG5EbHp4dTR5U1VsSkZ1Ly81ei8vaVk2T0RzeWJOOCt0YlFMNmozMW56NTUxKzNZTmJydnROclA3T2pzNzhjUVRUeUFzTEF3UFBQQUE0dVBqcmE3L3h6LytFYjI5dmJqLy92dVJscGJtdG5acHRWclUxTlFBd0pBRXhJZmJZRDV2MXFoVUtxeGJ0dzU5ZlgxNDdybm5FQnNiQzYxV2krZWZmeDQxTlRXNDU1NTdjTWtsbDlqZFRudjVMM3ZjQUFBZ0FFbEVRVlI3TzJwcmE2SFQ2YURWYW9YL0RmODBHZzAwR2czVWFyWHd2MHFsZ2xxdFJsOWZuL0N2cDZjSHZiMjlVQ3FWbURkdkhoWXZYdXpVODdGazE2NWRDQTBOeFhYWFhlZjB1clcxdGRpeVpRdWtVaWx1di8xMm04dDJkWFZoOCtiTlVDcVZXTHAwcWQxdGI5MjZGZDk4OHcxKytjdGZZdWJNbVE2MVI2ZlQ0Y2lSSXc0dFM0NWh3SnFJZnZaVUtoVTZPam9RRUJBdzNFMGhJcUtMbkxVQTRtQzg5OTU3RUl0TkIwNkt4V0pNblRvVm4zNzZLYjc1NWh0Y2M4MDFadXQxZG5iaTBLRkQwT2wwR0QxNnRNdjdQM1hxRkFCZzh1VEpEaTNmM055TTl2WjJ4TVRFd01mSHgrSDlGQmNYQTRCREYrZ0ZCUVdvcUtnQUFGUlVWS0Npb21KUXo5RllUazRPdG0zYmh2ejhmQ3hac2dTUmtaRnUyYTQxOWZYMWVPR0ZGNkRUNmZEMDAwOWJEQVk3UzZWU0Nkbm5lL2Jzd1YxMzNZVVpNMlpZWFY2djErUEhIMy9FMTE5L2JiR2p2NnVyQzExZFhUaHo1Z3g4ZlgzTkFnSjFkWFY0NTUxM0xHYlVkM2Qzbzd1N0cyZlBuc1hNbVRNZENsalgxOWRqN2RxMUVJbEVlT2FaWndiMUhtaTFXblIzZDEvdzg4Q2FtaHBzM0xnUlBUMDlhRzV1QmpDNDQ4UHZmLzk3QkFRRVlPdldyV2hvYUVCRFF3TmFXbHJNQXVvS2hRSXBLU2xvYTJzYmRNQjZLSTVuQUxCMDZWSXNYYm9VRlJVVkRtZTdHM3ZpaVNmd3lpdXYyRjN1L2ZmZmQ2VjUrTzF2ZjR1T2pnNmJ5d1FFQkdEZHVuVm05eDg3ZGd5RmhZVXU3ZGNSbGdMV0J3NGNnRTZuUTE5Zm44M2pSMVZWRlpxYW1pQ1ZTcEdRa0RCa2JSeU1KNTU0d3EzYis4TWYvaUQ4RGwyb3o1dEtwY0tHRFJzd2RlcFVteDNGZVhsNTZPN3VSbUppSW1Kall3RUFFb2tFYytmT3hULys4UTlzM0xnUnljbkpDQXNMczduZjJ0cGEvUG5QZjNiaUdaa1RpOFdReStYQ3YrN3U3a0Z0YjdCME9oMDJiTmdBblU2SDJOaFlGQlFVV0Z4T0xwZGovdno1K1BycnI2RlVLaEVZR0lnVEowN2d4SWtURnBlUGlJaEFWbFlXUkNJUk5Cb05Qdnp3UTlUVjFlRzY2NjZEU0NRYXlxZEVGakJnVFVRL2V5S1JDSldWbFpnMGFkSndONFdJaUM0d2F4ZW9IUjBkVGdkakxLMWpLWmg4b2VUazVPRDA2ZFA0N3J2dk1IdjJiTE5zNXUrKyt3NGFqUVpUcGt4QmNIQ3d5L3NwTHk4SEFHUm1aanEwL01tVEp3RUFZOGVPZFhnZmVyMGVodzRkZ2xnc3h2VHAwMjB1MjlmWGh5Ky8vQkppc1JnTEZ5N0U5OTkvajQwYk4rTFpaNSsxK1Y0OCsreXpxS3VyYzdoTkFQRE1NODg0dE53Zi92QUhJZURnRExWYWpmWHIxME9wVk9LKysrNXpPVmc5ZS9ac0lSdE9yOWVqcTZzTFI0NGN3ZmZmZncrMVdvMFBQL3dRc2JHeEZqTXZ0Vm90M252dlBTSEk1dS92ait6c2JLU2xwU0VrSkFSYXJSWXRMUzA0ZGVvVURodzRZTForZTNzN1hucnBKWFIyZGdyQmd3a1RKaUF3TUJBcWxRb05EUTBvS3l1enVLNDFrWkdSV0w1OE9kYXZYNDgzMzN3VHExYXRna3dtYyttMXFhMnR4ZXJWcTNIcHBaZmlWNy82bFV2YmNGWnpjek5lZmZWVjlQVDBJRE16VXdqdzJ3dWFHNEtrbHBhVFNDVHc5L2ZIZ1FNSG9GUXE0ZTN0amZqNGVGUlhWME9yMWVLUlJ4NUJURXdNUWtKQ1RBSXZUejc1cE1QdGZ1R0ZGNnlPMWhnS1hsNWVadG4vZFhWMVVDZ1VDQXdNUkh0N08zcDZlc3lXa2Nsa0dEZHVuTlh0bmo1OUdpcVZhdER0c3pZeXdkWng1SUVISHJDNVRjTnhhR0F3M2RyOWp0aTllemNBWVA3OCtUWkh3UmkrNHhNblRuU3FNOUZacTFldmRqajRkLzMxMTJQS2xDbkNiWGVYc3pIdTBMbFFuN2VmZnZvSkJ3OGVSSEZ4TWNMRHd5MTJEdWgwT3FITXhaSWxTMHdlbXo5L1BvcUxpMUZhV29vOWUvYmcybXV2dGZrY1I0MGFoZXV2dng1U3FkVHNuNWVYbC9EL2h4OStpSmFXRnF4WnN3WmVYbDZReVdUQ1AxdWZtNisrK3NwbW1ZMzMzMy9mWm1kQWMzT3p4Zk90cUtnb3JGMjcxdUk2Ly9yWHY0Uk82Y3JLU2xSV1ZscGNMaUFnQURFeE1kaTFheGVBL3Qrakw3LzgwbXBiTXpJeWtKV1ZoYXV1dWdvQkFRSDQ1Sk5Qc0czYk5yUzB0T0R1dSs5MmVCUVp1UWNEMWtUMHN4Y2FHb3BUcDA0aEpTVmxTRS9PaUlqSTgvajcrNXRsbHU3YnR3OWVYbDVPbGNpd3RzN0FpM0pIZ2cwTkRRMTQrdW1uSFY3ZTROeTVjM2ozM1hkTjdsT3IxWkJJSkNhWmZnOCsrQ0Q4L1B5UW01c0xvTC9FaGFQQitadHZ2aG1YWFhhWlNZa05Rd0JoL2ZyMVpzc25KQ1RnbW11dXdWdHZ2U1hjWnlnalVWaFlpT1BIajF2Y3o2cFZxN0JqeHc3czJiTUhRUC9GZTJ0ckt5UVNpY1ZNdHYvN3YvOFRnbmliTm0xQ1kyTWpGaTFhaEp0dXVnblYxZFVvTFMzRnYvNzFMOXg0NDQxMm42TzE0Yjk5ZlgyUXkrVjIxN2ZFMWZPTGYvLzczNmlwcVVGV1ZoYW1UWnZtMGphQS9xemFpSWdJNFhaa1pDU1NrNU9SbXBxS2RldldRYWZUNGR0dnY4VTk5OXhqdHU1SEgzMGtCTEptenB5SjIyNjd6ZXgxaUl1TFEwWkdCcTY5OWxxMHRMU1lQTFoxNjFZaFdQMzAwMCtiQmU0VEVoSXdkZXBVWEh2dHRVNWxzRTJlUEJrelpzekF2bjM3c0dYTEZ0eDAwMDBPcjJ2TTBGNWJtZDMydmgvV0huL2pqVGZNM3Z2YTJscXNXN2NPcmEydFNFbEp3YjMzM2lzOGIwc1p1UVAzSXhhTGJTNzMxRk5Qd2RmWEY0R0JnUUNBbFN0WG9xdXJDeE1uVHJTNHZDRzcyeEhXU2ptc1diTUc0ZUhoSnZjOStPQ0QwT3YxZVBubGwrSHY3eS9jMzlYVkpXVEp2djMyMnhhM1p3Z0t4Y2ZIbXdXc1ZxeFlnY21USjJQNTh1WDQ4TU1Qa1plWFp6R285ZGhqajFsOUhxNTBUaG5UNlhTUVNDUldnMmxEbFhudWl0T25UNk82dWhweXVkeG1pUk9kVG9mOC9Id0EvWjJQaHVPMEpUNCtQb1BxaUhXbU52REErczJ1WnNVNzRrSjkzaFlzV0lCang0N2gyTEZqK090Zi80cG5uMzNXckJOcTc5NjlxS3VyUTF4Y25FbkFIdWcvcjdqcnJydHcvUGh4aDhwVnlPVnlzNkMzSllaT1AyYzdSaU1qSTVHZW5tNXlYM056TStycTZvUnRCZ2NINDhvcnJ6UmI5NXR2dm9GQ29jRDgrZlBON3JjbU56Y1gzMzc3TFdKaVl2RGtrMCtpczdNVGYvN3puNUdXbG9hNzc3N2I1SGVrcWFrSkw3NzRJblE2SFc2Ly9YYk1tVE1ISlNVbGVPdXR0N0J3NFVLejN4M2p2K2ZNbVFPNVhJNFBQdmdBKy9idHc1Z3hZNGFrVEJCWng0QTFFZjNzaFlXRm9iT3pFd1VGQlpnOWV6YUgreEFSL1l5RWg0ZWJCUmYyN2RzSGhVTGhWTkRCbFhYY1RhMVdXdzNDR0YvMHExUXFiTjY4R1gxOWZVTG1tS01NUVQxRGtGcXYxME9yMVVJc0Zsdk1mQXNPRGhiS1R3elUyZG1KenM1T2kvdlI2L1hvNk9nd1cwK3IxVnJjbG1HeXg4TENRdXpldlJzUkVSRkMxdG50dDkrT1AvemhEL2oyMjI4Ukh4OXZ0NlRJOHVYTHplNTc4Y1VYMGREUWdKZGZmdG5sVEY1bk5UVTE0WWNmZm9CVUtuVTVHR3ZQK1BIamtacWFpdkx5Y290RHBQZnYzeThFc2ViTm0yZTNUcWhZTERZYm5tNm82VGw1OG1TYldlYkdRVTFIM1hERERUaDA2QkMyYjkrT3VYUG51bFFheEJBOHM3V3V2VXhhYTQ4UERPcVZsSlRndmZmZVEzZDNOMGFQSG8ySEgzN1k3WjhuVjdQdzMzNzdiWGg1ZVZsOHpONXh6WkNoYWN3UTNKYkw1U2FQV2Z0N09KMDhlUklmZi95eGNOc1FyRFd1bGYvc3M4L0MyOXNiYXJYYUxTVmtyRTAwWjlqM3dNZXQzVy9nNysrUGhRc1hDcmNIdm1kOWZYMTQ1SkZIek5ZekJJQkxTa3FFWS9pR0RSdHN0djNKSjU5RVNrcUt6V1Zzc2ZWWit6a1FpVVM0OTk1N3NYYnRXalEwTk9DZGQ5N0I0NDgvTGh3djFHbzEvdjN2ZndNQXFxdXJMWFlrR256NDRZZG05L241K2VHMTExNERBSHo2NmFjT3Q4c3dnc09aZGNMRHc3Rm8wU0tUd0hsblp5ZWVmLzU1aU1WaTNIZmZmUUQ2endVczFhbis1cHR2NE9QalkvYVl0WUQxOTk5L2p5KysrQUlCQVFGNCtPR0g0ZXZyQ3g4Zkg2U2xwUW5uWWNabGNiNysrbXQwZFhVaEt5dExDRGFQR3pjT0V5Wk13SC8vKzErMHRMUmd4WW9WVnEvL0w3bmtFa2lsVXBTV2xtTHUzTGtBK3M4SERObmQxdGc2Wmc1bHA4dkZoZ0ZySXZyWkU0dkZ1T1NTUzdCNzkyNFVGeGM3UEtTWmlJZ3VYcjI5dlU1ZHRIbUMwYU5IQ3hkQ3p6MzNIT3JxNnZDM3YvM05iTG1qUjQ5aS8vNzlBSUQ3N3JzUEV5Wk1jSHBmNzd6ekRvRCtUS2RQUC8wVUR6endnTTBhMW9aMmRYVjE0ZEZISDBWZ1lLRGRtcG8zM1hTVEVLaDk0WVVYVUZsWmlaZGZmdG5xUkkwblQ1N0VCeDk4QUM4dkx6end3QU5DSURBaUlnSjMzWFVYM24zM1hXellzQUZTcWRSdTl2ekFTZmVpbzZOUlVWR0IvZnYzbTVRa0VZbEVrTWxrRm9NR0JxTkhqM1lwSyt2YmI3K0ZScVBCbkRsekVCb2E2dlQ2am9xTmpVVjVlYmxaVFY2ZFRpY01uWTZOamNVdHQ5emkwdmJiMjlzQkFON2Uzb05ycUFYQndjSEl6czdHamgwN3NHM2JOcGNtd1RUVTFkNjJiUnUyYjk4T29QOXphaHlzdEpaSmUrKzk5MEtuMDFsOTNOaStmZnZ3d1FjZlFLL1hJeTB0RGIvNXpXK0VXckIxZFhWSVRrNTJ1dTJleXJqTXdrZ1lRdC9YMTJleEk4ejRQc056cXFxcWdsNnZIMVFaSmNCMkJxbXR4NjNkSHhVVlpSS3dOdkR6ODdPNC9NQU1ha1A1aWVEZ1lLc2pTUm9hR3FEVDZTNW9XWmlMbFkrUER4NTg4RUc4K09LTE9ISGlCRFp0Mm9SYmI3MFZRUDk3Yk9nOGNLV3p6SGhVaDJFa2xUT2NXV2YwNk5GWXRHaVJjRnVyMWVLdHQ5NUNTMHNMYnJ2dE5reWFOQW1iTm0yeXVZM3U3bTZMeTNSMGRBajMzM1RUVGVqcjYwTnViaTZDZ29MdzJHT1BRU3dXbzZHaEFRQnc1WlZYb3JxNkdpRWhJY0o5d1AvS3FTeGV2TmprL3V1dnZ4NXRiVzJJajQ5SGEydXJ6UW1nczdLeVRNNFpRa05Eb1ZRcXpaYlQ2L1ZDQjZpakV4bVRiVHpTRUJHaFA2c21Nek1UUlVWRjZPdnJ3OVNwVTBmRUNUWVJFUTBObFVybDBvV2VwOUJxdFJaL3gxcGJXL0hCQng4QTZNOTRkU1ZZYmF5MHRCUlNxUlRqeDQ5M2FQbnk4bkxvOVhxYjlUNEhhbTF0eFprelp6QnExQ2lFaElSZ3hZb1ZaclV0ejUwN2h6ZmZmQk1xbFFwMzNubW5XUzNtYWRPbW9hcXFDdDkrK3kzZWVlY2QzSFRUVGJqc3NzdXM3dk9oaHg2eWVQL0hIMzlza29scGFFZGVYcDdWYldrMEdxY0QxcjI5dlVKbTg4Q2gwdTZtVnFzQndDelQ5OGlSSTBLNWpLVkxsN3A4WHVUbjU0ZjI5bmFVbEpSQW85RzRQZGcxZi81ODdOaXhBL3YzNzhmTk45L3NkUG1WTTJmT0FEQ3RqYXZUNlFaVk1zSVNRNTNhV2JObTRZNDc3aEJlaHkxYnRtRFhybDI0Ly83N3pZYitqMVNHenhRdytDeHFTK1U3OHZMeVRMNXp4dG1NdHVyZVdqTmh3Z1NUckVmRHBJcVdNaUVOZ2QyQkpSQ01TU1FTOVBUMG9MdTcyMmFwR1V0dGRhV0d0YTFzemxkZWVjWHNQVkNyMVNhMXRNK2RPNGVTa2hMSTVYTDgvdmUvdHhya2Z2amhoNkZVS2kvcWdQV0YrTHdaeE1YRjRaWmJic0hISDMrTTJ0cGFhRFFhMU5YVjRiLy8vYSt3aksyeU0yS3gyTzYrbmNubUhVeWRkSVBQUHZzTUowK2V4S0pGaTVDVGt3UGdmOThaYTNwN2V5MHVvMVFxaGZ0dnVPRUdLQlFLL1BhM3Y0VllMRVpvYUtqRjk2cTZ1dHBpaldwREovMUFsWldWMkxObmo4bnIyTlBUZ3g5KytBRlhYSEdGeFJFd2hxenhnWXkvVjY1K0pzalV4WHVrSVNKeTBwZ3hZeUNYeTNIdzRFRzB0clppNHNTSkxrMlFSRVJFSTE5QVFJRGRlckxHUEtsbUtXQTlZRjFYVndlbFVna2ZIeC80K2ZtWlpKRTZ3dmdpVEtQUm9LeXNUUGo5ZlBMSko5SGMzR3p6WXJla3BBUUFIQTV3QS8wMXR2VjZ2ZFdzNktOSGorSzk5OTVEVDA4UHJyenlTc3llUGR2aWNqZmNjQVBVYWpXMmI5K096WnMzNC9EaHc3ampqanNzWmtJNW1xbXJVQ2lFdndjR0xsNTc3VFVjTzNiTXFlZHFjUFRvVWZUMTlTRTZPaHB4Y1hGT3IrK01VNmRPQVlCWmtMKzR1QmhBZjJiMFlDYW1uamh4SXZiczJZUEd4a2FzWDc4ZXYvclZyNndHeEZ3UkZSV0Z1TGc0VkZkWG83aTRHSmRlZXFuRDYzWjBkS0NtcGdhUmtaRjQ0WVVYQVBSL2w1MzkvanNpSmlZR2p6MzJHTkxTMG9UN3FxdXJzV3ZYTGtpbFVyZGtXSC81NVpjbXdTNWpsbzVSUXpVMDNUREJuRmdzZGxzQ2lLSGtRRjVlSHNMRHc1R1Nrb0tUSjAraXNiSFI1TEdodEhQblRoUVVGRUFzRmlNN085dnFjbkZ4Y2FpcXFqS3ByWitkblcyeGhxOG5NSlNmbUR0M3JzM3ZwcUgwa3FXQXRWS3B0RHFwbnZHNmdHT1RMcTVaczJiWUppd0dMdHpuYmZiczJmRDE5Y1hreVpPaDFXcXhZY01HazlmS25ZcUtpbXcrYmhoWlpHODVBQlpIVk8zY3VSTzdkdTFDVmxZV2xpMWJKdHh2NnppellzVUtoSWFHNHFXWFhqSzczMUpud01CYStVQi9uWDVYR1VxbkdOdXdZUU1PSFRxRXdzTENRVTEyVElQSGdEVVJrWkg0K0hqNCsvdmo4T0hEeU12TFEwQkFBR0pqWXhFVkZRVWZIeC9JNVhKbVhoTVJrY2N6VEFvMjBMaHg0M0RkZGRjaElpSUNwYVdsZzhvaVBYSGlCSHA3ZTVHUmtXRjFtYU5IajJMejVzM0NiVVBHN3BZdFcrd09pVGRjcUJvbS9KczZkYXJGN2IvNTVwdlE2WFNZTjIrZXhScVpCaUtSQ0xmY2Nnc1VDZ1crK2VZYmxKZVg0OGlSSXhZRDFyTm16Ykw3MmtpbFVyTjZ6UVoxZFhVb0tTbEJTRWlJVXdGVUEwTmczOXBFZWU2eWQrOWUxTmJXQXVoL3pzWU1tY2VqUm8wYVZFYmxWVmRkaGNMQ1F2VDA5T0RvMGFONDl0bG5jZjMxMXlNN085dHRBYWtKRXlZSWsyczY4M29mUFhyVWJzYS9yVTRkUTVrSVc4dmNkdHR0d3ZhTmc5VjZ2UjRiTjI0VVBydUdXdksvKzkzdm9ORm9MRTR1YW8rL3Y3L0o1N20zdHhkdGJXMEFMdXdROWQ3ZVhnRHVMUU96ZlBseTZQVjY1T1hsWWV6WXNiajc3cnZ4NFljZjR2K3hkK2RoVVpickg4Qy9Nd3dEZzRDQWJLNG9ybURpdmlUdXBlS1drbWw3YXByTE9iYWV6RExycUZrZXEyT21hV1ZhcHpTc3JFelQ3SmdLcUtpSkxPSUNpS0s0NE1Dd2J3T3p2YjgvK00xN0dKZ1pabGdFOC91NUxxN2lYWjczbVpsM0J1ZCs3dWQrVkNxVldIZStzUUxXR28wR3UzYnRRbFJVRkFBZ1BEemNiT0RNYVBiczJkaStmVHR1M0xnQmxVb0ZBQ2FMbmpZbnFhbXBTRWhJZ0VLaHdJUUpFNndlYTd6ZnpYMGUyRE1yd1o1RkY1dktuYnpmakRNcmR1N2NpWXlNRFBqNStTRTdPOXZpSXFkMVpXNWg1TG9lVnowSWZlblNKZXpjdVJPZE8zZTJXaE82TWRSM3BsaDFNMmJNZ0ZLcHhLMWJ0L0R1dSs5aTl1elo5VnIwbU9xT0FXc2lvbW84UER3d2F0UW9aR1ptNHVyVnEwaE5UVVZ5Y25KVGQ0dUlpSUI2MXcyMVZWRlJVYlBMbXJhSFZxdEZlWGw1alVEYW9rV0x4S0JFLy83OThmVFRUNXZzbnpkdkhueDhmTEJtelJweDI4bVRKN0Z0MnpZRUJnYWFISHZtekJrQXNMcjJnMXF0Tmh2RXlNM050ZWx4RkJRVUlDMHREWUdCZ1dhRHcwRkJRZWpVcVJONjlPaUI4UEJ3L1BEREQ1REw1ZUtDaStaTW16WU4zYnAxdzRrVEo2eVdCYWt0Kzl6YVZQRERodzlERUFTTUh6KytUZ1BkeGdXZE9uWHFaUGU1dFJFRUFmbjUrVGgrL0RqMjdkc0hvREl3WG5YUkxPQi9yNUdsb0x5dHZMMjk4ZkxMTDJQVHBrMG9MQ3hFU1VrSnZ2bm1HeHc4ZUJBUFAveHdnNVRCTU42YlY2OWV0ZXM4WTlrVmF3TUR0Z1RockIxakRONVc5L3Z2ditQeTVjdG8wYUtGU2VadGZuNCtkRHBkcmRjMFo5eTRjU2IxWkhmdTNDblc1YjZUVTlTTmk2azJaQ1k5OEwrNnkxVm5ObGp5OGNjZmk4SGk2bkp5Y3V5NnJvT0RBekl6TXlFSUFrYVBIbzJ3c0RDcng3ZHYzeDdMbGkycnRWMmxVbW54NzR5OTIrdEtvVkFnS0NnSXZYcjFnb3VMQ3lvcUtpeldzTGFXWVYxVlhUUDN5OHJLOE1JTEw1amQxOWgvajl1MGFZTlZxMWFaYkx1VDk5djU4K2NSSFIwTmlVU0NPWFBtNFAzMzM0Y2dDTFVPbUpuYi85eHp6eUVnSU1Ec09kN2UzaFl6a3Rldlg0K2NuQnlybnhYR1k2cjc5Tk5Qb2RmcmtaZVhoNVVyVjRyYnBWSXBWcTFhaGZ6OGZISEFwN3F5c2pLTGk0bmFvcUh2RFI4Zkg3enh4aHY0N0xQUGNPSENCWHorK2VmSXo4ODMrV3lsTzRNQmF5SWlDOXEwYVlNMmJkcEFwOU1oTHk4UGFyVWFhclc2MGFacEVSRlI3WXpab0kxTkxwZlh5RGkxcHJaNjEzWDlRbVhyZVZLcEZGdTJiQkYvMTJxMVpqUGU2cEt4Wlh4czQ4ZVBGN2NaREFiRXg4ZWpUWnMyVmpNSEJ3MGFKQzVTR0JVVmhSMDdkdUNCQng2d2VRRy8yTmhZQ0lLQXdZTUhtOTB2azhud2ozLzhRNnd6ZWZEZ1FTZ1VDck1CNnhzM2JpQXJLd3NEQmd4QWNIQ3dUYVU2TEFXbHJiMHVwYVdsT0hIaUJGcTJiR214UElrMWdpQ0lpME8xYnQzYTd2UE5PWGp3SUE0ZVBGaGp1MHdtdzlpeFl4RWVIbDRqSTY0aHMyUURBd094WXNVS2ZQLzk5emgxNmhTQXltRGQ1czJiMGFOSEQ4eWFOY3RxeG1wdC9QejhBQUFxbFFxQ0lOaWMzUmNhR29xY25CeXI5WWp0Q2I3ZHVIRURFb21rMWpJdTE2OWZ4NTQ5ZXdCVURxQllxM05jVjFxdFZnekkzMm5Hd1E1N0J4ajM3TmtEcVZTSzBOQlFzNHVnR1QvUDNOemNhbTFMcFZJMVNCM3lyS3dzM0w1OUd3c1dMTUNsUzVmTXp2U29xeFl0V21ERWlCSDFic2RTR1JoYmRPalFBZi80eHorUW01dUx0V3ZYd3NYRkJTKzg4RUtOMlErQ0lGak5zRzVzdFMwOHE5UHB4QVZlRlFxRjNiWHN6ZDJyZC9KK0N3b0t3bjMzM1lmMjdkdWpTNWN1TmZwZ2libjl4cEk4NXNoa01vdXpMWXl2cTdYWkdKWmVlK01nVmRXMUFBQ0k5MUYrZnI3RldWVnF0YnJXR1ZmVzFHY3d6dEtBZ0VLaHdJc3Z2b2dkTzNZZ01USFI2cUxTMUhnWXNDWWlxb1ZNSm11MjAvaUlpTzQxZHlwZzdlenNqQ2VmZk5MbTQ1dmJBbzA2blE2K3ZyNWlUZEVOR3pZZ0tTbko3a0JEV2xvYTB0UFQwYVpORzVOTTJLU2tKSlNVbE5nVmtEMS8vandBV0MwaFVsMXNiQ3lrVXFuVjZiam1Ga1dxN3R5NWMvanNzODlRVVZHQjU1NTd6bXdBM0o1QXB6V1JrWkdvcUtqQTFLbFRiZXBiZFNVbEpXS0diV1BPS0hCeWNzS0xMNzZJYnQyNm1kMXZmQzZzQlQvczRlYm1obm56NW1ITW1ESDQrZWVma1pLU0FnQklTVW5CTysrOGcrZWZmeDVkdTNhdFU5dkc1MG12MTZPNHVGaXNHMXliKysrL0gvMzc5emY3dnJoeDR3Yk9uVHVIYytmT1llblNwVGExdDNMbFNzaGtNbnoyMldjV2p5a3FLc0ttVFp2RTEzamt5SkUydFcxa01Cak1EcGpNbWpYTDVQMTQ4dVJKbEpXVmliOGZQbndZVXFsVVhBaXRNV1ZrWkFDd3Z3ekpqUnMza0ppWUNDY25KN1Baak1hNjZzYnNVV013VEtWU1dSendNRGZnWUc2eE5uUGVmZmRkWEwxNkZYMzY5RUZ3Y0RCKytlVVgvUExMTHpZL0hzQnlNRzNjdUhGd2QzZXZOVnZiRm5xOTN1WjczaEpuWjJjVUZCUWdQVDBkUC83NEkyYk9uRm5qR2taTkViQ3VYdU80dWgwN2RpQXFLZ295bVF6TGxpMXJrTUcrTzNHLzZmVjZmUFBOTnhnM2Jod1dMRmhRNDIrR3BRRXo0NktMVlFlcWJXRXRxNzlxMi9hcTNrOUJFTEJvMFNJeE96MHdNTkRpZ3FIbWFsaEhSVVhaUEpEWFdPV09wRklwbm5ubUdVeWRPbFVzMldRdDQ3MXFRa0J0TTdTc1pjSFQvekJnVFVSRVJFVDNMRXRmQnRWcXRkM1RtczJkMDY1ZE80U0ZoZG5WVm5aMnRqaWR2QzVUcXcwR0EvUjZQUndkSGNWdDFhZHlsNVdWNGNzdnYwU3JWcTJzWmp1M2Jkc1d6enp6RER3OVBVMkN1ZGV2WHdkUW1kbFhQYnV2K3BmZHJWdTNpZ3MwT2prNW9YdjM3alkvRm1OcGpGZGVlY1ZrZS9VdjNkYWVwOGpJU096Y3VSTUdnd0VUSmt3UU03NnJNN2RRcFMxZjdxdlM2WFE0ZlBnd0pCS0p4YXp3MmxRdElXRnBhcjY5aGc4Zmpna1RKc0JnTUNBOVBSMjdkKzlHZm40K05tN2NpQ1ZMbHFCRGh3NDF6bkZ4Y1VGeGNUR0tpb29hcEE5R2dZR0JlUFhWVjNIaHdnVjgvLzMzeU16TVJGbFpHVFpzMklDVksxZWF6YXl0VGRYbnliaHdtSzJNQVNLRHdTQUcwWXVLaXNScDdmWm1hbHFqMVdyeHlTZWZtSlRFcVVzZGIzUFpwbFV6NFEwR0F3NGNPQUNGUWdHRHdZQ0tpZ3JzMmJNSFpXVmx5TXpNeE9PUFA5NW9DOW9aREFhY1BuMGFBQ3dPaGxoaXpKQTFseWhTWEZ5TXFLZ295T1Z5Y1lGSzQySm9iN3p4aGwzWGVlMjExMHdDc0lJZzRQcjE2MGhLU2tKaVlxSjR6MSs5ZWhYdTd1N28zTGt6QkVGb2tJeHRJNFBCZ0lLQ0FuejMzWGNOMHA0eHc3VzZSWXNXMlhSK2l4WXRzSERoUXF4ZHV4WUhEeDVFaHc0ZE1HVElFSEYvMWVlcjZ0K1c1dURxMWF1SWpvNEdBRXlaTXFWQmd0V05lYjlWbFpxYWlwaVlHSnc5ZXhZZmZmUlJvOWQrOXZEd3FERVlZZlRERHorZ29LQUE4K2ZQdDNpKzhaaXFCRUhBK2ZQbjRlbnBLYzR1TVpZMnFtdlMxNmhSbzJ3K3RySEx4UmlEMVlCdEphSnNPYTZoQm9MLzZoaXdKaUlpSXFKN2xyRThRWFZhcmRiaVBrdk1uZE96Wjg4R3lhQ3pSMmxwS1FEVElKN3h5N0l4MEZCV1ZvYkV4RVN6Z2NxcVhGeGN6RTVaZDNWMXJaSFZsSjJkRFlQQllEYmI2ZnIxNjZpb3FJQk1Kc09LRlN0cWZRekdyRVJ6YlNtVlNxc0xIaG9WRnhkang0NGRpSXVMZzB3bXc5TlBQMjAxSTF5cjFacGt0M2w2ZXNMTHl3dHo1c3lwY2V5Ly8vMXZreSt4UmpLWkRBOCsrQ0IyNzk2TlR6NzVCSys4OG9wTjlVK3JxcHFsMVZCQlJZVkNJUVlPL1AzOTBhMWJONnhldlJvbEpTWFlzbVVMVnF4WVVTTnIwdC9mSDhYRnhlTGlpdzJ0WjgrZWVQdnR0L0hsbDEvaTlPblRVS3ZWK1BYWFh6RnIxaXk3MjZycjRtVEdJUFdaTTJjUUh4OHYxcXlWU0NUbzNiczM3ci8vZnZUdTNidldiTG1xOUhxOXlmRnVibTVZdW5RcE5Cb05Qdm5rRTZTbnAwTW1rOVc1VHJWVUtxMDEyL1RreVpOUXFWUVlPM1lzVHA0OGlZcUtDaXhac2dUcjFxMURaR1FrY25OenNYRGh3anJOQUtqTm9VT0hrSmVYQjRWQ1liVytQV0E2cTBFUUJIRXhQblB2KzgyYk42Tzh2QnpEaHc4WDMxTmp4b3lCVkNvVkY2aXpkYVpMOVd6a1hidDJtUzJaODlwcnI2RnIxNjVpSDdkdTNZcVBQdm9JRnk5ZXhPclZxOFZTTk5XVmxKUmcyYkpsYU4rK3ZjVStIRHAweUthKzJrb21rMkhHakJrMXR2djUrZFVJZ2xaOXJxc0tEQXpFOU9uVDhjTVBQK0NiYjc1Qmh3NGR4Q0N0VnFzVmoydE9DOUFiREFaczM3NGRnaUFnSUNEQTdNS1JLU2twOFBmM2g0ZUhoODN0TnViOVZsVmlZaUlBb0cvZnZuZGtvVUpuWjJlTGc3Wjc5KzRGQUl2N3F4NVRWVkpTRWpadTNJaXdzREE4OHNnakFJQmJ0MjRCK0Y5WnExZGVlY1hpNEdkdWJxN0ZvTE10Zy9hTlVSTEVLQ2NuQjJxMVdud3ZXK3JQdG0zYmNQTGtTZmo0K0dEbHlwV044dGw2TDJMQW1vaUlpSWp1V2VhK2ZLU21wbUxUcGsyUVNDUjQrZVdYMGJGalJ3REFyNy8rQ3JWYUxXWW5hYlZhZlB6eHgwaEpTVUZJU0FnV0xGalFZQm14OVdFTVdGY05sQnFERGNhQWRmWGZxOHJMeXpQN0pXN2l4SW5pd254anhvekJtREZqVFBZdlhib1V1Ym01WnI4OEdnUG1PcDNPcml4RlMvV2p2YjI5clg1SmpZdUx3NDRkTzFCY1hBd2ZIeDhzWExpdzF1bTNhclZhREN6azVPUllMUU94ZE9sU2k2LzFwRW1UVUZGUmdkOSsrdzBSRVJHWU8zZXUxZXRXVi9XTHJrYWphWkFhMHRWNWUzdmppU2Vld0pZdFc2QlVLdkhmLy83WFpPRS9vREk3TmkwdERmbjUrY2pJeUdpVTZjc3ltUXpQUHZzczB0UFRrWk9UZzNQbnp0V3BuYXJaYXZhOEI3LzU1aHNjUDM1Yy9OM1B6dzlaV1Zsd2MzUEQ0c1dMeGNVdExjNEFBQ0FBU1VSQlZPMzIzTFBWTTNITHlzcFFVVkdCOWV2WEl5MHREUXFGQXJObno4YW5uMzVxYzV2MnFLaW93TTgvL3l6V0p6ZldzVzdmdmoxZWYvMTFmUERCQjBoS1NzTEhIMytNVjE5OXRVR3ZuWktTZ3A5Ly9oa0FNR0hDQkxPdmhaT1RFeVFTQ1FSQlFHeHNyRmhxS0NZbUJtVmxaWEJ5Y2pLYmxkbTdkMi9jdkhrVFU2Wk1FYmNaQjRpTTZscWF5Y1BEQTU2ZW5oZzRjQ0FHREJpQVR6NzVCRVZGUldZenhJY05HNFlMRnk3Z3lKRWpGbWVuL1BMTEx5Z3JLOFBFaVJNdFhyT3VDeFBhYThXS0ZUVSs1N1ZhcmNYTTY3Rmp4eUl4TVJHWExsM0NaNTk5aHVYTGwwTXVsNXZNMHFrdHNHclBBRTlWZFJsNE9uejRNSzVmdnc2WlRJYTVjK2ZXR09TTGpJeEVSRVFFMnJkdmIvVnp1N3JHdk4rTUJFRVFBOVlOV1J2ZEdtdC9nNDJEYU5ZKzc4d050QVVGQmNIUjBSR0ppWWxpd05xNEFLNHhPMzNzMkxGbUY2RGR2MzgvRkFwRmpYOVAyS094U29JQXdMRmp4N0IvLzM2TUdqVUtUejMxbE5sajB0UFR4V1NGcDU1NmlzSHFCc1NBTlJFUkVSSFIvenQrL0RoMjdOZ0JOemMzdlBUU1MyamJ0cTI0THpJeUVrVkZSV0xBMnRIUkVjOC8vN3hZSC9yZGQ5L0YzTGx6bTd3dW9URkx0R29Hc1BGTHBqR0wxaGpnTXhjTTFldjFacit3R2dQaGRkRzFhMWVyQVpxS2lncTg5OTU3dUhYcmx0WHNMbHVvMVdveEdEaHExQ2pNbURHajFpQkZSVVVGTkJxTnVMalc2NisvWHV0MSt2ZnZiekhvTTIzYU5Kdy9meDRuVDU3RW1ERmowS2xUSjV2NzcrYm1KZ2IwQ2dvS0d1M0wrS0JCZ3hBWkdZbTB0RFQ4OXR0dkNBME5OY2xBSERod29MZ1ExdSsvLzQ0RkN4WTBTajlrTWhudXUrOCtSRVZGV1N4clVCdmpRbDhPRGc0MkxaQm01T2ZuQjVsTWhyNTkrMkxreUpIbzNyMDdubnZ1dVJySEdlOWRwVkpwOWZXWU4yK2UyUnJXQm9NQitmbjVjSFYxeFFzdnZOQ290Y2wvK2VVWEZCWVdZdFNvVVRYS3EvajUrZUhWVjEvRnh4OS9qSWtUSnpab1JtZGlZaUsyYk5rQ25VNkhMbDI2bUN6U1dwV2pveU82ZCsrT2xKUVVzL1YzUTBORHpjNHNDQXNMUS8vKy9ldFVNcVkySTBlT3hOaXhZMjE2UHZyMzd3OC9QejlFUlVWaDlPalJOZTZIYytmT0lUbzZHajE3OXJTNm1HZHpKWkZJTUdmT0hQenpuLytFU3FWQ2VubzZldlRvSWY3TnNLVWNTRU9XVHJFbU16TVR1M2Z2QmdDRWg0ZUwyZUJWOWU3ZEczdjM3c1gxNjlmeCtlZWZZL0hpeFRiTlhHbk0rODNvNnRXcnlNdkxRNHNXTFJBVUZHVDJHR3ZsTGl6VnMzL3BwWmR3MzMzM21UMG5KeWVuMWdFRmV3Y2M1SEk1ZXZmdWpUTm56aUE5UFIyQmdZSGk0S054ME1kYzVqdFFHYkIyY1hGQmVIaTRYZGVzcWpGTGdzVEZ4UUd3dkFDeUlBaUlpSWlBSUFpNC8vNzdUZDd6Z2lBZ1BUMWRETnFUL1Jpd0ppSWlJcUo3WG1scEtYYnUzSWxUcDA2aFU2ZE9XTHg0c2RtU0Q5VTVPVG5oNVpkZnhqZmZmSU1USjA3ZzNYZmZ4UU1QUElDSkV5ZmFGVGhyU0ptWm1RQmc4a1c3ZWtaMVRrNE9BSmlkSXUzajQ0TTFhOWJVK2ZxblRwMkNTcVVTZjhhT0hXdXlZR04xZ2lCZzY5YXR1SFhyRmpwMjdHaTJCSWUxYy9QejgydlUyTzdZc1NNZWUrd3hkT25TcGNZNXhjWEZjSEZ4TVpuV2JneDRHcDh6UzltdmNYRnhpSWlJc0xnb25KRlVLc1c0Y2VPd2RldFduRHg1MHE2QXRZT0RBMXExYW9XY25CeGtaMmMzYXZiWWpCa3o4TjU3NzZHaW9nSS8vZlNUU1RaNHUzYnQwS3RYTDV3N2R3NnhzYkhvMjdkdnZRY1RMREZtM3RWMTRianM3R3dBbFpuajlnUmhCdzhlakdIRGh0WDZYaFVFQVZ1MmJNSFpzMmZ4NnF1dklqQXcwSzcrU2FWU1BQend3K2pRb1FQOC9mM0YrNjJocGFXbDRkQ2hRMUFvRkpnNmRhclpZL3o5L2JGNjllb0dMZXVRbnA2T2JkdTJRUkFFdEcvZkhvc1hMN2JhL3R5NWM3RjkrM2FrcHFhS05jZGRYRnd3Y09CQXMyVXRBR0Q3OXUwTjFsK2dNckFza1VqUXMyZFB1N0x5cFZJcHBrK2ZqczJiTjJQcjFxMVl1blNwK0xsNjgrWk5mUEhGRjNCMGRMUzRhRzlqMTlzZE9uUW9ubjMyMlhxMTRlUGpnemx6NXFCZHUzWmlvTTRZc0xhVVBTcVZTc1dGQ092Njk2Tzh2RnlzSFY4YnJWYUxMVnUyUUtQUm9FZVBIaFkvajcyOHZMQnc0VUw4KzkvL1JsSlNFbmJ1M0duVGdzcU5lYjhaUDZPTXdkQStmZnBZREtKYit2dzNEZ3FZMjIvdGZ2YjA5TVFUVHp4aGRsOUVSQVR5OC9QeDk3Ly8zZUw1eG1PcUd6RmlCTTZjT1lNLy92Z0RNMmJNd0xWcjE5Q3VYVHVMWlhNYWt2SHhsSlNVUUNxVjFycnVnRWFqZ1NBSWNISnlRa1JFaE1YamxFb2xsRW9sSkJLSnhRejRQLzc0QTlldVhVUExsaTFOWmx6bzlYcTgvLzc3dUhyMUtsNS8vWFc3LzJaUUpRYXNpWWlJaU9pZVpUQVljUExrU2Z6NDQ0OG9MaTdHOE9IRGNlellNZnpqSC8rd2VJNmxnTVBZc1dNUkhSMk5QLzc0QTBlUEhrVm9hQ2lHRHg5dXRZNXBZekF1aUZnMTIweXIxY0xCd1VIOG9teXNMMW1YQUdGSlNRbk9ueitQN094c1pHZG5RNmxVSWlzckMycTFHa0ROcWU2VEprMUNjWEV4Tm0vZWpDbFRwaUE0T05oay85NjllNUdRa0FBUER3OHNYcnpZSklPdnJLd01SVVZGS0Nnb0VIK0F5cklsSzFldVJGWldGalFhRGI3NDRndnhISVZDZ1RmZmZOTmk0REltSmdZSER4N0U3Tm16RVJJU0F1Qi9YLzZOcFFqTVpSRnUyYklGcDArZlJsQlFFT2JQbjE5cmtOT1lXV1o4cnUwUkVCQ0FuSndjcEtlbmkzMXNESUdCZ1JnNGNDQmlZMk54NnRRcGpCNDkydVNMOVJOUFBJRlZxMVpCclZianl5Ky9oRmFyUldob3FNWDJ5c3JLa0oyZExaYlJBWURQUC84Y2p6MzJtTVVCb0x5OFBKdzlleFlBYXR3YnRqSk9QN2RuWUFDQXpkbVRFb2tFdnI2KzBHZzAyTEJoQTk1ODgwMHhPR2VyeGdyMlYzWGh3Z1VJZ29CcDA2Wlp2VDhidWdaeFlHQWdwa3laZ2hzM2J1RFpaNSt0dFc2N3A2Y25YbmpoQmJ1dVlWeFVyNkdrcHFiaTk5OS94OU5QUDQyUkkwZmFkVzYvZnYwd1pNZ1FuRHAxQ2x1M2JzWDgrZk9SbVptSjlldlhvNnlzRFBQbXpiTzQyTnpvMGFQdHVsWmtaQ1FjSFIweGJOZ3dtNDV2cUd6T2dRTUhtdnhlVzRhMVhDN0hLNis4WXZLK0VBUUJ5Y25KQ0FnSVFJc1dMY1R0YXJVYWYvNzVKenAzN216eTk5SFoyUmt2di93eUNnc0xhODJDM3JWckYyN2V2QWxYVjFmTW16ZlA2a0JWOSs3ZE1XUEdESHovL2ZlSWpJeUVqNCtQMVFGSG9QSHZOMk5KSE1CNk9SQkxwYS9telpzSHFWUnFWLzNtcFV1WFFpNlhXNXdGOXROUFB3R29yS2R0aVorZm45a0ZBNE9EZzlHeFkwZWNPWE5HREFnYkZ4NSsvdm5ueFg4Zm1HT3RoalZndVh6T25EbHpVRkZSZ2VEZ1lPaDBPaXhjdUJEdDJyV3JkWjBNWS9teXJWdTN3dC9mMzJLQTN6aWcwS1ZMRjdOL3Y3S3pzL0hMTDc4QUFHYlBubTBTS0hkd2NFRG56cDF4NWNvVmZQSEZGMWl4WWtXektCbDN0MkhBbW9pSWlJanVTV1ZsWlZpelpnMXUzNzROdVZ5T1diTm1ZZmp3NFJhL0tKODhlUklhamNaaWNHUFNwRWtZTldvVXZ2MzJXMXk4ZUJGSGpoeUJWcXV0MHlKeTlXRmNKSzlxOEU2ajBaaGt4aG1EcUdmT25NRkREejFrMHpSdkk1VktWZU1McEVRaUVjdFlQUERBQS9EMTlZV3ZyeTk4Zkh6ZzYrdUxyNy8rR21scGFWaTNiaDFHamh5Sm1UTm53c25KQ2ZIeDhkaTNieDhjSFIzeDk3Ly8zU1RqKzEvLytoY3VYNzVzdGc4YWpRYTNidDJDcDZjbi9QMzlhd1FyckFVdmlvcUt4Q0M0a1RISVg3VUVqRWFqZ1ZxdGhscXRSbGxaR1U2ZlBnMkZRb0dnb0NBY09IQUFCUVVGS0M0dXhpdXZ2R0wyT3NZdnI4WU1VbnNFQlFVaExpNE9GeTlleExScDArdyszeDdUcDA5SFFrSUNkRG9kdnZ2dU83enh4aHZpOCtmajQ0TkZpeGJoazA4K2dVYWp3VmRmZllXalI0OWk2TkNoQ0FnSWdMT3pNOHJMeTVHVmxTVXVYamgyN0ZpVGdIVnNiQ3dTRXhQUnQyOWY5T3JWQzIzYnRvVmNMa2RKU1FuUzB0THd4eDkvUUsxV3c4bkpDWk1uVDY3VFk3aHc0UUlBV0p4VzN4Q21UWnVHek14TUpDUWtZT1BHalZpMmJGbWoxQmV2ajVFalIrTHk1Y3YxcWdkYlZ3ODk5RkNqdG05THpXZDdzcGVONVdmcU9oUG1xYWVlZ2xLcFJGeGNITjUvLzMzY3VuVUw1ZVhsbURScEVvWU1HV0x4UEhQWnZjWEZ4Zmp4eHg4eFljS0VHaG16a1pHUmNISnlFcytMakl4RXk1WXQ3OWdpZlViR1dSQ1dnbTcvL2U5LzhldXZ2eUk4UEZ3c0I3TjkrM1ljUFhvVWp6enlpTW5pdzcvOTloc09IRGlBZ1FNSG1wUWF1bnIxS3Rhc1dRTTNOemU4ODg0N0ZqTmxUNTA2aFNOSGprQWlrZURaWjUrMWFUSEZzV1BISWkwdERmSHg4ZGkxYXhkYXQyNk5YcjE2V1R5K3NlKzNTNWN1aVl1VE51Ym5GbEE1eUh6a3lCSHhkK01Bb2JuakFQTUxLMWFYbEpSVTR6MC9ZOFlNZlBqaGh6aDc5aXljbkp6RUJadkR3c0xNQnJrQisydFlmL2ZkZDJiN1lteS91TGpZN0RGVkdjdWJWVDNPT0hnZ2xVckZzbS94OGZFQVlIYUdtRjZ2eDlhdFc2SFJhREJtekJpejkxSjRlRGlTa3BLZ1ZDb1JFUkZoMSt3eHFzU0FOUkVSRVJIZGsxeGNYREJvMENDa3BxWmkxcXhaWW1iWTAwOC9iZmI0aElRRWFEUWFpL3NCd05YVkZhKzg4Z3BTVTFNUkd4dHJjVkd1eHFKU3FYRHQyalY0ZVhtWlpMcVZsNWVMd1RXOVhvK1VsQlR4K08rKys4N3FZNnJPMTljWFBYcjBRTnUyYlUxKy92blBmeUkzTjlmc1kzN3l5U2NobDhzUkZSV0Y2T2hvWEx4NEVaTW5UeFpyUDg2YU5hdEdkcXlmbngvVWFqVzh2THpRcWxVcmVIbDV3Y3ZMQzF1M2JvV3ZyeS9lZWVlZE9tV0s1dWJtQW9CSkhlRkxseTRCcUN3bDh1S0xMMEt0VnNOZ01OUTRWNjFXNDhDQkEyalJvZ1VVQ2dWOGZYMU5na1pLcFJKT1RrNXdjM01URjd1clN3M1VmdjM2SVNJaVFxeHgycGgxVkwyOXZURm16QmdjUEhnUTZlbnBPSG55cExpNEpsQ1pPYmQwNlZKczI3WU5tWm1adUhMbENxNWN1V0t4UFhPREIxcXRGcWRQbjhicDA2Zk5udVBwNlluNTgrZmJuYlVNVkphM3ljaklnSU9EQTNyMzdtMzMrYll5QnNkV3JWb0ZwVktKNU9Sa3E1bUlUY0dZdVZ5WFFPYUtGU3Z1YUFDMHFSbkx5TlRsbmdNcXM0Rm56NTZOZDk1NVIzdy9CQVVGMlZXTFZ4QUVuRGh4UXB6aGMvMzZkYno5OXRzV1g0ZXJWNitLbjVsdDJyVEJwRW1UTUhEZ1FKdHFNdGVYTWNobkxtQ2RtNXVML2Z2M1E2ZlRtWHhXaFlTRTRPalJvNGlLaXNMNDhlUEZ4elZ5NUVqOC92dnZpSXVMUTA1T0RyeTl2UUZVZnY1MjZOQUIxNjVkdzA4Ly9WVGo3NUlnQ0lpS2lzTE9uVHNCVkE0U1c1cUJJZ2dDZERvZHRGb3R0Rm90TkJvTnhvOGZqNVNVRkpTVmxXSExsaTFZdm56NUhTbFpBZFM4MzR5TDlQWHUzVnRjVzZLeGxKU1UyQlNFTnJMMTJPb0I2KzdkdTZOang0NjRldlVxRkFvRkNnc0wwYUpGaXhvTCtsWmxidzNyUTRjT1dkMWZXRmhZNnpIVzJqSUdyTE95c3BDUmtRR2dzbTU5VllJZzRKdHZ2a0Y2ZWpyYXQyOXZzWXlSbzZNalpzMmFoZmZmZng4eE1USG8wNmRQcy91YjBkd3hZRTFFUkVSRTk2ekpreWRqeXBRcERkNXU5KzdkMGIxNzl6cWRhOHhrcTB2dzZNOC8vd1JnK2dWTHJWYWpvcUpDRENTY1AzOGVwYVdsYU5teUpYeDlmUkVkSFExWFYxZWJ2ekMyYU5FQ3I3NzZxbDM5a3N2bGVQTEpKOUczYjEvODV6Ly9nVXFsd2xkZmZRV2dNdnZLWEVhaXBXeWtyVnUzUWlxVldneFc2L1Y2cTMyNWZmczJnUC9WL2l3dExVVmFXaHE4dmIzaDcrK1BybDI3d3NIQkFWNWVYdkQwOUlTSGh3YzhQVDJ4ZHUxYXNmNnZKWEZ4Y2VJaVlFYkdhZEgyY0hkM1I5KytmUkVYRjRlb3FDZzgvUEREZHJkaGo4bVRKeU1tSmdhbHBhWDQrZWVmMGI5L2Y1UEFWRUJBQUZhc1dJR0VoQVRFeHNiaTJyVnJLQ2dvZ01GZ2dMT3pNN3k4dkJBUUVJQ1FrQkQwNmRQSHBPMVZxMWJoOU9uVHVITGxDcFJLSllxS2lnQlVEdTYwYTljT3ZYdjN4djMzMzEvbmJPV29xQ2dBbGZlOHE2dHIzWjRBR3lrVUNpeGF0QWhxdGJyRys5dVlTWDhuZ29mV1dLb3hYSnVzckt3RzdrblRNajRQcGFXbEp1VW9nTXFBMCszYnR5R1JTT3BVSTc2NHVCaUhEeC9Hd1lNSG9kZnJvVkFvb0ZhcmtaeWNqRFZyMW1EeTVNbTQ3Nzc3ckg2R3A2V2xZZGV1WFVoUFR3ZFFlZjgrK3Vpakp1ZFVIelFMQ0FqQTdObXpzVy9mUG1SbVp1S0xMNzdBbmoxN01HWEtGQXdlUE5qc3ZXZHBZVmg3R2Z0cExwdDU1ODZkMEdnMDZOYXRtMGtwa2Z2dXV3OHVMaTdJeWNsQmNuS3lXUExIMjlzYnZYcjFRbEpTRW80ZVBTcCt2a2trRWp6NjZLTll1M1l0amg0OWltSERocGtNWk83YnR3OTc5dXdSZjA5TVRFUjhmRHkwV2kxME9wMzRZL3pkR3JWYWpZMGJOK0xOTjkrc3RZU05MZXk1M3lvcUtzVEJ1K3JCME1iZzcrOXZVOGI0OHVYTG9WUXFiVHJXbkppWUdGeTllaFZPVGs0b0tDakF1KysraTZsVHAyTEVpQkVOTmh2RlhOOTBPaDFXcjE2Tm16ZHY0dm5ubjY5MTRMSnFTUkJMalArVzZ0aXhvOGtnVEZGUkViWnYzNDZFaEFRb0ZBb3NYTGdRT3AwT3hjWEY0bXlzNHVKaWxKU1VvS2lvQ01YRnhXalJvZ1ZLU2txd2ZmdDJkTzNhdGRIL1R2MlZNR0JOUkVSRVJQY3NpVVNDTDc3NFFzeWtzY1k0WFhiNTh1VTJ0VjFiYlVuakN2SXVMaTV3ZG5hR1hDNUhSVVVGSWlNakFkaGZYN3FzckV6TUdCb3dZQURVYWpVY0hSM3h4eDkvQVBqZkt2Y25UcHdBQUF3Yk5neWpSNC9HMnJWcnNYLy9makhyMmh5RHdTQXUzRmlmT296QndjRll1WElsSWlJaXhBems1T1JrS0pYS0JsbGMwTTNORGNYRnhZaUtpa0pvYUtoSnFST05Sb09ZbUJoa1ptYkN6YzFOek9xTGlZbUJYcThYcC8wdVhyeTRScnRsWldVQVVPdVg3clp0MjhMTHl3dGFyUll0VzdiRThPSEQ2eHlRbURCaEF1TGo0eEVWRllXd3NMQmFGNUl5eDliQWc0dUxDejcrK0dPcngwaWxVdlR2MzkvdXg5TzZkV3VMQ3dEV1YwbEpDYUtqb3lHUlNEQmh3b1JHdVVaMUhUcDBRSGw1T2JLenMrSHE2Z3E1WEE2RHdZRC8vdmUvQU13SDlHcVRuSnlNTDcvOEVnREVRTnVTSlV2TUhtc3dHQ3p1KytDREQreSt0dEdubjM1cXNUUlFiYVVQbGkxYlZ1ZnJtdVB1N281MTY5YloxWWZxdkwyOWNmMzZkZXpkdXhmaDRlSGllMWVuMHlFeU1oSWxKU1hvMkxFakhCMGRvZFZxVVY1ZURoY1hGNmhVS3BTVWxOUjRMblE2SFpLVGszSDY5R25FeHNaQ3A5TkJLcFZpekpneENBOFBSMnBxS3I3OTlsdGN1WElGSDMvOE1ieTl2ZEd2WHovMDd0MGJuVHAxRWdPYTE2NWR3OTY5ZTVHVWxBU2djcTJCeHg5L0hFRkJRUkFFd2VTYXh0SU54aklTVXFrVW9hR2h1UC8rK3hFVEU0TjkrL1loT3pzYjI3WnR3NzU5K3pCbHloUU1HalRJSkhCdDZlK0ljZUNvS3FWU2llenNiSGg3ZThQZDNSMU9UazR3R0F3NGQrNmNPREJVdmY3eDhlUEhrWmlZQ0tsVVdxUGNpVXdtUTU4K2ZYRGl4QW5FeHNhYTFLZ1BEUTFGVWxJU1RwdzRnV25UcG9sOTd0cTFLL3IxNnllVzduanR0ZGZFYzRLQ2drd0MxamR2M2pTNW5sUXFGV2U0eU9WeU9EazV3Y25KQ1hLNTNPUkhxOVhpMUtsVFluQjI4ZUxGTlFZWEd2TitpNG1KUVVWRkJaeWNuTkN6WjArcjdWcnJoOEZnc0xoL3laSWxkUjQwcjR1TWpBeEVSRVJBSnBQaHRkZGV3K1hMbC9IOTk5L2poeDkrd0srLy9vcStmZnVpUzVjdTZOU3BFOXpkM2VIaTRnSkhSMGVMZjZNRVFZQmVyeGNISUp5ZG5jMStQcWxVS216YnRnMDNiOTVFWUdCZ2c2MzVZTXlBcjE0TzVQejU4MGhJU0FCUU9VaTVmUG55R3U5YlM0cUtpaEFSRVlINTgrYzNTQi92QlF4WUV4RVJFZEU5TFRjM1YxeDB6eGIySEd1TlJDTEJaNTk5aHZ6OGZMUDdlL1RvWVZkNysvYnRRMGxKQ2ZyMTY0ZkN3a0tzV2JQR1pQL1FvVU54K2ZKbHhNZkhReXFWWXNTSUVmRHc4TUFiYjd5Qi8vem5QMklBUmFWU1ljR0NCWkJLcGVLWFJ1TVhzb2NlZXFqZXRXb1ZDZ1htenAyTG9LQWdmUHZ0dDhqSXlNQ3FWYXZ3NktPUDJyMzRXWFY5K3ZUQnNXUEhzR1BIRHV6WXNjUGljUTgrK0tBWW9EQXVybFY5VWJPalI0L2l5cFVyY0hSMEZMTUx1M1RwVXV2MXEyY1kxMVhIamgweFpNZ1FuRHg1RW52MzdzVmpqejNXSU8zK2xlelpzd2RxdFJyRGhnMjdvNHViNXVYbDRlMjMzemE3cnk2dnYxYXJyZkU1WU9sem9iWjlmMVZWeTlSWVloeU1BNERodzRjalBqNGVodzhmeHVIRGg4MGViNnlibTUrZlh5UG9iZ3pNeHNmSDQ5aXhZN2g4K2JLNGNKeE1Kc1B3NGNNeFljSUVjWEhGUG4zNklEZzRHTkhSMFRoNDhDQnljbkp3OE9CQkhEeDRFRktwRkRObXpFQlFVSkE0a09ubTVpWm1ueG8vYTE5ODhVVTRPRGlJZ1dMajYxeDlNVktwVklyaHc0ZmovdnZ2eDVFalI3Qi8vMzVrWldWaDI3WnRhTjI2dFVsUWVlM2F0VFVDZlZxdDFtem1kVjVlSGpaczJHRHgrWFYxZFRYNWpNN1B6eGZyQUUrWU1NRmtEUUFqWThBNklTRUJUei85dEJpWURna0pnVUtoZ0Y2dlIxWldsamlnQ2dCVHAwNUZRa0lDTGwyNmhLU2tKREVJMmFWTEY0d2ZQeDYrdnI3dzl2YUdpNHNMRkFxRnlhQ3ZyV1F5R1k0ZlA0NnpaODhpUGo2K3hrQmNZOTV2L2ZyMVEwRkJBZkx6ODJ2dGMxMEhjdVZ5T2E1ZHUyYlhvb3hHOWdUckF3TUQ4Y1FUVDJEZHVuV29xS2pBbzQ4K2lvQ0FBQVFFQktCYnQyN1l0MjhmNHVQamNlTEVDWlBuQzRBNFU2cjZyQUxqajVHRGd3UGVmLzk5Y2VIRDdPeHNYTHg0RVVsSlNUaDM3cHhZSXVkdmYvdGJnNVExU2s5UEYwdTRWQy9oTVdqUUlQend3dzhvS1NtQklBaHdkWFdGdTdzNzNOM2Q0ZWJtVnVPL3h2OVBTMHZEbDE5K2lkT25UMlBBZ0FGbTYySlRUUXhZRXhFUkVkRTk3ZlhYWDIreWE3ZHQyN1pHOE1uWjJSbkJ3Y0hpd2orMkNnME5SVnhjSEdiT25BbXBWQW8vUHo4SWdnQ0ZRb0hodzRlalQ1OCtXTDE2TlFSQlFGaFlHRnExYWdXZ01nUHZoUmRld0kwYk41Q1FrSURyMTYranBLUUVGUlVWME9sMFlzQmFFSVFHWFJ4cTZOQ2hDQXdNeEdlZmZZYWJOMjhpTWpJU29hR2g5YXJuK2Roamo4SGQzUjNKeWNuaUYwb2pCd2NIZUhwNll0Q2dRU2JCNmVlZWV3NkhEaDFDbXpadFROcFNxOVU0Y2VLRStCd09IRGl3MFJlV3ErNnh4eDVEY25JeURoOCtqSUVEQjZKejU4NTM5UHJOMmFWTGx4QVZGUVZQVDArNzN5djE1ZS92TDJibUdubDRlR0RBZ0FGMVdpUXpKQ1NrenRQdzY4c1l1TFQydnJOMHpLZWZmdG9vZlRJWGRIcjIyV2RyUGE5cVFLeFhyMTVZdEdnUmpoNDlpcnk4UFBHelFDcVZ3c1BEQThPR0RjT2dRWU1BVk5ZVmRuQndnRjZ2aDBRaVFaczJiY1JzWVQ4L1AzRlJ6ODZkTzJQdzRNRVlOR2lRMlduOWNya2NZOGVPeFFNUFBJQ0xGeS9pOU9uVHVIRGhBaHdkSFRGeTVFakk1WElNR1RJRVhsNWVtRGh4b3NtTURZbEVBbDlmWDF5N2RzMWtnYjYrZmZ0YUxOY2trOGt3YnR3NERCOCtITC85OWh2VWFuV05ER2h6SkJLSjJUSVliZHEwZ1l1TEM4ckx5MDBDaGdxRkFsMjdkc1Vqanp4aThyZzlQRHd3WmNvVXhNYkdXaXl0MWJOblQ0U0hoOWVvdGUzbzZJaFhYMzBWYmR1MnJYRmZ0VzNiRmtPSERvV0xpd3NDQXdOTjlsbXFGMnl2SjU1NEFsbFpXWGpnZ1FmTXpocHB6UHROb1ZCWXJldGNWVjBDemtaNWVYa1lQWHAwbmMrM2hZK1BEMkppWWxCV1ZvYXhZOGRpN05peDRyNzI3ZHRqMGFKRnlNL1BSMHBLQ3RMUzBwQ1hsNGZTMGxLbzFXcnhPVEwrKzhMNC8xVzNDWUtBM3IxN2k4RnFBTWpNekJRSHBGMWNYUERnZ3c4aUxDeXN6dVdRcWhNRUFUMTY5RUJSVVpISlFBcFErWjU3NjYyM0lKUEo0T2JtWm5NSktCOGZIekdydjZuTFJ0MU5KSUt0K2V0RVJIOUJ1M2J0UW5Cd2NLM1RzWWlJcUhrNGRPZ1F1bmJ0MnRUZGFGQUdnOEhrQzF0OUFyYkdhY2FXWkdWbDRjQ0JBM2p5eVNjdFR2K3ZxMDJiTnFHd3NORHU4Z0JhclJZLy9mUVRSbzhlYmRNQ1dEazVPV0x3dWFFSWdtQXhNOHRnTU5UNkJiT3dzQkFPRGc2TlVwdnl5cFVyK09DREQrRG01b2EzM25yTDdsSXhmMFdGaFlWNDU1MTNVRkpTZ3RkZWU2MUdVT3RPcWZxK3RTY0lvZGZya1ptWkNRQ05uaG11VkNxaDErdk5aci9lRFhKeWNxRFQ2V3pLTkszUFo0TXhRQ3VSU0dwOEZseTVjZ1d0VzdldVUxa2VvSEx3eTU0NnljYjdxajZCTGVOQWFGMC9KNDJEbFVEdFphQnMrWXk4Vzl5cCs2MDJiN3p4Qmd3R0E5YXVYZHZnYlRjMHRWcU53NGNQWS9Ma3lYZnNtb2NPSFlLdnJ5K0NnNFB0L2pkVFFrSUNLaW9xeks2ZFVaVk9wMnZRQlRFTENncWdVQ2pxVlZiTm5MUzBORHo0NElNTjJ1YWRJTEVoSFo0QmF5SzZwekZnVFVSMGQva3JCcXlKYWxOVVZBU05SZ05YVjljR1c3enFicVpXcTFGYVdncTVYTTRBUGhFUjNiUCt5Z0ZybGdRaElpSWlJaUpxeGhpVU5hVlFLT3pLV0NVaUlxSzd5MTlqM2dZUkVSRVJFUkVSRVJFUjNmVVlzQ1lpSWlJaUlpSWlJaUtpWm9FQmF5SWlJaUlpSWlJaUlpSnFGaGl3SmlJaUlpSWlJaUlpSXFKbWdRRnJJaUlpSWlJaUlpSWlJbW9XR0xBbUlpSWlJaUlpSWlJaW9tYUJBV3NpSWlJaUlpSWlJaUlpYWhZWXNDWWlJaUlpSWlJaUlpS2lab0VCYXlJaUlpSWlJaUlpSWlKcUZoaXdKaUlpSXFLN2hvT0RBd3dHUTFOM2c0aUlpSWlveVJnTUJqZzRPRFIxTnhvTkE5WkVSRVJFZE5kUUtCVFFhRFJOM1EwaUlpSWlvaWFqMFdqZzR1TFMxTjFvTkF4WUV4RVJFZEZkdzhmSEIwVkZSVTNkRFNJaUlpS2lKbE5VVkFSdmIrK203a2FqWWNDYWlJaUlpTzRhQVFFQnFLaW9nRnF0YnVxdUVCRVJFUkhkY1dxMUdoVVZGZWpZc1dOVGQ2WFJNR0JOUkVSRVJIY05tVXlHNE9CZ0tKVktCcTJKaUlpSTZKNmlWcXVoVkNvUkhCejhsNjVoTFd2cURoQVJFUkVSMmNQTHl3c2hJU0c0ZVBFaW5KeWM0Tzd1RHJsY0RxbVV1UmhFUkVSRTlOZGlNQmlnMFdoUVZGU0Vpb29LaElTRXdNdkxxNm03MWFnWXNDWWlJaUtpdTQ2WGx4ZUdEQm1Dakl3TTVPVGtvS3lzREhxOXZxbTdSVVJFUkVUVW9Cd2NIT0RpNGdKdmIyOEVCQVJBSnZ2cmgzUC8rbytRaUlpSWlQNlNaRElaT25mdWpNNmRPemQxVjRpSWlJaUlxSUZ3M2lRUkVSRVJFUkVSRVJFUk5Rc01XQk1SRVJFUkVSRVJFUkZSczhDQU5SRVJFUkVSRVJFUkVSRTFDd3hZRXhFUkVSRVJFUkVSRVZHendJQTFFUkVSRVJFUkVSRVJFVFVMREZnVEVSRVJFUkVSRVJFUlViUEFnRFVSRVJFUkVSRVJFUkVSTlFzTVdCTVJFUkVSRVJFUkVSRlJzOENBTlJFUkVSRVJFUkVSRVJFMUN3eFlFeEVSRVJFUkVSRVJFVkd6d0lBMUVSRVJFUkVSRVJFUkVUVUxERmdURVJFUkVSRVJFUkVSVWJQQWdEVVJFUkVSRVJFUkVSRVJOUXNNV0JNUkVSRVJFUkVSRVJGUnM4Q0FOUkVSRVJFUkVSRVJFUkUxQ3d4WUV4RVJFUkVSRVJFUkVWR3p3SUExRVJFUkVSRVJFUkVSRVRVTERGZ1RFUkVSRVJFUkVSRVJVYlBBZ0RVUkVSRVJFUkVSRVJFUk5Rc01XQk1SRVJFUkVSRVJFUkZSczhDQU5SRVJFUkVSRVJFUkVSRTFDd3hZRXhFUkVSRVJFUkVSRVZHendJQTFFUkVSRVJFUkVSRVJFVFVMREZnVEVSRVJFUkVSRVJFUlViUEFnRFVSRVJFUkVSRVJFUkVSTlFzTVdCTVJFUkVSRVJFUkVSRlJzOENBTlJFUkVSRVJFUkVSRVJFMUN3eFlFeEVSRVJFUkVSRVJFekxQYmdBQUlBQkpSRUZVRVZHendJQTFFUkVSRVJFUkVSRVJFVFVMREZnVEVSRVJFUkVSRVJFUlViUEFnRFVSRVJFUkVSRVJFUkVSTlFzTVdCTVJFUkVSRVJFUkVSRlJzOENBTlJFUkVSRVJFUkVSRVJFMUN3eFlFeEVSRVJFUkVSRVJFVkd6d0lBMUVSRVJFUkVSRVJFUkVUVUxERmdURVJFUkVSRVJFUkVSVWJQQWdEVVJFUkVSRVJFUkVSRVJOUXNNV0JNUkVSRVJFUkVSRVJGUnN5QnI2ZzRRRVJFUkVkV0ZUcWREUmtZR1ZDb1YxR28xOUhwOVUzZUppSWlhQVFjSEJ5Z1VDdmo0K0NBZ0lBQXlHVU1mUkVSM0UzNXFFeEVSRWRGZEp5OHZEeGN2WG9TVGt4TThQVDNoNStjSHFaU1RCNG1JQ0RBWUROQm9OTWpMeThQdDI3Y1JIQndNTHkrdnB1NFdFUkhaaVArcUp5SWlJcUs3U2w1ZUhwS1NrdUR0N1ExZlgxODRPenN6V0UxRVJDS3BWQXBuWjJmNCt2ckMyOXNiU1VsSnlNdkxhK3B1RVJHUmpmZ3ZleUlpSWlLNmEraDBPbHk4ZUJIKy92NVFLQlJOM1IwaUltcm1GQW9GL1AzOWNmSGlSZWgwdXFidURoRVIyWUFCYXlJaUlpSzZhMlJrWk1ESnlZbkJhaUlpc3BsQ29ZQ1RreE15TWpLYXVpdEVSR1FEQnF5SmlJaUk2SzZoVXFuZzd1N2UxTjBnSXFLN2pMdTdPM0p5Y3BxNkcwUkVaQU1HckltSWlJam9ycUZXcXlHWHk1dTZHMFJFZEplUnkrVW9LeXRyNm00UUVaRU5HTEFtSWlJaW9ydUdYcS9uQW90RVJHUTNxVlFLdlY3ZjFOMGdJaUliOEYvN1JFUkVSRVJFUkVSRVJOUXNNR0JOUkVSRVJFUkVSRVJFUk0wQ0E5WkVSRVJFUkVSRVJFUkUxQ3d3WUUxRVJFUkVSRVJFUkVSRXpRSUQxa1JFUkVSRVJFUkVSRVRVTERCZ1RVUkVSRVJFUkVSRVJFVE5BZ1BXUkVSRVJFUkVSRVJFUk5Rc01HQk5SRVJFUkVSRVJFUkVSTTBDQTlaRVJFUkVSRVJFUkVSRTFDd3dZRTFFUkVSRVJFUkVSRVJFelFJRDFrUkVSRVJFUkVSRVJFVFVMREJnVFVSRVJFUkVSRVJFUkVUTkFnUFdSRVJFUkVSRVJFUkVSTlFzTUdCTlJFUkVSRVJFUkVSRVJNMENBOVpFZEUrVFNxVXdHQXhOM1EwaUlpSWlJaUlpSWdJRDFrUjBqMU1vRkNndkwyL3FiaEFSVVRPazErdXhZY01HYk5pd3dXUzdJQWppZGtFUUd2U2FnaUFnSVNFQmNYRnhTRXBLcW5kN21abVpXTE5tRGY3NDR3K1Q3Y1hGeFhqcHBaY2E1VEUwcGc4KytBRGJ0bTFyOU90VVZGVGd3SUVEdUhMbGl0V0I3ZVRrWk1USHh6ZjQ5YlZhTGNyS3lxRFQ2UnFrdlpLU0VseThlQkZhcmRicWNRa0pDVWhJU0xEcnVyZHUzWUpLcGJLclAyVmxaVml5WkFtV0xGbUNzckl5dTg0RmdPKysrdzRMRnk3RUw3LzhZdmU1elUxUlVSRzJiZHVHYytmT1dUem05T25UK08yMzM1Q2Jtd3VnOHY3Y3QyOGZOQnJObmVwbW85aStmVHQyNzk3ZDFOMGdJcUptU05iVUhTQWlha29LaGFKT1g1U0lpT2l2ejJBd21BMGFDNElnYmhjRUFSS0pwTUd1dVd2WExodzhlQkFBTUhEZ1FJU0VoTlNydmNURVJGeTVjZ1d1cnE0WU8zYXN1RDBwS1FrbEpTVU4zdi9HbHBxYUNuOS8vMGEvenZuejUvSFRUei9CeGNVRjY5YXRnMVJhTTg4bktTa0pHemR1aEtPakk1WXVYWXFBZ0FDYjJzN0l5TUQ1OCtjeFljSUVzKzBDd1ByMTY1R2Ftb3JseTVlalk4ZU85WGtvQUlEWTJGaDgrKzIzY0hOenc0Y2ZmZ2dIQndlengyM2F0RW04dnF1cmE2M3RwcWVuWS8zNjlYQjJkc2JTcFV2UnFsVXJtL3BqTUJpUW41OHYvcis5OHZMeW9OUHBiT3BqYzNmMDZGR2NQSGtTS3BVS3ZYcjFxckZmRUFUczNyMGJLcFVLL3Y3K2FOV3FGU0lpSWhBVEV3T1ZTb1U1YytaWWJiK3dzQkMzYjkrR3dXQ0FYcThYLzJ2ODBlbDAwT2wwMEdxMTRuODFHZzIwV2kwcUtpckVIN1ZhamZMeWNwU1ZsV0hVcUZHWU1HRkN2Ujk3ZEhRMFdyVnFoZkR3OEhxM1JVUkVmeTBNV0JQUlBjM0h4d2VwcWFuUTZYU1F5ZmlSU0VSRVRlZllzV05pc0ZvcWxTSTJOaGJkdTNmSHFGR2o2dHhtWW1JaUFLQi8vLzRtMjQwQjkrcmI3YVZVS3JGOCtmSjZ0V0cwZXZYcU9nZWo1ODJiWi9jNUR6MzBFQjU2NkNHeit4SVNFZ0JVUGorVy9uMXczMzMzb1V1WExraExTOFBtelp2eDFsdHYxUnBBRlFRQlgzLzlOYTVmdjQ3NCtIak1uVHNYYmRxME1Ua21KeWNIbHk1ZFF0dTJiUnNrV0ExQXpBTHYxYXVYeFdCMVhYaDVlY0haMlJsNWVYbjQ4TU1QOGRwcnI4SFQwN1BCMnJla29LQUFBTkN5WmNzR2I5dGdNTlNhaVY0WFRrNU9acThWRlJVRkFKZzRjYUxaODg2ZVBTc0dxL3YyN1FzQUNBOFBSMkppSW1KaVloQVNFbUwxZlh6NzltMTgrT0dIOWVxN1ZDcUZrNU9UK0ZOYVdscXY5b2lJaUdyRDZBd1IzZFBhdG0yTDVPUmszTDU5RyszYnQyL3E3aEFSMFQwcU1URVJPM2JzQUFCTW1qUUozdDdlK1BycnJ4RVJFWUdXTFZ1S2dTcDdGQllXNHVyVnE1REpaT2pUcDQrNFhhMVc0OXk1YzVETDVmVU9XRmRsYTNadGRjWXlCL1ZSbDBDM3BlQ3lYcThYQS9xREJnMnllTDVVS3NYOCtmUHg5dHR2SXpjM0Y5dTNiOGVpUll1c1hsTWlrV0R4NHNYNDRvc3ZrSmFXaHRXclYrT3h4eDdEaUJFanhHTisvLzEzQ0lLQVc3ZHUyUldJZitxcHA4d09icFNVbENBMU5SVUFNSFRvVUp2YnM0V0hod2RlZXVrbC9PdGYvNEpLcGNLSEgzNkkxMTkvSFc1dWJnMTZuZXFNQVdzUEQ0OEdienNsSlFYcjFxMXI4SGEzYnQxYVkxdGNYQndLQ2dyUXJsMDdzOW5WQVBEYmI3OEJxQXhvRzJkRGVIaDQ0UEhISDhmV3JWdngvZmZmbzArZlBoWUhJanAxNm9TSEgzNFlNcG1zeG8ram82UDQzeSsvL0JKNWVYbFl0V29WSEIwZElaZkx4UjlyZ3h5N2QrL0cvdjM3clQ3dTlQUjB2UGZlZTJiMzUrYm1tcjNQL2YzOXNYcjFhb3Z0RWhIUlh4c0Qxa1IwVC9QMDlJU25weWRTVWxMUXJsMjd1MnBhTkJFUjFkK0hIMzRvQnIrcXM2VzI4OXR2djIxeG41dWJHNVl1WFZwckcwZVBIc1dPSFR0Z01CZ3dkT2hRVEpzMkRSS0pCQVVGQmRpelp3OCsvL3h6ekpvMUMvZmZmMyt0YlZYMTU1OS9RaEFFaElTRXdNWEZSZHgrK3ZScGFEUWF5R1F5dlB2dXUzYTErZHh6ejFrc2ZiRjI3VnE3MmpLcVMzWjBkUTBaMkVwSVNFQlpXUm04dkx6UW8wY1BxOGQ2ZW5waTVzeVpTRWhJd0dPUFBXWlQrMTVlWGxpeVpBbDI3OTZOQXdjT1lNK2VQZWpidHkvYzNOeWdWQ3B4L1BoeHlHUXllSHQ3aStkVVZGUWdQejhmQ29XaVJsYXhTcVdDWHErM0dGU01qWTJGd1dDQW41OGZ1bmZ2YmxNZjdkR21UUnNzWExnUTY5ZXZSMVpXRnRhdFc0YzMzM3l6MFdhdUNZS0F3c0pDQUpXbFN5eVZWYkhIOHVYTDRlZm5WKzkyN0hYa3lCRUF3SlFwVTh6K0d6UXBLUW5wNmVudzlmWEZrQ0ZEVFBZTkdUSUUxNjVkdzdCaHc2d0dsSjJjbkN4bWIxY2xsOHNCb0ViR2YyMzgvUHpRczJkUGsyMjV1YmxRS3BWaW01NmVucGcwYVZLTmMvZnYzdytGUW9FeFk4YlUyRTVFUlBjMkJxeUo2SjRYRWhLQzZPaG9aR1JrTk5qVVd5SWl1anVvVktwNlpmZ3FsVXFMKzJ4WkkySHYzcjNZdTNjdkFDQTBOQlN6Wjg4V0ExZFRwa3lCd1dEQXI3LytpbTNidGtHcFZJckJiRnNjUDM0Y1FNMnMybVBIamdFQWREcWQxZjZiY3ljWGVTc3BLY0cvL3ZXdkd0dHpjbkpNeXBBMGRCWm1kSFEwQUdENDhPRVFCQUhQUGZlY1RlY3RXYkxFNHI3cTJjOVNxUlRUcDA5SHg0NGQ0ZVhsQlRjM054Z01Cbno5OWRmUTZYUjQ1SkZIRUJZV0poNy8yMisvNGVlZmY4YjQ4ZU14ZWZKa2NmdTFhOWZ3N3J2dndzWEZCZjM2OWJQNmVFYU5HdFZvQS9QQndjRUlEdy9IcjcvK2lyQ3dzRVl0czFaU1VnSzlYZytnTXBEZkVLb09UblhyMWcwZmZQQkJnN1JyVFdwcUt0TFMwdEN1WFR2eHRZdUlpSUJjTHNmNDhlUGg2dW9xTGlxWm5aMk4rZlBubTIzbjBLRkROYlpObURBQjA2ZFB4N2ZmZm10emY0cUtpZ0RBcm5OOGZId3didHc0azgrWTR1Sml2UFBPTzVCS3BWaXdZQUdBeW9DMXVUclYrL2Z2aDR1TFM0MTlERmdURVJFRDFrUjB6L1AxOVVXSERoMFFIeDhQRHcrUFJwbGVTa1JFelpPMXJHQ3RWbHRyaVljdFc3YlVLY096c0xBUVgzMzFGYzZmUHc4QUNBc0x3L1RwMDJzRUZLZE9uUXFGUW9GZHUzWmgvLzc5dUg3OU9wNTU1cGxhNndTbnA2Y2pNek1UVXFuVXBOUkFTa29LcmwyN2hnNGRPb2paNGZQbno0ZkJZREJic3FBcDZmVjZzd0gxdWdUYWJhVlNxWkNTa2dLcFZJcGh3NFlCUUlQVVpIWjJkamE3M1ZpU3BhaW9DSC84OFljWXdLeTZRS1plcjhmUm8wY0JvRVlnZU9mT25SQUVBUk1uVGtTTEZpMXF0SC9seWhYY3ZIa1RRT1dBeVBuejU3RisvZnBhKy92U1N5L1Zla3oxK3lVc0xBd0RCZ3lBajQ5UHJlZldoM0ZHaEZ3dXgrYk5teHU4ZlpsTWRrZnFjUC80NDQ4QUt1dFJTeVFTNU9YbElUbzZHZzRPRG5qZ2dRY1FIUjJONjlldlF5S1JtTTMrVmlxVkZ2Y1pTN0pFUmtiYTNTOTd6Z2tNRE1TNGNlUEUzL1Y2UFRadjNveTh2RHc4K2VTVDZOMjdONzc3N2p1cmJaU1dscG85cHFpb1NOdytjK2JNQnNta0p5S2l1d2NEMWtSRUFBWU1HSUNpb2lJY1AzNGN3NFlOWTlDYWlJZ2FUWHg4UEw3NTVodVVsSlRBMGRFUlR6MzFGRUpEUXkwZVAyN2NPUGo2K21McjFxMDRkKzRjM25yckxZU0hoMlBNbURFV00yYU5RU2VwVkdwU0xtRGZ2bjFpbTgxZHk1WXRUWUtpY1hGeCtQVFRUeHUxdHUyQkF3Y2dDQUxjM056RW9HVmpadHVXbEpUZzY2Ky9SazVPRG1iUG5vMGJOMjVnNXN5WkpxL1pybDI3a0pPVEE2Q3lYbkRuenAzUnRXdFg2SFE2OU8vZkgzSzVIQTg4OElEWjlnOGZQaXordjR1TEN4d2RIYTNXR2pmT052RHk4ckk3RzFzaWtUUjZzQnBvM0FVWDc1UXpaODdnNnRXcjZOS2xDM3IzN2cyZ3NuYTVYcS9INU1tVDRlam9pTjI3ZHdPb0hPd3dkNy9QbXpmUDRqNGpld2FobGk5ZkRxVlNXYStCcTRpSUNLU2xwV0hjdUhFWVBYbzBBUE1aNEZXVmw1ZWJQYWFzckV6Y1BuMzZkQWFzaVlqdU1ReFlFeEVCY0hCd3dMQmh3eEFURTRNalI0NmdYNzkrQ0FnSVlFMXJJaUpxTUNxVkNqLysrQ1BpNHVJQVZDNHF0bURCQXBzVy9lM1Rwdy9lZnZ0dGJObXlCZGV1WGNQT25UdHgvUGh4VEp3NEVmMzc5emNKNXVUbTV1TFBQLytzMFVacWFpcFNVbExnNmVtSmdRTUhOdHdEKzM5VnkzUTBoblBuempWcSszbDVlVGh4NG9URi9mbjUrU2d0TFVXN2R1MXFiU3N4TVJHRmhZVUlDUW14bUsyYm5KeU1iZHUyb2FDZ0FON2UzbWpSb29WSlpyTmVyOGV1WGJ0dzZOQWh1TGk0WU9IQ2hmanNzOCt3WWNNR3pKa3pCLzM2OWNPNGNlTXNEajRvbFVyRXhzYWFiT3ZldmJ2VldRWEdldUp2di8yMnhVVXBtMXBqTHJoNEp4Z01CdXpldlJzU2lRU1BQdm9vZ01ySGRPellNWGg1ZVdIOCtQSDQ2cXV2VUZwYTJxRFhUVWhJc0xyZldGNmx0dU1BbUYwRU5pb3FDdEhSMGVqZnZ6OW16SmdoYnJjV0FKODNieDVhdFdwVjQ1NmNOMjhlRjEwa0lyckhNV0JOUlBUL0ZBb0ZSbzhlalRObnppQTJOaFpwYVdubzBhTUhXcmR1M2FpMUdJbUk2Syt0dExRVSsvYnRRMlJrSkhRNkhXUXlHU1FTQ1RRYURUNy8vSE83MnRMcjllalVxUk91WHIyS0d6ZHU0UFBQUDRlUGp3L0N3OE14YU5BZ0FKV1ptZ2FEd2VROGc4R0FuVHQzQXFqTXJyYTJTRnRkTlZhWkRxQ3kvNVlDMXZVSmxQdjQrT0RGRjE4RVVGazNWNmZUbVQwdU1URVJtelp0UXVmT25mSDY2Ni9YMnU2UkkwZHc4ZUpGOU9yVlMyemZxTHk4SEQvKytDT2lvNk1oQ0FLR0R4K09SeDk5MUtSc1NGSlNFbjc2NlNmY3VuVUxycTZ1ZU9HRkZ4QVlHSWkvL2UxdjJMaHhJelp2M293UkkwWmc4dVRKOFBMeU10dUh2WHYzMnJSd2FGMTkvZlhYWWozMHFqNzk5Rk00T2pyQ1lEQllYSlMwNnYzNTNudnZXYzJlclI2ME5DNjRlTGRtV0plVWxDQTNOeGVDSUdETm1qVW16OFdqano2S3VMaTRHZ01ORFdIVHBrME5kbHoxSVBTbFM1ZXdjK2RPZE83Y0dmUG16V1BDQnhFUjFSc2pNRVJFVlRnNE9HRHc0TUhvMUtrVGtwS1NjT3JVS1VpbFVuaDdlOFBGeFFYT3pzNmNra2hFUkhiNTVaZGZ4QklkblRwMXdyUFBQb3NOR3paQXBWTFZxYjAxYTlZZ05qWVdlL2JzZ1ZLcGhFcWxna0toQUZDWkJSd1RFMVBqbk1qSVNOeThlUlBlM3Q3aVZQMkdWdGRTQXNhc1htdk9uVHNuQmlxQnlvQnU2OWF0NGVQajB5Q0I4cHMzYjVvTnZocDE2OVlORGc0T3VITGxDbkp5Y3VEdDdXM3hXSzFXaTh1WEx3T29MRGxXMVlVTEYvRDExMThqTHk4UGJtNXVtRE5uRGtKQ1FpQUlBakl5TXBDVWxJUS8vL3hUZkV5OWUvZkdVMDg5SldacDkralJBOHVXTGNPbVRadHc5T2hSeE1URVlQRGd3Umd3WUFCNjlPZ0J1Vnd1UHA3WTJGaElwZElhZ3hjTnBXWExsdkQzOXhkL04vYzYyUExhWkdkbjIzVmR0Vm9Ob0hJUXdaWmEyOVlzV3JRSTNidDNyMWNiOW5KM2Q4ZlNwVXVSbnA0T3RWb05sVXFGbUpnWUJBY0hvMy8vL29pSWlBQUFEQmt5QktkT25VSjVlYm5GUVJsTCt4NS8vSEgwN05tenhuWnZiMitMejluNjlldVJrNU5qTmF2WmVFeDFuMzc2S2ZSNlBmTHk4ckJ5NVVweHUxUXF4YXBWcTVDZm40K29xQ2l6YlphVmxZbmxUNGlJaUl3WXNDWWlNc1BYMXhjUFB2Z2c4dlB6Y2V2V0xhaFVLcWhVS3FqVjZrYjc0a2RFUkxWcjZNWFFEaHc0Z0o5Kytxbk81OCtmUDkvaXZna1RKbUQ2OU9tWVBuMDZVbEpTTUdyVUtMSHU5Sm8xYStwOFRRQVlPSEFnQmd3WWdJU0VCTnk2ZFV0Y1dQSEhIMytFUnFOQlVGQVFrcE9UeGVONzlPZ0JkM2QzUFB6d3d4Wm5EZFVXT0Y2MmJCa0NBd1ByMWUrNk9uYnNHTnpjM0ZCY1hJenk4bkpzMmJJRkxpNHVXTHAwYWEwbEJ4UUtCVFp1M0dqeEdFRVFzR1BIRGhnTUJnd2VQTmhzT1JVWEZ4ZUVoSVFnUGo0ZWYvNzVKeVpObW1TeHZVdVhMa0dqMGNEQndRRjkrdlFSdDZ2VmFuejU1WmNvTEN4RVVGQVE1czJiSjJZSlg3dDJEUjk4OEFFMEdnMmtVaW42OU9tRDhlUEhvMnZYcmpYYWI5dTJMVmFzV0lGRGh3N2g5OTkveDRrVEozRGl4QWs0T3p0anhZb1ZhTldxRmJadjN3NUJFREJ5NUVpTGdjTDZtalp0R3FaTm15YitYdjMra1VxbEZsK2JrcElTTVhDNmZ2MTZ1OHFQR0xQR2RUb2RTa3BLN08yMkNTY25KNHY3R25MR1FOWEFQbEE1Y05XcFV5Y0F3RWNmZlFTWlRJWW5ubmdDQURCanhneW8xV284ODh3ek9IWHFGQVJCc05nWFMvdkt5OHZOSGkrVHlXcjBwZW8rYzMwMWQweDF4Y1hGQUNvSHpLb3lKbm5rNStkai8vNzlaczlWcTlVVzl4RVIwYjJMQVdzaUlpczhQVDN2eUVyeFJFUmttOW9XOExKWGl4WXRMQVpvQkVGQVZsYVcxZk90QlhmYzNOd0FWQzZhdG1yVnFnYWZKaStSU05Ddlh6LzA2OWNQQUhEbHloWDgrZWVma0VxbGVQenh4MDNLTWJSdDJ4YkxsaTJ6dXVDZXRjY0NBSTZPamczVGNUdmR1blVMWjgrZXhlalJvM0hreUJFNE96dGo4dVRKMkxGakI5YXRXNGMzM25palh2V1c0K1BqY2ZueVpjamxjanp5eUNObUE5WkFaYlowZkh3OFltTmpyUWFzejU4L0R3QUlDZ3BDaXhZdHhPMEtoUUovLy92ZmtacWFpckN3TUpQN29WT25UcGc3ZHk2VVNpVnUzYnFGd1lNSFd4MGNrTXZsbURoeElrYVBIbzM0K0hpY1BuMGF2WHIxZ3JlM040NGRPNFlyVjY2Z1JZc1dtRHAxYXFNRnJKdkt6Smt6TVhQbXpIcTE4ZEpMTDZHa3BFU2NtV0JPUTlWa2wwcWwyTEpsaTlsOXAwK2Z4b1VMRnpCbHloVHgvZWZvNklpNWMrZUt4MWdhY0xGbE1LWTZwVkpaNjhDVUxUTWVxcXMrTUNFSUFoWXRXaVErdjRHQmdXWUhMeXpWc0k2S2lqSjU3eEFSMGIySEFXc2lJaUlpdW1lTkdERUNJMGFNTUx0UHE5VmkwYUpGVnM5ZnRXcVZUYVdpN2tSTlYrTmlhZVBIajBlYk5tMXE3TGRXeGdLb1dTdTR1VERXWWg0NmRDaU9IRGtDQUJnMWFoU3lzckp3NHNRSnFOVnF1THE2NHRTcFU3anZ2dnVzQnE5djNib0ZuVTZIZ0lBQWNWdUhEaDBna1Vnd2RlcFVxNFBVdlh2M2hxT2pJMjdldkluYnQyK2pkZXZXWm84ejF0cnUzNzkvalgyQmdZRVdBOUg5K3ZYREo1OThnck5uejBLdjF5TWtKTVJpWDR3VUNnVkNRME1SR2hwcThoZ0I0SkZISHJFWTlLc3RLR210MUVaZFM3ODBKOFlNWkJjWGx5YnJRMUZSRVNJaUl1RHY3MjkxQUtRaGVYaDRXQXoyLy9ERER5Z29LTEE2YThSNFRGV0NJT0Q4K2ZQdzlQUVVGeVROejgrSFRxZURyNjl2bmZvNWF0U29PcDFIUkVSL0hReFlFeEVSRVJIZFFRMlZ1Vms5d0R4bXpCZ2tKeWRqNnRTcERkSitjNUNXbG9iNCtIaDA2dFFKSFR0Mk5OazNZOFlNaElhR3dzZkhCemR2M3NUV3JWc2hsOHZ4d1FjZm1BM1VYcng0RVI5OTlCRTZkZXFFWmN1V2lkdDlmSHd3WmNvVWpCMDcxbXBmbkp5YzBMTm5UeVFtSmlJdUxnNlRKMCt1Y1l4S3BZSlNxWVJVS2tYZnZuMXI3TGYyMnV2MWVyR3VlVVpHQnQ1NjZ5MnIvYWxPSnBOaHhZb1ZHRE5tRExLeXNqQjgrUEJheTVoNWVYblpOSmdpQ0FMeTh2THM2azl6cGRQcHhNVTFyV1ZZTjJaZzNtQXdZTXVXTFNndExjVUxMN3dBbVV3R25VNkgzTnhjRkJRVU5GcGRiV2RuWjNGeDF1cjI3dDBMQUJiM1Z6Mm1xcVNrSkd6Y3VCRmhZV0Y0NUpGSEFQeHYwTVE0cVBQS0s2K2dxS2pJYkp1NXVia1dCMUQrQ29NalJFUlVOd3hZRXhFUkVSSGRRUTFaRzdjcUx5OHZ2UHJxcXhicnpEYTJ1cFFTc0VhdjE0dTFtTVBDd21yc2wwcWxZa1puZEhRMGdNb3NhRXRaeGQyNmRZTzd1enZTMDlPUmxKUmtrc0g4MEVNUDJkU25QbjM2SURFeEVXZk9uREVic0Q1NzlpeUF5bklnNWpLOWJYM3R6UzFzVnh2ajYrN3I2NHNGLzlmZXZjZG1lZFo5QVArMnBZVVdnWVVWeXVhQUFoTkhHUlJraHpnTjRTQnhtODdwNW1KRUU2UFJ2REZHWTVhNEpjYm9RcVl4VEJkUDBTd21KdjRoeWhLem1NbjJCMk9heVlqYk9zWWtJUmpPam0wVkdLZVVsaDdvOC83QjI3NFUrdlFBakQ0ZG4wL1M1T2x6WGZkOS81bytKZVI3WC9mditwLy9HZEl4My8vKzk0ZlVUdVhjbnRPalhjK21qVlZWVlNQMnQ3SnUzYnJzM0xrek5UVTFXYjkrZmQ1NTU1MmNPSEVpaFVJaGt5ZFB6dHExYTkrVjYzWjFkUlg5RFBhRStBTjlSbnZtbkd2ZXZIbXByS3pNdG0zYmVnUHJmZnYySlVubXpKbVRKRm0xYWxXL2ZiVTNiTmlRNnVycXJGaXhZbmcvQ0FEdmVRSnJBQUFZQWIvNXpXK0czUmQ2c0RZbEE2MFlmYmNOMWdPN21HSUIyZkhqeC9QMjIyOW54b3dadlgyNis5UGEycG90VzdZa09kc09wWmd4WThaa3hZb1ZlZXFwcC9LWHYveGxTQzAzenRmWTJKaXlzckljUEhnd2h3NGR1cURsUVU5Z2Zjc3R0L1I3Zkg4clJydTZ1ckoyN2RyczNiczM5OTkvZis2NjY2NmkxMjl1YnM2YU5XdHk1c3laUFByb281a3laVXEvODhhTkd6ZlVINm5rUGZiWVk3MHJkaS9WejM3MnM3UzJ0aWJKaVBaSTd0bWtzTFcxTlh2MjdFbHl0ajFKYlcxdGJycnBwajV6VDU4K1hYUmxmckd4ejMvKzg1ay9mLzRGN3g4NWNtVFFKenlHK3dSSVZWVlZHaHNiMDlUVWxMMTc5MmIyN05tOWJYSG16cDJiSkVVLzB4czJiRWhOVFUwKzg1blBET3VhQUx6M0Nhd0JBSUJCZzZvNzdyZ2pkOTk5ZDlIeGkrMkJYV3hsOXJYWFhwdUdob1o4NmxPZkdyQnR4UXN2dkpEMjl2WTBORFJjMERia2ZNdVhMODh6enp5VEF3Y09aTnUyYlZtMGFOR3dhcDB3WVVKbXo1NmRQWHYyWk92V3JYMVdmcmUydHViZi8vNTMwWFlneGZ6eGozL00zcjE3ODZFUGZhamZsZVE5MnRyYThzUVRUNlNqb3lPclZxMHFHbGEvMTdTMnRxYWxwZVd5bmUvVXFWTkpja2tiZFY2cVcyNjVKVk9tVE1sMTExMlg2NjY3TGxPblRpMWFUNkZRS0hwVHA5aFlmNnVaazdPYmlhOWV2YnJmc1hYcjF1WFlzV1A1eGplK1ViVHVuam5uVzdwMGFacWFtckp4NDhZODhNQUQyYjkvZjI2NDRZYlUxZFVWUFJjQURFUmdEUURBVmVrZi8vaEhmdi83MzEvU09RYmFvQ3pKb0N0bVM4bGc3U3FLOWFCOU4zM2xLMS9KcEVtVGlvNTNkWFhsdWVlZVM1SWhiVnhYVTFPVGozNzBvOW0wYVZPZWZ2cnBZUWZXU2JKZ3dZTHMyYk1ucjczMldwK0FlZHUyYmVudTdzNzgrZk9ISEliKzdXOS82MjFuVWxsWm1kZGZmejBORFEycHFxcnFNNitscFNXLyt0V3Y4c1liYjJUNjlPbTU3Nzc3aGwzM1NHaHBhY25HalJzdmFRWHREMzd3Zzh0WVVYckQ3NUZjWVgzcnJiZm0xbHR2SGRMYzZ1cnEvUEtYdjd6Zy9hOSs5YXRGeC9yejhNTVBwNnFxcXMrR28rZjY4NS8vbkNRRDNteXBxNnRMUjBmSEJlLzMzQ3hxYW1wS1IwZEhDb1ZDYnIvOTlpVEpONy81emQ0MkxQMFpxSWQxb284MXdOVktZQTBBd0ZXcHBxWm13RFlXaFVJaC8vM3Zmd2M4eDJCdE1FWXlGQnV1VWd5R0JncXJrN00zSFhvMnFSdnFSblhMbHkvUDg4OC9ud01IRG1UNzl1MVpzR0RCc0dwYXNHQkJubjMyMlV5YU5DbmQzZDBwTHk5UGtqUTFOU1VwM2c2a1AvWDE5Ym56emp2ejJtdXY1YVdYWHNwTEw3MlV5c3JLM0hUVFRXbHNiRXhqWTJNT0h6NmMzLzN1ZHpseTVFaW1UWnVXQng5OGNOaXRaRWJDbGkxYjh1U1RUNmF6czdPa1dqNzAzSGlaTUdIQ0NGZHlaYlMwdE9UNTU1L3YvYjZuYlUxLzg1TCtOMVk4MzcvKzlhOEwrcjQvOE1BRCtjbFBmcExYWDM4OVk4ZU96ZEtsUzVNa2Q5NTVaNzhoZDZLSE5RREZDYXdCQUxncUxWbXlKRXVXTENrNlBsaS82Q1JaczJaTmIyREpsZFhSMFpFTkd6WWtTVDc5NlU4UCtiaHAwNlpsM3J4NTJiRmpSNTU1NXBsaEI5WXpac3pJejMvKzh6NGI5clcydG1iSGpoMHBMeThmc04vMitXYk5tcFZaczJibHM1LzliTjU2NjYyOCt1cXIyYnAxYTdadjM1N3QyN2ZuRDMvNFE1S3pOMDl1dU9HR1BQVFFRNm1wcVJsV3ZWZENvVkRvZmYzbW0yOW0vZnIxMmJWclY1TGt0dHR1UzZGUUdMQ3R5NVhVOHlUQk5kZGNNOEtWL0wvMjl2YnMzNzgvKy9idHk3NTkrMUpUVTVNdmZlbExsK1hjTFMwdFF3cWhld3gxN3ZtQjlRYy8rTUhVMTlkbjM3NTlxYTZ1em9rVEp6SisvUGdCbjN6UXd4cUFZZ1RXQUFEQUpYdjQ0WWV2NlBXYW1wcHkvUGp4TEZ5NE1CLzR3QWN1R0c5dmIwK1Nmb1BTWmN1V1pjZU9IVGx3NEVBT0h6NDhySDdRWldWbGZjTHFKSG5sbFZmUzFkV1YrZlBuWC9TcSt1dXZ2ejZUSmszS05kZGNrNDBiTithdHQ5N3FFd1FmUEhnd2p6enlTQll2WHB6Rml4ZG43dHk1SlhPejVQRGh3NzJ2Zi9Takg2Vzd1enRUcDA3TkY3LzR4VFEwTkl4Z1pYMTFkSFJrNjlhdFNaTHAwNmRmTUQ1UWE0ckw0YTY3N3NwOTk5MlhuVHQzNWovLytVL3ZWM056YzUvZjlYQlc2UTltMnJScFEzcDY0bnZmKzE2YW01c3Yra21MRjE5OE1mdjI3Y3ZZc1dOei9QangvUENIUDh5OTk5NmJwVXVYdnFjMkFRWGd5aEJZQXdEQUNCaHM5ZlpvODg0NzcxelI2OTF4eHgyWk5HbFNKaytlbk9Sc3E0Zng0OGVub3FJaVNiSjU4K1lrL2JjVldiUm9VYjd3aFMvazl0dHZIM0RGOGovLytjL2UzcjREYVcxdFRaTHMyYk1uMy9uT2QvcWQ4OWhqajExd3pOdHZ2NTNtNXViczM3OC91M2Z2enNHREIzdUR5N3E2dXF4Y3VUSTMzM3h6dG0vZm5sZGZmVFc3ZHUzS3BrMmJzbW5UcHJ6dmZlL0xva1dMc21USmtzeWJOKytDRUgwb3Z2M3Ridy83bVA3MDlCSHZjZmZkZCtlZWUrNjU0cTFMbXBxYVVsNWVudkhqeDZlNnVqcGp4NDVOWldWbE9qczdjK1RJa1d6aFFXOXdBQUFIRDBsRVFWVFlzQ0dIRGgzS21ERmpzbkRod2l0YTI3bWVlT0tKUGh0SlZsWldadWJNbWJueHhoc3paODZjUGpkZzJ0cmFpZ2JweGNhdXYvNzZyRm16NXZJWFhzU0JBd2V5YnQyNmpCa3pKZzg5OUZCMjc5NmQ5ZXZYNThrbm44elRUeitkeFlzWDU4WWJiOHlzV2JNeWNlTEUxTlRVcExLeXNtZzRYaWdVY3ViTW1YUjFkYVd6c3pQanhvMGJGVzF3QUxoOEJOWUFBREFDNnVycWh0MG1ZU2g5dFVmS3hhN012SlJWcmZQbnorOTkvZmpqaitmZ3dZT3ByS3hNV1ZsWmI5L2NjK2YwS0M4dnovTGx5d2M5LytuVHAzUHMyTEVoMTNQNjlPbWNQbjI2NlBpdmYvM3J2UEhHR3psNThtVHZDdkJ6VFowNk5ZMk5qVm0wYUZIbXpwM2IrL2xZdVhKbFZxNWNtUk1uVHFTcHFTbE5UVTNadlh0M05tL2VuTTJiTjZlNnVqb1BQdmhnWnMyYU5lUmFlNjQzbEZYYTNkM2RPWFRvVU5IeGlSTW5Kam03YXZuTFgvNXlac3lZTWF3NkxwY1hYbmdoTzNic0dIVGVQZmZjMCsvR21ELys4WS9mamJKNjFkVFVwS3lzTExmZGRsdE9uVHFWMmJOblo4NmNPWmsrZlhydmpaYnpsWldWcGE2dWJsalhtVEpsU3ZidjM1OUhIMzEwMkRVTzUrOXg5dXpaV2IxNmRSNS8vUEcwdDdmbmM1LzdYR2JPbkptWk0yZG03dHk1K2V0Zi81cXRXN2RteTVZdDJiSmxTNTlqeTh2TFUxRlIwZWZmd083dTd0NnZIaFVWRlZtN2R1MmcvZXdCZUc4UldBTUF3QWg0NUpGSGhyMXFjQ2g5dGE5V00yYk15SnR2dnBuT3pzNGtaemZWVzdod1llNjk5OTZMUHVleVpjdXliTm15eTFSaFVsdGJtNjFidDZheXNqSjFkWFdwcmEzTmpCa3pVbDlmbi9yNitseDc3YlVESGo5cDBxVGU4UHJZc1dONTVaVlg4dkxMTDZlenN6UDE5ZlhEcnVlNzMvMXV2OEh0K1ZwYVdnWmNqZjJKVDN3aUV5ZE96RWMrOHBHaXdldVZjUFBOTitma3laUHA2dXJLbVRObmN1Yk1tWFIzZDZlc3JDelYxZFY1Ly92Zm53OS8rTU5GVjFmWDF0WmVrVHBYcjE0OTVMbmp4bzI3cU9ENTZOR2pRN29wY3ltbVRKbVNGMTk4TWEydHJWbTFhbFZXclZyVk96WjkrdlI4L2V0Zno3Rmp4N0p6NTg3czJyVXJSNDhlemFsVHA5TFcxdGI3SkVHaFVPanordHozQ29WQ0doc2JoZFVBVjZHeXdybk5zZ0FBb0lROTk5eHovZllySGsyZWZmYlpKTW5IUC83eFlmY2c3dTd1enQvLy92Y2t5WW9WS3dhZG0yVFFhd3gxWG45YVdscXljZVBHSkxub2pkT2VldXFwSk1tcVZhdUdGSjRPNWxJMytIdjU1WmRUVlZXVlJZc1dYWEl0NTJ0cmEwdG5aMmNtVEpod1dUY2g3T3pzN1BmbVIzZDNkMzc2MDU4bVNaOVdKYi80eFMrU0pGLzcydGRTWFYwOTZQbmIydHJ5MjkvK05rbnlyVzk5NjNLVXpCRDg2VTkvU21WbFplNi8vLzZSTHFXb3RyYTJiTnEwS1ovODVDZEh1cFFoMmJWclZ6NzJzWStOZEJrQVY3V3lJZnduU0dBTkFNQ284VjRJckFFWUdRSnJnSkUzbE1DNk5MYVZCZ0FBQUFEZ3FpZXdCZ0FBQUFDZ0pBaXNBUUFBQUFBb0NRSnJBQUFBQUFCS2dzQWFBQUFBQUlDU0lMQUdBQUFBQUtBa0NLd0JBQUFBQUNnSkFtc0FBQUFBQUVxQ3dCb0FBQUFBZ0pJZ3NBWUFBQUFBb0NRSXJBRUFBQUFBS0FrQ2F3QUFSbzJLaW9wMGQzZVBkQmtBakRMZDNkMnBxS2dZNlRJQUdBS0JOUUFBbzBaMWRYVTZPanBHdWd3QVJwbU9qbzdVMU5TTWRCa0FESUhBR2dDQVVXUEtsQ2s1ZWZMa1NKY0J3Q2h6OHVUSjFOYldqblFaQUF5QndCb0FnRkZqNXN5WmFXOXZUMXRiMjBpWEFzQW8wZGJXbHZiMjl0VFgxNDkwS1FBTWdjQWFBSUJSWTh5WU1XbG9hRWh6YzdQUUdvQkJ0YlcxcGJtNU9RME5EWHBZQTR3U1pZVkNvVERTUlFBQXdIQWNQWG8wTzNic3lOaXhZek54NHNSVVZWV2x2TnhhREFET2JyRFkwZEdSa3lkUHByMjlQUTBORFprOGVmSklsd1ZBa3JLeXNySkI1d2lzQVFBWWpicTZ1bkxnd0lFY09YSWtyYTJ0T1hQbXpFaVhCRUFKcUtpb1NFMU5UV3ByYXpOejVzeU1HVE5tcEVzQzRQOElyQUVBQUFBQUtBbERDYXc5TndrQUFBQUFRRWtRV0FNQUFBQUFVQklFMWdBQUFBQUFsQVNCTlFBQUFBQUFKVUZnRFFBQUFBQkFTUkJZQXdBQUFBQlFFZ1RXQUFBQUFBQ1VCSUUxQUFBQUFBQWxRV0FOQUFBQUFFQkpFRmdEQUFBQUFGQVNCTllBQUFBQUFKUUVnVFVBQUFBQUFDVkJZQTBBQUFBQVFFa1FXQU1BQUFBQVVCSUUxZ0FBQUFBQWxBU0JOUUFBQUFBQUpVRmdEUUFBQUFCQVNSQllBd0FBQUFCUUVnVFdBQUFBQUFDVUJJRTFBQUFBQUFBbFFXQU5BQUFBQUVCSkVGZ0RBQUFBQUZBU0JOWUFBQUFBQUpRRWdUVUFBQUFBQUNWQllBMEFBQUFBUUVrUVdBTUFBQUFBVUJJRTFnQUFBQUFBbEFTQk5RQUFBQUFBSlVGZ0RRQUFBQUJBU1JCWUF3QUFBQUJRRWdUV0FBQUFBQUNVQklFMUFBQUFBQUFsUVdBTkFBQUFBRUJKRUZnREFBQUFBRkFTQk5ZQUFBQUFBSlFFZ1RVQUFBQUFBQ1ZCWUEwQUFBQUFRRWtRV0FNQUFBQUFVQklFMWdBQUFBQUFsQVNCTlFBQUFBQUFKVUZnRFFBQUFBQkFTUkJZQXdBQUFBQlFFZ1RXQUFBQUFBQUFBQUFBQUFBQUFBQUFBQUFBQUFBQUFKenZmd0czaVBCdDdPRFFhd0FBQUFCSlJVNUVya0pnZ2c9PSIsCgkiVGhlbWUiIDogIiIsCgkiVHlwZSIgOiAibWluZCIsCgkiVmVyc2lvbiIgOiAiIgp9Cg=="/>
    </extobj>
    <extobj name="ECB019B1-382A-4266-B25C-5B523AA43C14-2">
      <extobjdata type="ECB019B1-382A-4266-B25C-5B523AA43C14" data="ewoJIkZpbGVJZCIgOiAiMjAyOTU3Nzk2ODA4IiwKCSJHcm91cElkIiA6ICI0ODQ0NzQ4ODAiLAoJIkltYWdlIiA6ICJpVkJPUncwS0dnb0FBQUFOU1VoRVVnQUFBVzhBQUFJL0NBWUFBQUM0V2xoK0FBQUFDWEJJV1hNQUFBc1RBQUFMRXdFQW1wd1lBQUFnQUVsRVFWUjRuT3pkZDF3VTE5NEc4R2VwZ29pS01SYkVFazB3UmtVWEszcHRzVVNpMFlpeFJGR3ZCV09QSXNZU0VxSlI3QXBZZ3NZTFdDQlh4VW9zMkJ1b0VWQVVCU1AyaGlJaVVwZGw1LzJEbDdrc3UzUmtuZkI4UDUvN2ViTm56c3orZGw5OTlzeVpNeU5BUkVSRVJFUkVSRVJFUkVSRVJFUkVSRVJFUkVSRVJFUkVSRVJFUkVSRVJFUkVSRVJFUkVSRVJFUkVSRVJFUkVSRVJFUkVSRVJFUkVSRVJFUkVSRVJFUkVSRVJFUkVSRVJFUkVSRVJFUkVSRVJFUkVSRVJFUkVSRVJFUkVSRVJFUkVSRVJFUkVSRVJFUkVSRVJFUkVSRVJFUkVSRVJFUkVSRVJFUkVSRVJFUkVSRVJCV0hUTmNGU0l4TUxwZC9yVktwckhSZENCSDlqNTZlM3ZQdzhQQ2RBQVJkMTFKZUdON0ZJSmZMQndFSTFIVWRSS1JKcFZKTnVYcjE2Z1pkMTFGZTlIUmRnSlJ3eEUzMC90TFQwL3RZMXpXVUp3TmRGeUJWMXRiV2tNdmx1aTZEcUVLTGlZbEJlSGk0cnN2UUNZWjNDY25sY3N5ZVBWdlhaUkJWYVA3Ky9oVTJ2RGx0UWtRa1FReHZJaUlKWW5nVEVVa1F3NXVJU0lJWTNrUkVFc1R3SmlLU0lJWTNFWkVFTWJ5SmlDU0k0VTFFSkVFTWJ5SWlDV0o0RXhGSkVNT2JpRWlDR041RVJCTEU4Q1lpa2lDR054R1JCREc4aVlna2lPRk5SQ1JCREc4aUlnbGllQk1SU1JERG00aElnaGplUkVRU3hQQW1JcElnaGpjUmtRUXh2SFhnMnJWcldMTm1UWmtlODh5Wk05aS9mMytCZlFJQ0FuRGl4QWtJZ2xDbTc2MHJzYkd4dUgvL3ZscmIvZnYzc1dYTEZwMS94ckN3TUR4Ly9seW5OUlRtZmY3K3FIQUd1aTZnSW9xT2pzYjI3ZHZSdkhsejlPclZxMHlPR1JnWWlEdDM3bURBZ0FGYXR6OTc5Z3lyVjY5RzI3WnQ4Zm5ubjVmSmV4WW1OVFVWTDE2OEtGSmZRUkR3NE1FRHJkcysrZVFUMUsxYlY2MU5xVlJpL3Z6NVVDcVYyTFZyRi9UMHNzY2g5Ky9meDRZTkcvRDI3VnQ4Ly8zM3Bmc0FwZURrNUlScDA2Wmh6Smd4YXUyeHNiR0lpWW5SdW8rMXRUVWFOMjZzMW1acmExc205V3pidGczTm1qVVRYNy92M3g4Vmp1R3RBdzRPRHZEejg0T1hseGQ2OU9nQmZYMTlBRURuenAyUmxwWlc2UDRmZnZnaERoOCtyTmIyK1BGak5HellNTjk5dG0zYkJnQ1lNV05Hb2Njdmk4Qll0V29WTWpJeU1ILysvQ0wxbnpwMXFsaGpibS9ldk1HOGVmTXdlUEJndGZiMTY5Zmp6cDA3V0xCZ0FSNCtmQ2kyTjJ6WUVISzVIQ0VoSWJDM3Q0ZVJrWkhHTWF0V3JZcnExYXNYK2JNb0ZBcE1uandaQ1FrSjJMcDFLOHpNeklxOGIxN256cDJEbDVlWDFtM1RwazNUQ08vQXdFQ3RmUjBjSERCeDRrVDA3dDI3d0xZY2VYLzgzdVgzbDVLU2dsR2pSc0hjM0J6ZTN0NWFqMEdseC9EV0FRTURBeXhZc0FBMWF0UVFneHNBeG93WkE0VkNBUUR3OGZGQi9mcjFOVWJKUVVGQk1EUTBWR3RUS3BWNC9QZ3g3T3pzdEw3Znk1Y3ZzWGZ2WG56NTVaZXd0cllHQU96YnR3OEhEaHpBcGsyYllHQ2crY2VnWWNPRzZOaXhvL2o2cjcvK3dwMDdkekJzMkRESVpESUF3T1hMbHhFYkc0dmh3NGRyN0YrdlhqMDBhZElFZmZyMEFRQmtaV1doWGJ0MjJMZHZIN0t5c3VEZzRJQ3dzREMxZmY3OTczOXJIRWZiRDhueDQ4ZXhkZXRXQU1EaXhZdTFmbVlBV3VzQ2dKRWpSMkxtekpuNTdwZlhtalZyRUJrWmlXM2J0cFVxdUhQTCs5bnorOEVzNkFmWndzSkNZN3UydHJ6ZTlmZFh1WEpsTEYyNkZDTkhqc1R5NWN2eDQ0OC9GbGdQbFF6RHV4ejUrdnJtTytvS0N3dkQrUEhqQVdSUElXelpzZ1dmZnZvcEprK2VyTll2TkRRVUdSa1pBSUM3ZCs4aU1qSVNpWW1KeU1yS3d1dlhyN0Z2M3o2eDc4Q0JBd0VBdi8zMkd3d01EREIxNmxSeFc3MTY5WER0MmpWczM3NWQ0OVFlQUQ3OTlGUE1uajFiZkwxbzBTTGN1WE1ITGk0dWFtMnhzYkZxL2Q2MVM1Y3V3ZFhWVlh4L2UzdDdqVDYydHJad2MzTkQvLzc5Uy8xKzE2NWR3ODZkTy9IdHQ5K0tQM3o1ZWZEZ0FhS2lvc1RYTVRFeE9IVG9FQUNJZGI1Ky9ScW1wcWJGcXVIZ3dZTndjM1BUYUhkM2Q0ZTd1M3VoYmJtL2kvTDYvajcrK0dNTUd6WU0yN2R2UjkrK2ZjdHMrb2YraCtGZGpqcDI3S2cyY2t0TlRZV1hseGNzTEN6VStxV25wd09BMXIva1NxVlNQQTM5NjYrL3NIejVjbkhia1NOSGNPVElFZkgxd0lFREVSTVRnd01IRG1ENjlPbjQ0SU1QeEcxdDJyUkJwMDZkc0dYTEZ2VHIxMDl0bXpaWldWbGFSK2lGeWJrZ2xwV1ZCUUI0OHVTSitOODUyeXd0TFRYT0pyUTVlZklrRml4WWdBNGRPdURzMmJOd2RYVVZneWd2TnpjM3JZSFhyVnMzckZxMXFzajFyMSsvSGtaR1JsclBDdks2ZVBHaTJ2OC9nb09ERVJ3Y0RDQTd2QVZCd0lVTEY5Q29VU090KzZ0VXFnS1BuM3NLcGFqVEpnNE9EdUovbC9mMzkrOS8veHM3ZCs3RXVuWHI0T1BqVTZSOXFPZ1kzdVhJMnRwYWJmUzJZc1VLcUZRcS9QVFRUMnI5a3BPVEFVRHJLYnBDb1VEVnFsVUJBRjkvL1RYNjlPa0RIeDhmK1B2NzQ4OC8vNFNSa1JFMmJOaUF3NGNQUTZGUVlOR2lSV2pVcUJHR0RSdUdsSlFVSkNjbkl6azVHU2twS1dqVHBnMHVYTGlBOWV2WDQrZWZmeTZ3ZG9WQ0FXTmo0MkovNXR6aEFRQlRwa3pSMkJZWUdGam9xVDZRUFpkYXZYcDEvUHp6ei9qODg4OHhjK1pNZE8zYVZhUGZ3SUVETVgzNmRQVG8wVU5qVzNGR3ZYZnYza1ZZV0JqNjlPbWo4UU9yemRDaFF6RjA2RkFBMmFQWHZCY3MvZno4Y08vZVBVeWJOazFqMzZwVnF5SW9LQWpHeHNZd01EQ0F2cjQrSEJ3Y3hDa3FRSE1LcGJqVEp1WDkvVldyVmcwOWUvYkVvVU9IRUJNVFUraVpDeFVQdzF0SGNrN0h2L25tRzNUcTFBbGhZV0ZvMmJJbERBME5rWkNRQUFCYUx3cGxabWFLSVdwa1pBUWpJeU04ZnZ3WWpSbzF3b2NmZmdnZ08veHIxYW9GVjFkWDNMcDFDd1lHQnJDenM5TTZzdFBYMTBkUVVCQkdqaHlwY2JFc3Q1U1VsR0tmN3VjSURBeUVwYVVsT25Ub2dQMzc5ME9wVklwejNybFBwK1BpNGdvOFRyOSsvZENpUlF0VXExWU5BRkNwVWlWVXFWSkZhOS84dGhYbjR0bkpreWNCWkk4MlMrUHQyN2RZdjM0OWR1M2FoWHIxNm9rQm45dmN1WE94ZHUxYXJGbXpCb0lnb0VtVEpob1hhZCsrZmF2Mk9pTWpvMGh0T2NyNyt3T0FybDI3NHRDaFF6aDU4aVREdTR3eHZIVWdad1hGcDU5K0NtZG5aOXk4ZVJPVEprM0NtREZqTUhueVpNVEh4d09BMXFtTWpJd01qYjlBTjIvZVZMdFkrZlRwVTFoWldhRlRwMDVRcVZSbzFLZ1JMQ3dzVUtOR0RWU3ZYaDNWcTFkSHRXclZVS1ZLRlR4NjlBaERodzdGcGsyYnNHelpzbnhyVGt4TUZFZjhCVWxOVGRVYThqbWZxVXFWS25qOStyWFdmYlhOditZbWs4blVScFhhNW5kekxGKytYRzBLSTBkeFR2c2pJaUlBQURZMk5rWHFueDhEQXdPOGVQRUNscGFXOFBMeWdvbUppVWFmM3IxN2ExMGxrbHZlSDVIVnExZGo5ZXJWaGJibEtPL3ZEL2pmZDNmdDJyVWk3ME5Gdy9BdVp3cUZBak5uemtSY1hCeHNiVzJSa3BLQ3VYUG5vbDY5ZXVJcDl0T25Ud0VBZGVyVTBicC83dW1MK1BoNHZIanhBaTFidGdTUWZiRXpOallXUTRZTXdWZGZmWVd2dnZxcXdIb2FOMjZNRVNOR29IWHIxdm4yRVFRQkR4OCtMRktJN2QrL0h3RUJBVml4WW9YYVNPdk1tVE93c0xDQXViazVFaE1UQWZ4dmJqKzNFU05HcUozS096azU1ZnRlQ3hZczBMcE92bHUzYnBnN2R5NisrT0lMalczRm1iZS9mLzgrVEV4TVVLdFdyU0x2azl1OWUvZXdjdVZLMUtwVkMwdVhMc1dlUFh0dzdkcTFRb01zNzRYQ2xpMWJZdDY4ZWVqZXZYdXhhemgxNnBUNFp5T3ZkLzM5QVVETm1qVmhhbXFxdGh5UnlnYkR1eHlscDZmRHhjVUZ0MjdkQWdBY09uUUlwMCtmaGlBSThQUHpFMGVzaFlWMzdwRjNaR1FrZ1A4dE5mdjc3NytSbXBxSzVzMmJBOGdlbFJmRzBkR3h3QXVXRVJFUlNFcEt5amNFY291UGo4ZVRKMC9VL3BJL2VmSUUzdDdlK1B6enp5R1R5VkN6WmsyWW1abWhVNmRPR3Z2WHIxOWZiU3JsNE1HRDRtbCtYc25KeVhqMTZsV3h0NW1ibXhkcERqc2hJUUUxYXRRb3RGK09yS3dzaEllSDQ5U3BVd0N5bDNXYW1wcGl4b3daVUNxVldMRmlSWkdPa3plOEJVRkFtelp0OHAwT0tVaWJObTFnYVdtcGRkdTcvdjV5VksxYU5kOWpVY2t4dk12UjZ0V3J4UlVKczJmUFJ0ZXVYUkVkSFkyRWhBU0VoSVRnbzQ4K2drd21RM1IwTkV4TlRWR3paazJOWTJSa1pLQlNwVXJpNjRpSUNCZ2FHb29YdGtKQ1FxQ25weWNHb0tPalk2RjFUWm8wU1Z5bW1GZG1aaWJXckZrREF3TUQ5TzNiVjIxYnpudm0va0c1ZmZzMkRBME4wYUJCQTdIZnJsMjdvRlFxeFJVYnBxYW1PSGp3SUJJU0VqUXVhT2FWOSthUzNEdzhQT0RoNGFGMTI3cDE2N0J1M1RxdDJ4d2NISXAwODVCU3FTelNLcGdjUzVZc3diNTkrMUM1Y21VQXdPREJnK0hzN0N4K04yZk9uRUd2WHIyd1lNRUM5T3ZYVDIzZlM1Y3VZZkxreVdwcjYzUFhXeG9IRHg3VStqMis2Kzh2aDRHQkFaUktaWkg3VTlFd3ZNdFI4K2JOMGJwMWEvSDB0MW16Wm5CemM4T2lSWXV3ZHUxYXBLZW5ZOFNJRWJoNjlTcGF0MjR0M3JLY1E2RlFRQkFFdFdtVGdRTUg0dmp4NDNCMGRNVEtsU3R4OE9CQnRHblRCdWJtNW1LZlljT0dZZENnUVZwckdqSmtTTDcxS2hRS3pKOC9IemR2M3NUNDhlTTF6Z1J5QXNIWjJSbWZmUElKRWhJU0VCb2FpbmJ0MnFtTnZMLy8vbnNZR3h1cjdXOXVicTVXWTBFRVFWQmJkWkZ6ek02ZE8yc3N1eXZMTmQ2VktsVXEwaDJ2T2V6czdOQ3VYVHQwNjlZTmRuWjJxRk9uanRwWmtwbVpHYnAzNzQ1ZHUzYXBoYmRLcFlLbnB5Y01EQXkwM2dHYjk0YWVzbEFlMzErT2xKUVU4UWVOeWc3RHV4eHBtMzgyTnpmSGloVXJzSC8vZm5UdjNsMWM0cWR0bVZaT2tPUWVlVGR1M0JnK1BqNllQSGt5Sms2Y0NKVktoZSsrKzA1dHYrclZxeGU0a2tRYlFSQXdkZXBVaElXRjRZc3Z2c0RFaVJNMStnd1pNZ1JSVVZFSURRMFZSL3lmZmZZWjVzNmRxOWF2dENQSElVT0dZTWFNR2JDenN4UG5Udi8xcjM4QmdNYURsWURzcVJ0dDdiblZyMTlmNDhjeHI5cTFhK1ArL2Z0UUtwVkZtdXN0eWpOanhvNGRpK0hEaCtQbzBhUGkzYWViTjI5R2RIUTBwazZkaW84Ly9saXRmMW5kM0dKbVpvWlRwMDZWNi9jSFpBOEFYcjkralNaTm1oUzdaaW9Zdy9zOU1XREFBQ2dVQ3ZqNitzTFUxRlRyeGFLVWxCUUEwRml0VUx0MmJYaDVlWWwzVk9iTW1aZUdUQ2JEbENsVGNPWEtGWXdkTzFaajVBdGtCMEpSVmg1NGVucm1PKzlhV0xBckZBcmN2WHNYang4L3h1dlhyNHYwUTFEUUtYK09FeWRPNUR1WG51T1RUejdCM2J0M0VSc2JXMmJMM0pvMGFZTGh3NGZEM2QwZFRabzBRWFIwTkRadjNveStmZnRxdmRNMTc3Tk5FaE1Ub2Flbko1NjFKQ1ltWXR5NGNaZzBhUko2OXV5SjVPUmtHQmdZcVAzQUE0Q2VubDY1ZjM5QTlqVVlRUkM0VFBBZFlIaS9SelpzMklDblQ1OWl3b1FKV20vUVNVcEtBcUI1bzRRZ0NGaS9majFrTWhrYU4yNE1UMDlQcEtTa2FOeGFYMXcyTmphbFhpWUhaTjlCV1pTYmNMUjUrZklsQUtCV3JWcW9VYU9HeGhTQ0lBall1M2N2UER3ODBLbFRKeHc5ZWhTZE9uVkNlSGc0R2pSb0FCY1hGN1JxMWFwRTc5MitmWHNjT1hJRWx5OWZMdFB3bVRwMUtxS2pvekYrL0hna0p5ZkQzdDRlUC8zMGs5WWZ5TnpmMjhXTEYrSG01Z1liR3h0eFdXZk9oY0FQUHZnQURSczJ4RTgvL1lSTGx5NWh3b1FKR0Rod29NWVpRM2wrZjBEMjgyOEFvRU9IRGlVK0Jtbkg1M20vSjRLRGc3RjkrM1kwYU5BZzMxdXgvL3JyTHdEWkkrMGNnaUJnNmRLbE9IcjBLR2JPbkFsZlgxL0k1WEw0K1BqZzc3Ly9CcEM5Q2tLaFVHajlYM2xJU1VuQjI3ZHZ0ZjR2TjMxOWZZMjJ1M2Z2QXNnK1RjL3IvUG56Y0hSMHhQcjE2K0hpNG9JbFM1WUFBSHIxNm9XQWdBQ1ltWmxoM0xoeG1EeDVNaTVjdUZEbzdlZDU5ZWpSQXlZbUptcVBIQ2dMdDIvZlJsWldGcEtTa3FCU3FWQ2xTaFh4eGl4dEVoSVM0T2JtaGlsVHBzREN3Z0tqUm8wU3QrWDlURDE3OW9TSmlRbmMzZDB4YU5BZ0hEbHlKTjluYzcvcjd3OEFqaDQ5Q2xOVFU2MTNjbExwY09UOUhqaCsvRGhjWFYxaFltS0NaY3VXd2RqWUdHbHBhWmcrZlRxcVZLa0NFeE1UcEtXbDRmejU4ekEzTnhkSE1Ta3BLWEJ6YzhQSmt5Y3hhdFFvOFNsd1hsNWVDQXNMRStkUE4yM2FoRTJiTmhXcnBzT0hEMnM4ZHJZNCt2WHJoMTkrK1FVQTFNS21JSTBhTlVKQVFBQU1EUTFScVZJbEtKVktCQVlHb2xxMWF1SUk5T0hEaHpoMTZoVDI3OStQdUxnNE9EZzRZTUtFQ1JwM0ExcFpXY0hiMnh2bno1K0h0N2MzcGsrZmpobzFhdUR6eno5SHUzYnRZR05qVStoeU56TXpNd3dhTkFnN2R1elF1QnRVbTR5TURNaGtNdkZzSWZlY2NHSmlJazZmUG8zOSsvY2pNaklTOWV2WGg0ZUhCMjdldkFrZkh4L3MzTGtUSFR0MlJOZXVYZEcyYlZ0WVdWbEJvVkFnSUNBQVBqNCtVS2xVbURWckZvWVBINDRIRHg3Z3laTW5NRFEwRkI5OGxmUDV1M1RwZ280ZE84TGYzeCtiTjIvR2dnVUxzSDM3ZHJpNHVNREd4cVpjdjcvTGx5L2o3Ny8veHFoUm8wcDhkeTdsaitHdFk2bXBxVmkzYmgwTURBeXdhdFVxTVhCTlRFencrdlZyWEx0MkRWbFpXZERYMThjbm4zd0NGeGNYOFMvQ2d3Y1BjT2JNR1RnNU9hbGRVS3hVcVpMYUd1cVJJMGRxdlNVYjBGeFRET1QvS05EaXlGbG5EZ0JidG15QmxaV1YxbjY1N3lxY00yY08zTnpjMVA2Vm9WcTFhc0hOelEzNit2cnc4L09EcDZjbnJLeXMwSzlmUDN6enpUZUYzdlhadVhObmRPN2NHVGR1M01EZXZYdHg3Tmd4N055NXM4Z3JLc2FQSDQvRGh3L0R3OE1EdnI2K0JWNmtDdzBOaGJPenMvamEydG9hWVdGaFdMMTZOVzdmdmcyVlNvV21UWnZpbDE5K1FkKytmYUd2cjQvT25UdkR3Y0VCQVFFQkNBb0t3b1VMRndBQW4zMzJHVmF1WEFsdmIyLzA3dDFiREU4Z2U4bHBTRWlJK0Q2V2xwWnFTd3dORFEweGV2Um9mUEhGRjFpK2ZEbENRa0xLL2Z0VHFWVHc4UEJBalJvMU1IYnMySUsvWktKM3JWV3JWalBrY3JrZ2w4dUZGU3RXQ0tYeHh4OS9DRkZSVVlJZ0NNS3JWNitFR3pkdWxPZzRkKy9lTFhEN3dvVUxoWFBuenVXN2ZmSGl4Y0w1OCtkTDlONUZNWDM2ZE9INTgrZjVicDgxYTVZUUZ4ZFhwR01wbFVyaDFxMWJCZmI1N2JmZmhPam82SHkzWjJWbENYZnUzQ25TKytVSURRMFYyclJwSS9qNStSWFk3L256NThMcTFhdUZ0V3ZYQ2tlT0hCRUVRUkF5TWpJRUZ4Y1g0ZmZmZnkvMGZiT3lzb1NJaUFqQjI5dGJpSXlNRkFSQkVKNDhlYUxSNytiTm04S3hZOGVFbzBlUEN1ZlBueGRTVTFNTFBPNnpaODhFUVNqZjcyL0xsaTFDbXpadGhORFEwRUw3bHNhT0hUdUVuTCtUY3JtOGJQOXR3ZmVjNWhVU3lsZXJWcTFtNk9ucHJRV3lSNmZsK1J4cjBxM2c0R0RjdkhrVFRrNU9uQUlvUkhKeU1qWnYzb3htelpxSnl5SGZGWDkvLzl3cm50YUdoNGNYL1YvWmtEaE9teEFWUVZFZUhFWFp6TXpNaXZVdkZWSEpjTFVKRVpFRU1ieUppQ1NJNFUxRUpFRU1ieUlpQ1dKNEV4RkpFTU9iaUVpQ0dONUVSQkxFOENZaWtpQ0dOeEdSQkRHOGlZZ2tpT0ZOUkNSQkRHOGlJZ2xpZUJNUlNSRERtNGhJZ2hqZVJFUVN4UEFtSXBJZ2hqY1JrUVF4dkltSUpJamhUVVFrUVF4dklpSUpZbmdURVVrUS8vWDRFb3FKaVlHL3Y3K3V5eUNxME1MQ3duUmRnczR3dkVzb1BEd2M0ZUhodWk2RGlDb29UcHNVZzU2ZTNuTmQxMEJFK1hxZzZ3TEtrMHpYQlVpTXJGV3JWcFAwOVBRKzFuVWhSS1RtUVhoNHVDY0FsYTRMSWFKM1NDNlhDM0s1WE5CMUhVUWx4V2tUSWlJSlluZ1RFVWtRdzV1SVNJSVkza1JFRXNUd0ppS1NJSVkzRVpFRU1ieUppQ1NJNFUxRUpFRU1ieUlpQ1dKNEV4RkpFTU9iaUVpQ0dONUVSQkxFOENZaWtpQ0dOeEdSQkRHOGlZZ2tpT0ZOUkNSQkRHOGlJZ2xpZUJNUlNSRERtNGhJZ2hqZVJFUVN4UEFtSXBJZ2hqY1JrUVF4dkltSUpJamhUVVFrUVF4dklpSUpZbmdURVVrUXc1dUlTSUlZM2tSRUVzVHdKaUtTSUlZM0VaRUVNYnlKaUNTSTRVMUVKRUV5WFJkQVZCNWF0R2pSMU5EUThPTmNUUWYrLy85K2xkT2dVcWtlWGIxNjlXcjVWa1pVTWdhNkxvQ29QQmdhR2piRS93STdON0ZOVDAvUEVRRERteVNCMHlaVUlXUmtaSndFa0piZmRrRVFNaElTRW5hWFkwbEVwY0x3cGdvaEtpcEtBYUNnY0Q1NS8vNzk5UEtxaDZpMEdONVVZUWlDVUZCNEI1WmJJVVJsZ09GTkZjYkxseStQQWRBWVhRdUNrSkdWbGZXSERrb2lLakdHTjFVWWp4OC9UaE1FWVcvZWRwbE1kaVl5TWpKRkZ6VVJsUlREbXlvVW1VeTJLMitidGtBbmV0OHh2S2xDU1VsSk9TNElnaUpYVTZZZ0NKd3lJY2xoZUZPRkVoTVQ4MVltayszUGVTMEl3dG1yVjY4bTZySW1vcEpnZUZPRm8xS3B4S2tUbVV5MlQ1ZTFFSlVVNzdDa2l1aVlJQWdLbVV3bVMwNU81cFFKU1JKSDNsVGgvUDgweVJFQUYyL2Z2aDJ2NjNxSVNvSWpiNnFRWkRLWnYwcWxxcVByT29oS2lrOFZMQU55dWZ3d2dDOTBYUWRSQmZGTXFWUzJpb3lNZktIclFuU0oweVpsZzhGTlZIN3E2T3ZyLzB2WFJlZ2FwMDNLVUZoWW1LNUxJUHBIR3oxNk5HN2N1SUdzckt3bnVxNUYxemp5SmlLU0lJWTNFWkVFTWJ5SmlDU0k0VTFFSkVFTWJ5SWlDV0o0RXhGSkVNT2JpRWlDR041RVJCTEU4Q1lpa2lDR054R1JCREc4aVlna2lPRk5SQ1JCREc4aUlnbGllQk1SU1JERG00aElnaGplUkVRU3hQQW1JcElnaGpjUmtRUXh2SW1JSklqaFRVUWtRUXh2SWlJSlluZ1RFVWtRdzV1SVNJSVkza1JFRXNUd0ppS1NJSVkzRVpFRU1ieUppQ1NJNFUxRUpFRU1ieUlpQ1dKNEV4RkpFTU9iaUVpQ0dONUVSQkxFOENZaWtpQ0dOeEdSQkRHOGlZZ2tpT0ZOU0VoSXdJWU5HNUNVbEZUcVk2bFVLaHc1Y2dRWExsd29nOHJLeCtYTGwzSHAwcVVpOVEwTEM4UFRwMDhMN1BQczJUTmN2WHExMEdObFpXVVY2VDIxdVh2M0xyeTh2SkNTa2xLay9sbFpXZGkvZno5T256NWQ0dmVrOTR1QnJnc2czUXNPRHNhV0xWc1FFUkdCalJzM3dzQ2c2SDhzVkNvVlhyMTZoWm8xYXdJQWxFb2x2THk4SUpQSnNHZlBIaGdaR2FuMWo0Mk5SWjA2ZFdCcWFscW1ueUczMTY5ZjQ4eVpNNFgyR3pod0lBREEyOXNiQmdZR2FOKytmYUg3T0RrNXdjbkpDUk1uVGhUYlZDb1Y5UFQrTnc3YXZYczNmSDE5RVJZV2x1OXhnb0tDNE9mbkIwOVBUOVNwVXdjUEh6N0VqUnMzOHUxdmIyK3Y5dnJodzRmdzlmWEZrQ0ZEVUxseTVVTHJWcWxVOFBQelEzSnlNdHEzYnc4VEU1TkM5NkgzRzhPN2dpaG9aTm1vVVNNMGJOZ1FNVEV4T0hqd0lPcldyYXUxWDkyNmRXRmxaYVhXTm16WU1OU3VYUnVlbnA0QUFDTWpJMHlZTUFHTEZpM0M5dTNiTVhic1dMWCszMzMzSGVyVXFZT3RXN2VXOGhQbDcvSGp4MWkwYUZHaC9RWU9ISWhuejU3aDJyVnIrT1dYWDByOGZrRkJRZkR5OHNMU3BVdGhhMnRicEgwKy92aGp4TWZIWSt6WXNkaXdZUVBDd3NMZzd1NmViMzk3ZTNzRUJ3ZGo0Y0tGT0h2MnJOWStNVEV4dUgzN2RyN0grT3l6ejNEbzBDRXNYNzRjY3JsY2E1OHVYYnFnYXRXcVJmb01wRnNNN3dwaTh1VEpSZXIzNjYrLzVydHR6Smd4bURadG1scWJwYVVscmx5NWdzek1UQmdhR2dJQXZ2cnFLL2o0K0dEcjFxMFlNbVFJek16TUFBQ3ZYcjFDUWtJQ2V2VG9VY0pQVVRRdFdyUVFSNzJIRHgvR2p6LytDRDgvUHpSdjNseWo3NzU5KzJCa1pJUkdqUm9oTmpaV1kzdk5talZoYm02dTBaNmVubzVLbFNvQkFLNWN1WUtrcENSOC9QSEhSYTdSMnRvYUd6ZHVGRWZ4STBlT0JBQ04wZnJ1M2J2RlVGY3FsVWhMUzRNZ0NGcVBlZUxFQ1d6WnNxWFE5ejV3NEFBT0hEaWdkZHUyYmRzWTNoTEI4SzVBN08zdE1YejQ4Qkx0Nitqb3FMVzlVNmRPT0h2MkxDNWZ2b3hPblRvQkFQVDA5REJxMUNnc1diSUVBUUVCbURCaEFnQWdJaUlDQUlvOE9pMHRsVW9GSHg4ZmRPblNCYzJiTjhlSkV5Znc1TWtUakJvMUNnQ2dVQ2l3ZCs5ZVpHUms1UHY1WEYxZE1YRGdRR1JrWk1EWTJCZ0FzR1BIRHZ6OTk5OVl1WElsc3JLeWNPN2NPVmhiVytQQmd3Y0FnSmN2WHdJQXJsKy9ybkc4eno3N1RKeGlhZHEwS2Rhc1dZTVhMMTZvelYzSHhjWGgxcTFiNHZkWlhMbC9BRTZjT0lHalI0OWkrZkxsR3YyT0h6K093NGNQWTlXcVZTVjZIOUl0aG5jRlltRmhnV2JObXBYcE1idDM3NDVseTVZaE9EaFlMV3o2OSsrUGh3OGY0dXV2dnhiYnpwOC9EejA5UGJScjE2NU1hOGpQa1NOSGNPL2VQWEhrK3ZqeFkyemN1Qkc5ZXZWQ25UcDE4T2VmZitMVnExZVlObTJhMmcvSzVNbVRZV2RuaDVFalI2SmV2WG9BZ0w1OSsyTE9uRGtBc245OHpwdzVnNmlvS0NRbUppSXBLUWxSVVZFWU0yYU0ydnZuZlEwQTU4NmRVNXZ2ejNuZjNidDNpMjFoWVdGd2RYWEZpUk1uU3YwZDNMdDNMOS9qM0w5L254Y3dKWXpoWFVITW1UTUhUWnMyTGZIK3pzN08rT3l6enpUYWE5U29nYlp0MitMRWlSUDQ0WWNmeEdBeU1qTEN6Smt6eFg0S2hRSm56cHhCbXpadFVLMWF0UkxYVVZUSnljbnc5UFRFb0VHRDBMaHhZd0RBTjk5OEExOWZYMnphdEFuejVzM0Q3Ny8vRGdDb1hyMDZXclJvSWU2YmtaR0IrdlhyaTIxeGNYRjQ4K1lOYXRldURTQjd4R3hpWW9KZHUzWWhNVEVSOWVyVmc0ZUhoN2ovOXUzYnNYZnZYZ1FHQm1yVVpXSmlndGpZV1B6MDAwOVl0R2dSUHZyb296TC83SjA3ZDBaYVdwcGFXMEZuTzdtM0ZYU1JsZDR2RE84SzRQTGx5MGhMUzBORVJJUTRkVkVTRVJFUnNMR3gwV2dmTkdnUUxsMjZoTDE3OTJMRWlCRmE5ejEyN0JpU2twTHc1WmRmbHZqOWl5bzVPUmt6WnN6QXk1Y3ZjZmZ1WFV5Y09CSEp5Y2xJU1VsQmVubzYvdnp6VDdScjF3NkppWW1vVWFPR09NMEJBRy9mdmtWV1ZoWnExS2dodGtWSFIwTW1rNkZKa3laaTI1UXBVeEFmSDQveDQ4ZGp6cHc1YU5pd29iZ3RaODQ0ZDF0ZXIxNjl3dWpSbzdGOCtYSjA3Tml4N0Q0OHNxZDFjdWJGZCsvZWpZQ0FBSzAvSkFWdG8vY2Z3N3NDT0h2MkxBSUNBc3JrV05xbUFucjA2SUc2ZGV0aTI3WnRHRHg0c0RnM25DTm43cmw2OWVybzNidTN4djZIRHgvRzVzMmJ5NlErQU5pNWN5ZGV2WG9sanBTclZhdUd4bzBidzhMQ0FtWm1abGk3ZGkwaUl5UGg1K2VIZGV2VzRlSERoK0srejU4L0J3QnhYeUI3N3JwKy9mcmloVmNnKzBMdGI3LzloZzgrK0FBREJnd29WbjJOR3pmR2xpMWI4TjEzMzJIR2pCbEZ1c2hZSEEwYU5CRC9PK2NzUjlzUFNVSGI2UDNIOEs0QVpzK2VqZG16WnhmWTUrZWZmMFpRVUZDSlRwdjE5UFF3YnR3NGNYbmd1SEhqMUxZZk9IQUE5Kzdkdzh5Wk16WFdmUU5BVWxLU2VMR3ZMQmdZR09DUFAvNFFWNE1jT1hJRXg0NGRFK2Vzbno1OWlycDE2NkpKa3labzBLQUJRa05EeFgzdjM3OFBJSHY1Wkk3YnQyK3JUYXZrR0R4NE1EcDE2cVQxTXhYRzB0SVNtemR2eHM2ZE85RzhlWFBFeE1TSTIzSkd6VEtack5qSHpVOTVYU1NtOHNQd3JtQ09IRG1Db0tBZ3VMaTRxSTNRU3V1cnI3NkN2NzgvZnYvOWQvVHMyVk04ZG54OFBEdzhQR0JwYVlraFE0Wm8zWGZvMEtFWU9uUm9tZFVDUUF4dUlQdHV4TndYNW1iTm1pWCtkK3ZXcmVIdjc0ODNiOTZnYXRXcWlJcUtRcFVxVlZDL2ZuMnhqMlA2UFIwQUFDQUFTVVJCVktlbnA5WTdHVzFzYkZDelprMk5PeTZUazVNQlFLUGR3c0pDcmE3YXRXdGordlRwR3NmTnlNZ0FBSEhwWlZFcEZJcDhiN0FxYU5xRXBJbmhYY0hjdkhrVG9hR2grZDZWRnhjWHA3WGQwTkFRRmhZVytSNVhUMDhQcnE2dUdEdDJMT2JObXdkZlgxL282K3RqL3Z6NWVQdjJMWll1WFZxaUVXcEpxRlFxdGJuOVo4K2VBVkMvR0dkbVpnWnJhMnZJNVhMSVpES2NPWE1HWDMzMUZTNWV2SWgyN2RwcGpIcnorNzc2OSsrZmJ4MTV0eTFidGd3OWUvWVVYMmRsWmVIaHc0ZHFvM3dnKzB4RVQwK3YySGRCcHFXbGlWTldPYmZlanhvMUN0OSsrNjNHVkJZQXpKdzVFek5uemtSV1ZoYjA5UFRLZEtSUDd4N0R1NEs1ZWZNbWF0ZXVqUTgrK0VEcjlyeTNZZWY0OU5OUHNYMzc5Z0tQM2FKRkMweWNPQkViTjI3RS9QbnpVYlZxVllTRmhXSE1tREZGdXZXOHJLU25wOFBKeVVtalBYZWJqWTBOL3ZPZi84RGMzQnovK3RlL3NIdjNialJyMWd4Ly8vMDN4bzhmWCtUMzJyUnBrMGJibmoxN2NPVElFWTF0ZVZlV3hNVEVZUFRvMGZqNTU1L1YycDg4ZVlLYU5Xc1dPMHdURWhMRWVlemlMc2ZjdEdrVHAxWWtodUZkZ1NRbkorUDY5ZXZvMXExYnZuMldMRm1pdGIyb2Q5Mk5HemNPOSs3ZHc1RWpSd0FBM2JwMXc1UXBVNHBkYTJtWW1KaGczNzU5NHVzZE8zWmcxNjVkYW0yNVI2TERoZzNEZDk5OWh6bHo1cUJXclZvRmZqOTVhUXU4a0pDUWZMZmxGaGtaQ1pWS2hmcjE2K1BPblR2aXpUdlhybDBUVjdibzZlbXBQVGVsSUk4ZlB4WXZ0TzdidHcvcDZlbVlNV01HVEUxTnNXVEpFbzJSL0tOSGo3Qmd3UUxVcWxVTG4zenlTWkhlZzk0ZkRPOEtKRGc0R0VxbEVoY3VYTUR6NTgvVlZsVGs2Tk9uVDZuZTQvWHIxM2o3OXEzNCt1blRwNGlOalMzV3JlT2xKWlBKMUo3QmtuTjdlOTduc3VSbzI3WXRPblRvZ0lzWEwyTE9uRG5GZWpCWGFWeTVjZ1ZtWm1abzNydzVXclpzaVVHREJ1SFdyVnVJalkyRmtaRVJFaElTTUdqUUlBd2FOS2pRWXlrVUN0eTllMWU4S1NybnMzcDRlTURKeVFtLy9QSUxWcXhZSVQ2MzV2ang0L2oxMTEvUnNHRkRlSGg0b0VxVkt1L3VnOUk3d1VmQ1ZoQktwUkpidDI1RnZYcjFZR3BxaWpsejVoVDVjYUpGa1ptWmlULysrQU1PRGc0SURRM0ZtREZqTUc3Y09OeTVjd2NqUm96QWtpVkx4TGxuWFZNb0ZIank1SW40K3NhTkc0aU1qQVFBK1B2NzV6dnZYNVpVS2hYQ3dzTFFwazBiY1dTZGxaV0Y1Y3VYdzl6Y0hHbHBhUmcrZkxqYTNMMjl2VDNDd3NLZ3I2K3ZjYnp3OEhBb2xVcU5kZmdmZi93eGZIeDhrSnFhaW1IRGhzSFgxeGV6WnMzQ0R6LzhnRjY5ZW1IVHBrMThsb2xFTWJ3ckNCOGZIeng2OUFoT1RrNzQ5ZGRmeGZuVzB0NVI5K2JORzJ6ZHVoVURCZ3pBaWhVcjhPR0hIMkx6NXMyWU5tMGFKaytlak45Ly94MU5talJCWUdBZ0Jnd1lBR2RuWjV3NmRRb0toYUtNUHBuMm1xNWV2WXBqeDQ3QjM5OGZWNjVjQVpDOVJyMVBuejZ3czdNVFI3TkhqaHlCazVNVDZ0V3JoeFVyVmlBdUxnNmpSbzBxMHZPNFMrUGF0V3RJU2tvU3J3V29WQ3E0dWJraE1qSVNzMmJOZ3Erdkx4bzNib3lKRXlkaXg0NGRHdnZuZlRoVlVGQVE5UFgxWVdkbnA5RzNYcjE2Y0hKeVFtWm1Kcnk4dkhEbXpCbTBiZHNXWThlT0xiZUx5RlQyT0cxU0FadytmUnFiTm0xQzY5YXRZVzl2RDVsTUJrOVBUL3o0NDQ5aWNHVm1aZ0xJWGhhbnI2OHZYaXhUcVZUSXlzcENabVltRkFvRkJnMGFoUHIxNitQQ2hRczRldlFvenA4L2o4ek1URmhaV2NITnpRMWZmdm1sMmh5dGpZME50bS9manVEZ1lQajQrT0QwNmRNNGZmbzBLbFdxQkZ0Yld6ZzRPS0JyMTY1bCtua2pJaUxnN093c3ZyYXdzRUR6NXMxUnQyNWR0R25UQnBhV2xqQTJOc2JjdVhOeDdOZ3h0RzdkR3F0WHI0YTV1VGs4UER6ZzR1S0NDUk1tNEp0dnZzSDQ4ZVB6WFdWejZOQWhyZTA1VHlmVXR0M0t5Z290V3JRUWx5NjJiOThlQ1FrSitQSEhIM0hwMGlXTUhEbFNYS1hpNWVXRnhZc1hZL1hxMVhqdzRBRkdqaHlKTjIvZXdNaklTSHhlaVltSkNlN2R1NGZnNEdCMDc5NGRWYXRXaFVxbHd0MjdkM0gxNmxYODlkZGZDQTBOUlVwS0NxeXRyZkgxMTEvajZ0V3JDQTRPUnI5Ky9XQnRiWTAyYmRxZ1diTm1xRisvUGo3NjZDTzE1WXowL3VMYW9ESWdsOHNGNFAxOUxvU2pveU9lUFh1R0hUdDJvRmF0V21KN2Ftb3FEaHc0Z0hQbnp1SCsvZnRJU1VsQlJrWUdsRW9sVkNxVnhuSDA5UFJ3NHNRSlhMNThHVC84OEFNQW9FMmJOaGc2ZENpNmRldFdwQXRyWVdGaDJMTm5qeGpnTzNiczBEcjNYaHBwYVdrSUR3OUhuVHAxVUxkdVhZMHdldkhpQlJ3Y0hKQ2VubzVSbzBaaDBxUkphdlBjRHg4K3hOeTVjeEVURTRQdnYvOWU3WW1EdHJhMjRtTmNTN0k2WStEQWdlS1N5bWZQbnNIZjN4OE9EZzU0Ky9ZdHBrNmRpdEdqUjJ2c3MzSGpSclJzMlJKeGNYRll2SGl4Mk42K2ZYdHMyTEFCdnI2K1dMOStQZno5L1JFV0ZnWVBEdy94ektaUm8wYm8wcVVMK3ZUcEEydHJhM0hmbHk5ZjR1alJvemg3OWl3aUl5UEZSL29lT0hBQUgzNzRZYkUvVjNrWlBYbzBidHk0QWFWUzJURXlNdktpcnVzaGlaUEw1WUpjTGhmZVY1R1JrVUowZEhTeDlsR3BWSUpTcVJReU16T0Z6TXhNSVNzclMyMTdVRkNROE9qUm94TFhsSnFhS2p4Ky9MakUrNWZXN3QyN2hhaW9xSHkzSzVWSzRjU0pFeHJ0Y3JsYytPMjMzMHI5L2txbFVyaHg0NFlnQ0lMdzMvLytWL3p2Z3J4NjlVbzRjZUtFY1BUb1VTRWtKRVJRS0JTQ0lBaENWbGFXY09yVUtiSFAyclZyaGVEZ1lDRXVMcTVJdGFTbnB3czNidHdRUWtKQ1N2Wmh5dEdvVWFNRXVWd3V0R3pac29PdS85N3JHa2ZlWmVCOUgza1QvVk53NVAwL3ZHQkpSQ1JCREc4aUlnbGllQk1SU1JERG00aElnaGplUkVRU3hQQW1JcElnaGpjUmtRUXh2SW1JSklqaFRVUWtRUXh2SWlJSlluZ1RFVWtRdzV1SVNJSVkza1JFRXNUd0ppS1NJSVkzRVpFRU1ieUppQ1NJNFUxRUpFRU1ieUlpQ1dKNEV4RkpFTU9iaUVpQ0dONUVSQkxFOENZaWtpQ0dOeEdSQkRHOGlZZ2tpT0ZOUkNSQkRHOGlJZ2xpZUJNUlNSRERtNGhJZ2hqZVJFUVN4UEFtSXBJZ2hqY1JrUVF4dkltSUpJamhUVVFrUVFhNkx1Q2Z4TmJXVnRjbEVGRUZ3WkYzR1JBRTRZS3VheUNxUU9KbE10a2pYUmRCUkRvZ2w4c0Z1Vnd1NkxvT29wTGl5SnVJU0lJWTNrUkVFc1R3SmlLU0lJWTNFWkVFTWJ5SmlDU0k0VTFFSkVFTWJ5SWlDV0o0RXhGSkVNT2JpRWlDR041RVJCTEU4Q1lpa2lDR054R1JCREc4aVlna2lPRk5SQ1JCREc4aUlnbGllQk1SU1JERG00aElnaGplUkVRU3hQQW1JcElnaGpjUmtRUXh2SW1JSklqaFRVUWtRUXh2SWlJSlluZ1RFVWtRdzV1SVNJSVkza1JFRXNUd0ppS1NJSVkzRVpFRU1ieUppQ1NJNFUxRUpFRU1ieUlpQ1pMcHVnQ2k4aUNYeS9zTGdqQXM1N1ZNSnZzV0FBUkI4TTlwRXdRaCtPclZxMzY2cUkrb3VBeDBYUUJST1htWkU5aTU1VzZUeVdUYnlyY2tvcExqeUpzcUNyM1dyVnMvbGNsa3RiUnRGQVFoSVNJaTRrTUFXZVZjRjFHSmNNNmJLZ3FWVENiekwyRDdVVEM0U1VJWTNsUmhDSUt3cjRCdE84dXpGcUxTWW5oVGhSRVJFUkVpQ0VLQ2xrMXY5UFgxL3l6M2dvaEtnZUZORllsU0pwUDlrYmRSRUlUallXRmhtYm9vaUtpa0dONVVvUWlDc0Rkdm0wd20yNldMV29oS2crRk5GWXBDb1RnTElDbm50U0FJS1FrSkNmdDFXQkpSaVRDOHFVS0ppb3BTQ0lLUWU2Ujk4djc5KytrNks0aW9oQmplVk9FSWdyQW4xOHZkT2l1RXFCUVkzbFRoeE1mSG53S1FBaUJOb1ZEc0thdy8wZnVJNFUwVnp1UEhqOU1BN0FWd0ppb3FLbG5YOVJDVkJKOXRRaFdTU3FYYURlQkRYZGRCVkZJTWI2cVFNak16VDFTcVZFbGYxM1VRRVJGUkJjS25DcjduNUhMNU9RQ2RkVjBIVVhFSWduQTVJaUtpdmE3citDZmpCY3YzSDRPYkpFY21rN1hUZFEzL2RKenpsb2l3c0RCZGwwQlVKTGEydHJvdW9VTGd5SnVJU0lJWTNrUkVFc1R3SmlLU0lJWTNFWkVFTWJ5SmlDU0k0VTFFSkVFTWJ5SWlDV0o0RXhGSkVNT2JpRWlDR041RVJCTEU4Q1lpa2lDR054R1JCREc4aVlna2lPRk5SQ1JCREc4aUlnbGllQk1SU1JERG00aElnaGplUkVRU3hQQW1JcElnaGpjUmtRUXh2SW1JSklqaFRVUWtRUXh2SWlJSlluZ1RFVWtRdzV1SVNJSVkzcVRtM3IxN0NBd01MRkpmVzF0YkRCbzBxRWg5ZCsvZWpVbVRKdUhldlh0YXQ5KytmUnVUSmsxQ2FHaG9rWTRYRmhhRzU4K2ZGNm12cnIxNjlVcXQxb3lNRE96WXNRUGg0ZUhGUHRhVksxZXdjdVZLOGJVZ0NHcmJ2YjI5c1dIRGhwSVhTNUpob09zQzZQMnlZc1VLWExwMENabVptUmcyYkZpWkhQUGV2WHRZdlhvMTdPenMwS2hSSTYxOTFxMWJoN3QzNzBJdWx4ZnBtRTVPVHBnMmJSckdqQm1qMWg0Ykc0dVltQml0KzFoYlc2Tng0OFpxYmJhMnRrVjZ2OEpzMjdZTnpabzEwN3B0MmJKbENBa0p3WUVEQjJCaFlRRUE4UEh4d1VjZmZZUk5tellWZU56WTJGZ3NYcndZaXhjdlJwMDZkWERyMWkwRUJBUmc5dXpaRUFRQjA2ZFBSNk5HalRCcjFpd0F3SjQ5ZTlDMGFkTXkrVXowZm1ONGs1cGZmLzBWbzBlUHhzcVZLMkZzYkl5dnYvNjZWTWRMU2txQ3M3TXpNakl5Y09yVUtZMndORE16dy96NTgzSGh3Z1VBZ0oyZG5kYmpoSVdGRmVuOXpwMDdCeTh2TDYzYnBrMmJwaEhlK1oxbE9EZzRZT0xFaWVqZHUzZUJiVG5xMXEycjlUakhqeC9IaVJNbjhNMDMzNGpCYld4c0RFZEhSM2g2ZXVMa3laUG8wYU5IdnArblpzMmFpSXVMZzdPek0zeDhmTlMyN2RpeEF5RWhJZWpac3ljQTRNbVRKNGlQajBmYnRtM3pQUjc5Y3pDOFNZMkZoUVU4UER3d2V2Um9MRm15QkUyYk5zV25uMzVhb21POWZ2MGFVNmRPUldKaUlqWnQyb1NFaEFRc1hMZ1FycTZ1YU42OE9RRGcvdjM3bURkdkhycDA2UUlYRnhmODk3Ly94Ymx6NS9EcnI3K2lXclZxSmY0Y2VjTSt2eEYydzRZTjh6MkdoWVdGeG5adGJmbDUvdnk1T0dLZVBuMjYycmJodzRjak1EQVE3dTd1YU5XcWxSanNlWm1ibTJQaHdvV1lPM2N1N3QrL0w3Wm5aR1RBejg4UEkwZU94SUFCQXdBQXAwNmRBZ0IwNjlhdFNQV1J0REc4U2NOSEgzMkVuMy8rR1cvZXZDbHhjR2RtWm1MQ2hBbkl5TWpBcGsyYjBLUkpFd0JBZEhRMDl1N2RpNTQ5ZTBKUFR3L3g4ZkZvM2JvMWZ2MzFWMVN1WEJsVHBrekI0OGVQY2ZYcVZYejc3YmRxeDN6dzRBR2lvcUxFMXpFeE1UaDA2QkFBd043ZUhrRDJENGFwcVdteGFqMTQ4Q0RjM053MDJ0M2QzZUh1N2w1b201dWJHL3IzNzYvV2xwNmVEbWRuWnlRbkoyUE5talVhTlJrWkdjSE56UTBUSjA3RXpKa3o0ZTN0alVxVkttbXR6OWJXRmdjUEhrU2xTcFZ3K2ZKbEFObWpkejgvUDlTdVhWdnNGeHdjREFCaW1PZFYxTE1Ya2dhR04ybVZjeXBlVW9hR2hsaTRjQ0VzTFMxeDRjSUZEQjA2VkcxNzNsUDdMbDI2cUwwK2ZmbzBxbFdySm9ZeUFGeThlQkhMbHk4WFh3Y0hCNHVCWlc5dkQwRVFjT0hDaFh6bjFWVXFWWUUxNTU1Q0tlcTBpWU9EZzhaeGxFb2w1c3laZytqb2FNeWNPUk90V3JYUytuNXl1UnpUcGsyRGg0Y0hwazZkaXJWcjE4TE16RXl0VDM1bkRMbmJ1M1hyaHRHalJ5TXFLZ3JUcGsxVEczbFBtVElGdFd2WGhxdXJhNEdmbmFTSDRVMmkxNjlmUTZGUWlLOHJWNjZzRVNiRmtmY0NYazdRRm9XMmVlV2hRNGVLUHdLMnRyWWFGeXo5L1B4dzc5NDlUSnMyVFdQZnFsV3JJaWdvQ01iR3hqQXdNSUMrdmo0Y0hCd2drOG5FUGtXWklpbHMya1NoVU9DSEgzN0FoUXNYTUhqd1lJd2NPYkxBenpscTFDakV4OGRqeDQ0ZGNIUjB4TktsUzJGdGJTMXV6LzJEOHVlZmYrSS8vL2tQQUdEOSt2WGlxTnZVMUJTLy92cXIrRGx6MTVlWW1JaTJiZHNXZWFxSHBJUGhUYUx2di84ZU4yN2NFRjhQSHo0Y3MyZlB4cXRYcjdTR0taQTlsWkhmNkREdmFYcHA1ckFMOHZidFc2eGZ2eDY3ZHUxQ3ZYcjFORWI1QURCMzdseXNYYnNXYTlhc2dTQUlhTktrQ1FZUEhxeHhuTnd5TWpLSzFKWWpQajRlTGk0dWlJeU1oTDI5UFg3NDRZY2kxVDlyMWl5WW1abkIyOXNiam82T0dERmlCTWFPSFlzcVZhcWdZY09HeU1qSXdKbzFheEFZR0FnYkd4dGN1M1lOYytmT1JmZnUzVEYzN2x5RWhvYUtGM3lmUG4wcUhqY3hNUkhwNmVtb1Y2OWVrZW9nYVdGNGsyaldyRmxJU2tvQ2tCM2tPY3pNekRCdjNqeU4vdTd1N3JDd3NNREVpUk9MZFB4MjdkcVZUYUY1R0JnWTRNV0xGN0MwdElTWGx4ZE1URXcwK3ZUdTNUdmZINkFjZVMvMHJWNjlHcXRYcnk2MExjZkNoUXNSR1JtSklVT0d3TVhGQlhwNlJiK053c25KQ2RiVzF2amxsMS9FWlllOWV2VkNhR2dvbGk1ZGloY3ZYc0RkM1IzUG5qM0R0V3ZYc0dMRkNzeWVQUnN4TVRINDdMUFBVS05HRGRTc1dWTnRtZVRmZi84TklQc2FCdjN6TUx4SlpHTmpvN1hkMk5oWVk1UUtaSWQzbFNwVnRHN1RwamdYeklxeS92cmV2WHRZdVhJbGF0V3FoYVZMbDJMUG5qMjRkdTBhcmwyN1Z1QitlUzh1dG16WkV2UG16VVAzN3QyTFhGK09VNmRPb1dYTGxnQ3lMMXllUFhzV1ptWm14VjZ1WjI5dmowV0xGbUhQbmoyNGN1VUtldmJzaVVPSERzSFYxUlZXVmxidzhmRkIwNlpOc1czYk5nRFoxd3kyYk5rQ1YxZFhPRG82aXF0WERoOCtERUVRSUpQSkVCMGREUUJjOS8wUHhmQ21jbFBhRzJLeXNySVFIaDR1TG9rTENncUNxYWtwWnN5WUFhVlNpUlVyVmhUcE9IbkRXeEFFdEduVEp0L3BrSUswYWRNR2xwYVdBTExud3djT0hJZ0hEeDZvbmJtY1BIa1MxNjlmeC9UcDA5WG0ySE9zVzdkT1hHbFNyVm8xOFdMeEYxOThnYmR2MzJMQWdBR29WS2tTVnExYWhkZXZYK1BLbFNzQWdDWk5tc0RmMzE4OHBvMk5EZjc0NHcvY3VIRURMVnEwUUVoSUNHclZxcFh2R25TU05vWTNsWnVjWlc1Rm9XMktaY21TSmRpM2J4OHFWNjRNQUJnOGVEQ2NuWjFoWkdRRUFEaHo1Z3g2OWVxRkJRc1dvRisvZm1yN1hycDBDWk1uVDBiSGpoMDFqcXR0eFVoeEhEeDRVQzBnR3pSb0FFZEhSL0gxOWV2WFViMTZkWXdhTlVyci9wNmVuakEyTnRab1QwMU5SZnYyN2ZIOCtYT2twcVlpTURBUUhUdDJ4SU1IRDlUNjVWeU03TkNoQS9UMTlYSHMyREUwYU5BQTRlSGgrUzRiSk9samVGTzVLZTJjdDUyZEhkcTFhNGR1M2JyQnpzNE9kZXJVRVlNYnlKNmI3OTY5TzNidDJxVVczaXFWQ3A2ZW5qQXdNTUNNR1RNMGp2dXUxei9mdVhNbjM5VWVDb1VDS3BWSzZ4cnZVNmRPYWF3L1AzMzZORTZmUHEzV2xsTy91Yms1N096c2NPREFBWmlZbUVDcFZLSlBuejVsOFJIb1BjVHdwaUpUcVZURnVnaVhWMm1YQ243KytlZUY3amQyN0ZnTUh6NGNSNDhlRllOcjgrYk5pSTZPeHRTcFUvSHh4eCtyOVMrclo1dVltWm5oekprekd1MVBuejdGZ3djUDhwMVBUMHRMQXdEeGJDSzMvdjM3bzMvLy9yaHc0UUttVDUrT1pjdVdxYTIvZDNWMXhjT0hEOVgyR1Rac0dNNmRPNGN0VzdhZ2NlUEdaZmI1NlAzRDhLWkNKU1ltWXMyYU5lalJvd2U2ZHUxYTdQM3Q3T3pnNit1TEdqVnFZUHYyN2ZEeThzS2xTNWUwOXUzWXNTT21UWnNHWDE5ZldGbFpGZnU5bWpScGd1SERoOFBkM1IxTm1qUkJkSFEwTm0vZWpMNTkrMm84eEFyUWZMWkpZbUlpOVBUMFlHNXVMcjRlTjI0Y0prMmFoSjQ5ZXlJNU9Sa0dCZ1lhSStYOGZ0UjI3dHdKSVA4Zm51VGtaQURJOTY1UWhVS0J4WXNYbzBxVktxaGV2YnJZZnVIQ0JSdytmRmpqT1M0ZE9uUkFuVHAxOE96Wk13d1pNa1RyTWVtZmdlRk4rUklFQVh2MzdvV1hseGZTMHRJMDVwRUwwN1p0MjN6dmFpeG9STGhxMVNxTnRpMWJ0dVI3cDJKZVU2ZE9SWFIwTk1hUEg0L2s1R1RZMjl2anA1OSswbnF4TVBkMHhzV0xGK0htNWdZYkd4c3NXN1lNUVBialhBSGdndzgrUU1PR0RmSFRUei9oMHFWTG1EQmhBZ1lPSEFnRGcvei9DdDI0Y1FNQkFRRm8zYnAxdms4Y1RFaElBSUI4YjRZeU1qTENtalZyc0dYTEZreWNPQkdmZnZvcCt2YnRDMjl2Ynd3WU1FQmpEdi8zMzMvSHMyZlBBQUJidDI1Rmp4NDk4bjF1Q2trYnc1czA1QVJXWUdBZ01qTXowYjU5ZTh5ZlA3L1lOM3ZzM3IxYjdYblRyMTY5d3RTcFU5R2pSdzlNbURCQjZ6NE9EZzRZUFhvMHZ2cnFLN1gyT25YcUZQbDliOSsramF5c0xISE5lcFVxVlpDUWtJQVBQL3hRYS8rRWhBUjRlbnJpNE1HRHNMYTJWcnV3bVBmSHAyZlBub2lNaklTN3V6dTJidDJLeVpNbm8wK2ZQaG8vREZGUlVmaisrKytocjYrdmRZMThqcENRRUFEWkZ6bnpZMjF0amVYTGx5TXFLZ3BUcDA3RnFsV3JJSlBKMExKbFM3V3ByUC84NXovWXVIRWptalp0aXY3OSsyUEZpaFZ3Y25MQ3VuWHIxSjZCUXY4TURHL1NzRy9mUGdDQWlZa0pYRjFkOGVXWFg1Ym9PTGtENmRxMWExaXlaQW4wOVBUZzVPUlVZRmhWcjE1ZDZ3VytqSXdNeUdReXZIejVFb0Q2VkVWaVlpSk9uejZOL2Z2M0l6SXlFdlhyMTRlSGh3ZHUzcndKSHg4ZjdOeTVFeDA3ZGtUWHJsM1J0bTFiV0ZsWlFhRlFJQ0FnQUQ0K1BsQ3BWSmcxYXhhR0R4K09CdzhlNE1tVEp6QTBOQlFmZkZXbFNoVUEyYzlnNmRpeEkvejkvYkY1ODJZc1dMQUEyN2R2aDR1TEMyeHNiSkNXbG9hdFc3ZkN4OGNIZW5wNldMRmloZmdZMnYzNzkrUHAwNmVvVXFVS2pJMk44ZWpSSS96M3YvOUYvZnIxOHgyWkE5bno1b2NPSGNLdVhidVFtcHFLa1NOSDR0YXRXMWk0Y0NGT256Nk5aY3VXd2QzZEhRY09IRURqeG8zaDVlVUZDd3NMSkNjblkrUEdqUmd4WWdSKy9QSEhFcTFqcC9jWHc1czBEQnc0RUE4ZlBzU01HVE5LZmNxOWZmdDJIRGh3QUxHeHNiQ3dzSUNucDJlQndWMlEwTkJRT0RzN2k2K3RyYTBSRmhhRzFhdFg0L2J0MjFDcFZHamF0Q2wrK2VVWDlPM2JGL3I2K3VqY3VUTWNIQndRRUJDQW9LQWc4VGJ5eno3N0RDdFhyb1MzdHpkNjkrNk42ZE9ubzBhTkdnQ3k3NkxNR1JFRGdLV2xwZHIwaEtHaElVYVBIbzB2dnZnQ3k1Y3ZSMGhJQ1BUMTlmSDQ4V000T2pvaUtTa0pqUnMzeHFKRmk5U2VVL0xzMlRQOC92dnZhcC9KMnRvYWl4WXQwanBuZnZ6NGNXemV2QmwzN3R5Qm9hRWhldmZ1alhIanhvbmYzNGtUSjZDbnA0ZHZ2LzBXOSs3ZGc2MnRMVmF1WENuTzE0OGZQeDdtNXVaWXVYS2xPQjNFS1pSL0RzMUpRSHF2eU9WeUFYZy9IK2Y1Nk5FakdCb2FGbmhLZnVuU0pYaDdlNk5uejU0WU9IQmdvWTlyblRScEVod2NITFErMVRBdUxnNysvdjdRMDlORDA2Wk4wYWRQSHlnVUN2ejQ0NCt3dHJaR3QyN2ROUDZ4aGR4VUtoVWlJeU54K2ZKbGRPellFUzFhdE1EVHAwODFibUs1ZGVzV25qeDVBcFZLaGNxVkswTXVsMnU5NVQ3SDgrZlB4ZS9nanovK2dJbUpDZnIxNndkOWZYMk45MDlPVGtaNmVqcXlzckpnYW1xS3FsV3I1bnZjRnk5ZVlOR2lSZWpVcVJQNjlPbWpkc0V5dDIzYnR1SE5temY0N3J2dnRNN0JYNzkrSGZIeDhlVTI4czY1bmhFZUhzNThlWWY0NWI3bjN1ZndKdEtHNFYwKytBOFFFeEZKRU1PYmlFaUNHTjVFUkJMRThDWWlraUNHTnhHUkJERzhpWWdraU9GTlJDUkJERzhpSWdsaWVCTVJTUkREbTRoSWdoamVSRVFTeFBBbUlwSWdoamNSa1FReHZJbUlKSWpoVFVRa1FReHZJaUlKWW5nVEVVa1F3NXVJU0lJWTNrUkVFc1R3SmlLU0lJWTNFWkVFTWJ5SmlDU0k0VTFFSkVFTWJ5SWlDVExRZFFGVU5MYTJ0cm91Z1lqZUl4eDV2LzhpZEYwQVVRbmMwSFVCUlBRUEpKZkxCYmxjTHVpNkRxS1M0c2liaUVpQ0dONUVSQkxFOENZaWtpQ0dOeEdSQkRHOGlZZ2tpT0ZOUkNSQkRHOGlJZ2xpZUJNUlNSRERtNGhJZ2hqZVJFUVN4UEFtSXBJZ2hqY1JrUVF4dkltSUpJamhUVVFrUVF4dklpSUpZbmdURVVrUXc1dUlTSUlZM2tSRUVzVHdKaUtTSUlZM0VaRUVNYnlKaUNTSTRVMUVKRUVNYnlJaUNXSjRFeEZKRU1PYmlFaUNHTjVFUkJMRThDWWlraUNHTnhHUkJERzhpWWdraU9GTlJDUkJERzhpSWdsaWVCTVJTUkREbTRoSWdoamVSRVFTeFBBbUlwSWdoamNSa1FReHZJbUlKSWpoVFVRa1FReHZJaUlKWW5nVEVVa1F3NXVJU0lJWTNrUkVFc1R3SmlLU0lJWTNFWkVFeVhSZEFGRjVhTjI2OWVjQSt1YThsc2xremdBZ0NNS3FYTjFDSXlJaUFzdTdOcUtTTU5CMUFVVGxSSmtUMkxubGJzdkt5aHBVdmlVUmxSeW5UYWhDaUlpSXVDQUlRa0lCWFpLVVN1V2Y1VllRVVNreHZLbWlVQUw0YndIYmowZEZSU25LcXhpaTBtSjRVMFd5Sjc4TmdpRHNLczlDaUVxTDRVMFZ4dHUzYjg4QlNNcmJMZ2hDeXV2WHIvZnBvQ1NpRW1ONFU0Vng1ODZkREVFUWR1ZHRsOGxrSisvZnY1K3VpNXFJU29yaFRSV0tJQWdhU3dGVktoV1hCNUxrTUx5cFFubng0c1ZwQUNtNW10SXlNek1aM2lRNURHK3FVSjQrZlpvS0lQZjg5cG1vcUtoa1hkVkRWRklNYjZwd1ZDcFY3bmx2WHFna1NXSjRVNFdUbHBaMkFrQzZJQWlLek16TW5icXVoNmdrR041VTRjVEV4THdWQkNGSUpwT2R2Mzc5K210ZDEwTlVFbnkyQ1ZWSWdpRHNCRkJiMTNVUWxaU2tueW9vbDh0UEFPaWg2enFJcU9JUkJPRUZnTllSRVJGUGRmSCtVcDgyWVhBVGtVN0laTElQQlVIb3BhdjMvMGRNbTRTRmhlbTZCQ0txUUp5Y25ISnk1NEd1YXBENnlKdUlxRUppZUJNUlNSRERtNGhJZ2hqZVJFUVN4UEFtSXBJZ2hqY1JrUVF4dkltSUpJamhUVVFrUVF4dklpSUpZbmdURVVrUXc1dUlTSUlZM2tSRUVzVHdKaUtTSUlZM0VaRUVNYnlKaUNTSTRVMUVKRUVNYnlJaUNXSjRFeEZKRU1PYmlFaUNHTjVFUkJMRThDWWlraUNHTnhHUkJERzhpWWdraU9GTlJDUkJERzhpSWdtcWNPR2RuSnlNcTFldklqVTFWZXYyNjlldkl5NHVEZ0FRRnhlSDY5ZXZsL2k5SGo5K2pKOSsrZ2tQSHo0czhUSEtRMHhNREE0ZE9xVHJNZ0FBcjE2OXd2UG56OFhYR1JrWjJMRmpCOExEdzR0OXJDdFhybURseXBYaWEwRVExTFo3ZTN0anc0WU5CUjZqUFA2OG5EcDFDbWZPbklGS3BTcjJ2bm5GeE1Ua3UwMmhVT0Rtelp1bGZnOTZQMVM0OEk2S2lzSzRjZU1RR3h1cmRmdVlNV01RR0JnSUFOaTVjeWZHakJsVDR2ZEtUazVHY0hBd0ZpeFlVQ1ovTVl0cjM3NTlHRHQyTEJRS2hWcDdWbFlXVnExYWhjdVhMd01BZ29PRDRlcnFXdUN4b3FLaWNPalFvVUwvVjFyTGxpM0Q0TUdEa1pDUUlMYjUrUGpndDk5K0szVGYyTmhZakIwN0ZzK2VQUU1BM0xwMUN3RUJBUUN5ZzN2NjlPbFl2WHExMkgvUG5qMEZoaDN3N3YrOFhMOStIZlBuejhlR0RSczAvdjlVWFB2Mzc4ZUlFU053L1BoeHJkdTl2YjB4YXRRb1hMeDRzVlR2ODY0a0pTWGgzLy8rTjBhTUdJR1VsQlJkbC9QZU05QjFBVkwzOTk5LzQrWExsL2x1YjkrK1BlN2R1NGVUSjAvQzFOUlVheDhiR3h0VXJseTV6R3V6c3JMQzlldlhzV3JWS3N5Yk4wOXNqNHlNaEwrL1ArclhyNDkyN2RvVjZWaEJRVUhZdVhObm9mMEsreEhvMXEwYlZxMWFwWFhiOGVQSGNlTEVDWHp6elRld3NMQUFBQmdiRzhQUjBSR2VucDQ0ZWZJa2V2VG9rZSt4YTlhc2liaTRPRGc3TzhQSHgwZHQyNDRkT3hBU0VvS2VQWHNDQUo0OGVZTDQrSGkwYmR1MjBNLzByang5K2hTelo4K0dRcUZBcjE2OWNQTGt5VUwzc2JlM0wzQmJZR0FnM056Y2YwTGYzUUFBRzZaSlJFRlUwS2hSSXpSdTNGamNkdVhLRld6ZHVoVmR1blJCKy9idGkxMnJyYTB0VEV4TWNQNzhlWTF0WGw1ZThQWDFoYlcxTlg3Ly9mZDgvNXdYWnZueTVZaU1qQVFBQkFRRVlQejQ4VVd1cmJSV3JWcUZidDI2bGZvNDVhbkNoTGRLcFlJZ0NPS3BzMHFsUWxaV0Z2VDE5VXQxWEQ4L1B4dytmTGpRZmovODhFTysyN1p0MjRabXpacVZxZzV0YkcxdE1YcjBhUGo0K0tCTGx5N28xS2tUQU9EWXNXTUFnRnExYXVINjlldmlqNCsyVS82bVRadkMwTkFRUC96d0E4YU1HUU43ZTNzc1dyUklMVVJzYlczeC9mZmZ3OUhSRVpzMmJZSzN0emY4L2YxaGJHeXNkaXduSnllWW01dHJyZlg1OCtkWXZIZ3g2dFNwZytuVHA2dHRHejU4T0FJREErSHU3bzVXclZxSndaNlh1Yms1Rmk1Y2lMbHo1K0wrL2Z0aWUwWkdCdno4L0RCeTVFZ01HREFBUVBaVUJZQjgvOEsrcXo4dk9WNjhlSUh2dnZzTzhmSHhBSUNOR3pjV2FiK2M3ejA5UFYxcjJIZm8wQUdQSGozQ3BVdVgxTTRxenA0OUMwTkRROWpaMlduOTgxclFqMEpCRGg0OENGOWZYOVNwVXdlZW5wNGxEdTQ5ZS9iZzhPSEQrUHp6ei9IcTFTdHMyclFKdHJhMmFOMjZkWkgyYjlpd0lUcDI3Q2krL3V1dnYzRG56aDBNR3pZTU1wa01BSEQ1OG1YRXhzWmkrUERoR3Z2WHExZXZSSFhyVW9VSjc2VkxsNHFudHdBd2R1eFlBTm5CNmVqb1dPQytlWC9aOSszYkJ5c3JLNDIya3FwVnExYUo5eTNNeElrVGNmNzhlZXpac3dlZE9uV0NRcUhBMGFOSEFRQXpaODVVNjZ2dGxQL1FvVVBGcXE5cDA2WUFBRE16TTFoYVdvcnRxYW1wU0VoSVVCc041a2hQVDRlenN6T1NrNU94WnMwYWpRQXdNaktDbTVzYkprNmNpSmt6WjhMYjJ4dVZLbFhTK3Y2MnRyWTRlUEFnS2xXcUpFNExHUnNidzgvUEQ3VnIxeGI3QlFjSEE0QVk1bms1T0RpOHN6OHZUNTQ4d2RTcFUvSHk1VXVzWDc4ZUhUcDB5UGRZbVptWmNITnp3NUVqUnpCaXhBaXgvYzJiTndXZTVlUjNkdVB1N3E2MXZTVGhIUjRlanNXTEY4UGMzQnhlWGw3NDRJTVBpbjBNQUxoNDhTS1dMbDBLUzB0TC9QampqM2o3OWkxR2pCZ0JGeGNYYk5teUJRMGFOQ2owR0o5KytpbG16NTR0dmw2MGFCSHUzTGtERnhjWHRiYlkyRmkxZmxKV1ljSjc0TUNCc0xXMVJXeHNMTFpzMllKSmt5YkJ5c29LbHBhV21EUnBrdGhQMndnbzkzWUFxRnExcWtZZkt5c3JKQ1VsNGU3ZHU4V3F5OGJHUmh3WnZBdUdob1pZdVhJbGF0YXNDU0I3K2lNeE1SR0xGaTFDaXhZdEFHUUhVbUJnb05ZZm9Kejljb3VQajFjYjJlYVdFOWhQbno1VkMrOWJ0MjVCRUFSWVcxdXI5VmNxbFpnelp3NmlvNk14YytaTXRHclZTdXR4NVhJNXBrMmJCZzhQRDB5ZE9oVnIxNjZGbVptWldwLzhUcDl6dDNmcjFnMmpSNDlHVkZRVXBrMmJwamJ5bmpKbENtclhyZzFYVjFla3BxYStrejh2MTY5Zng2eFpzNUNXbG9hMWE5ZWlYcjE2VUNnVU1ESXkwamhPZkh3ODVzNmRpNGlJQ0l3Y09WTHR4N1pXclZvSSs3LzI3ajJheW5TUEEvaVhuVUlZbDROa1FvY1JxYXhTVWFlWmFwUkxSNk9PamhxbGRDT1QyTWRscU1hS1RDc2l0NXJqYUVLbHFOTm9CcXZMbVU2ZDVNZ3lrVExwZGhxVlVDT1RTMGpidHZmNXc5cnZzdTJMTGJ2TEhyL1BXcTNzL1R6NzNlK3UxMjgvNy9QOG51ZXBxQkQ3ZVdYRjRYREFZckZlNjI2aXJxNE9vYUdoVUZKU1FtSmlJc2FQSC85YTUxQldWb2JnNEdDb3Fha2hNVEVSV2xwYTBOTFN3dTdkdXhFVUZBUi9mMy84L2U5L2g1bVoyYUNPMjlQVGd4RWpmdC9oN2ZmOTZmcVlPSEVpSms2Y2lMS3lNbVJrWk1EZTNwNEpYbjM3MXNUOU1zcmE5M2J0MmpXRWhJUU02cnhLUzB2Ri91TEtrK0NXa01QaElDTWpBeVltSm5CMWRXVytORFExTlFGQTVHNUNrcFNVRktTa3BJZ3RHemR1SEZnc0ZtcHFhb1Q2azZ1cnE2R3NyQXhyYTJ2bU9RNkhnL0R3Y0pTVWxHRFpzbVZZdFdxVjFQZGR2WG8xbXBxYWNPellNWGg3ZXlNMk5sYm95NkJ2Uy9uMDZkUEl6TXdFQUh6enpUZE1xMXRkWFIxZmYvMDFnTjZnMmpjb3RMUzBZTWFNR2N4ejhyeGVlRHdlamh3NWdyUzBOR2hyYXlNOVBSMzYrdnBZdm53NVB2cm9JK3pkdTVmNWZ3Q0EvLzczdjRpT2prWkxTd3RDUWtMZzVlVWw5dDlFMHBlb2dJNk9qdGpHQmdETW1qVUxQajQrMkxKbGk5Umo5UGZpeFFzRUJRV2hyYTBOc2JHeE1uZHQ5SGY2OUduRXhNUkFSVVVGcWFtcHNMQ3dFRHEzblR0M0lqSXlFbXZYcnNXdVhic3dlL1pzbVkvTjRYQkV1dTErYjRaTjhINGJaczZjeVF6cVBYejRFRHdlRDMvODR4K1pjajZmajhMQ1F1VG01b0xGWW1ITm1qVlFVVkY1SStkU1dGaUlscFlXNXJHM3R6ZWFtNXRoYm00T0p5ZW5JYlgyeGZWNUM0d2NPUkptWm1hNGMrZU8wR3NxS3l0aFlXSEJ0SmFibXBvUUZoYUdxcW9xTEZxMFNPcVlRRi9Cd2NIUTBOQkFlbm82dkwyOXNYTGxTcXhidHc2YW1wb3dNelBEcTFldmtKU1VoTHk4UE5qYTJ1TEdqUnVJaUlqQS9QbnpFUkVSZ2RMU1VwU1VsQURvdlRzUWFHbHBRVmRYMXh2cisyeHFha0oyZGpac2JHd1FHeHNMQXdNREFNQ21UWnNRSHgrUDlldlhZLy8rL1dDeFdFaEpTY0hwMDZkaFlHQ0FmL3pqSDFJSDVEdzhQS1MrcjcrL1AvTmxZbWRuSi9UNGRmVDA5Q0E4UEJ3UEh6NUVjSEF3TXdBOEdCd09COG5KeVRoeDRnUjBkWFdSbkp3TUd4c2JBTDJwb2l3V0M5cmEybkJ4Y1lHcXFpcTJiOStPd01CQWVIcDZZdlBtelRJTjduZDBkTHgyLzd1aUdMYkJ1NmFtQm9jUEgwWllXQmhldm53cHRXN2YxczNvMGFQRmRpVUF2YTA2UVo5dWNuSXlmdnJwSjZ4ZXZSb2JOMjdFZ3djUEVCc2JpNnFxS256ODhjY0lDd3NUNmxhUXQrenNiS0gwTm05dmIxUlVWTURGeFFVQWhOTDZCUFVrcGZxNXVMaEFXVm4yck5JcFU2YWd2THljZWN6bGNsRlJVWUdsUzVjeXorM2N1Uk5WVlZYdzlQUkVXRmpZb0k3djYrdUxDUk1tSURvNm1obnNYYmh3SVVwTFN4RWJHNHZHeGticzNyMGJUNTQ4d1kwYk54QWZINC9RMEZEY3ZYc1hOalkyME5QVGc3Nit2dENBM3YvKzl6OEFFUHF5N1d1bzE0dUJnUUV5TWpLWU94T0I1Y3VYUTAxTkRURXhNZkQyOWtablp5ZGV2bnlKSlV1V2dNMW1DN1hHSlpFVWtPV1JoZEZmZkh3OHlzcks0T1hsSmRRSEw2dWJOMjhpT2pvYU5UVTFzTFMwUkVKQ2d0RHZnWk9URTB4TlRYSHExQ2tBdmQxY21abVpDQThQeDRrVEovRGpqei9DeDhjSFM1Y3VsUnJFVzFwYUpONXg5TlhaMmFtd1FYN1lCZS9tNW1ZQXZjRkRWMWNYalkyTkErYm05bTNkT0RvNllzK2VQVUxsNGxxeFNVbEpPSFRvRUw3OTlsc1VGaGJpdDk5K3c5aXhZNUdjbkl5UFAvNTQ2QjlrQUlJN2dQVDBkQnc0Y0FEQXdHbDhrc29YTEZnZzFMWEQ1WEtsNWlUUG1ERUQzMy8vUFdwcmEyRmlZb0tLaWdwMGRIUUlmZTZvcUNoY3Zud1pHaG9hZzA3WEUyUzhuRHAxQ3VYbDVWaXdZQUhPbkRtRHlNaElqQnMzRGxsWldiQ3lza0oyZGpaelBoa1pHWWlNaklTM3R6ZVR2WEwyN0ZudytYd29LU2t4ZHdxQ0FWY0JlVjR2NHZwdG01dWI4ZVRKRTZpcXFxS3BxUW5UcGswRG04MW1XcUx2ays3dWJwdytmUm9BOE1rbm53ejY5V2xwYWNqSXlBQ2Z6OGV5WmNzUUhCd3NVOWZHaEFrVGtKT1RnOVRVVkh6MzNYZElTa29DajhmRDZ0V3J4ZGJuOC9tb3JhMkZyYTN0Z01mT3o4OUhibTR1NHVQalJjWmozbmZESm5qZnZIa1RCdzhlWlBKVTE2eFpBMTlmWHlnckt5TXVMbzZwSis3MnZXOTUvOHlMbnA0ZXFLaW80TmRmZnhVSmFNN096akF6TThQdTNidkI0L0d3Y2VOR21KbVo0ZkhqeDBMMVpPMXJIcXIrQTF5T2pvNXdjWEZoUnVUdDdPemc2K3NMUHo4L3FjZUpqbzVHZEhTMHhQTFpzMmRqeElnUitQSEhIN0Zod3dhY09YTUdlbnA2bURadEdsTkhWMWNYUzVZc3dhTkhqOEJtczVubkwxNjhpSjkvL2htQmdZRml2eFQzNzkvUFpKcG9hMnN6dCswdUxpNTQ4ZUlGM04zZG9hcXFpcjE3OTZLNXVabTVBN0N3c0VCT1RnNXpURnRiV3h3L2ZodzNiOTdFNU1tVGNlWEtGUmdhR21MczJMRUEzdHoxQXZUMmY1ZVhseU0vUHg4WEwxNEVoOE9CdnI0Ky9QejhtQzh5Y1pPSFdDeVdVTCt3UUZwYW1zeXBoa09ob3FLQ3FLZ29oSWVISXl3c0RGbFpXWU1hcUp3K2ZUck9uVHVIYmR1MkRUclhYRjFkSFJFUkVmanNzOCtRazVNak50MVBvTEt5RW0xdGJaZ3laY3FBeDIxcWFrSjlmYjFDRG00cTNobS9wcHljSEZSVVZPQ1RUejVCVVZFUjVzK2Z6d1NCZ2ZydHBKVy9ldlVLcXFxcVlMUFp1SGZ2bnRUajdOaXhRK3p6UTgwYWVCMThQbi9BZmtFZWp5ZTJPeU1rSkVRb1MyUHg0c1ZDNVpxYW1wZ3padzVPblRvRmQzZDNuRDkvSGw1ZVhtS1BaV3BxS3BSNjkvUFBQME5IUjBkaXF5bzFOVlZzYTYyenN4UDI5dlo0K3ZRcE9qczdrWmVYaDFtelp1SFJvMGRDOVFTdFh3Y0hCN0JZTEp3L2Z4Nm1wcWE0ZHUyYVVOcWd2SzhYRG9lRGlvb0tYTDU4R1JjdVhNQnZ2LzBtVlA3czJUTWtKU1ZKUGE2a1NUS2ZmLzQ1bGkxYkp2TDhRUDNocjhQUjBSR2JObTFDV2xvYUFnTURjZmp3WVlsNTkvM05tREVEcDA2ZEdsS3UvTVNKRTVrQlozRzZ1N3VSbEpTRUVTTkd3TlhWVmFoTThNWGRON3ZuM3IxN1VGRlJrU2tkOFgwemJJSzNoNGNId3NMQ2NPL2VQUlFWRmNudHVDMHRMZERSMFVGRVJJVEVLYjA1T1Rrb0xTM0Z2bjM3aEo3UHk4c2IwdG9wUTNIcjFpMTBkM2RMSGFEYnYzOC82dXJxUkxxSnRMVzFtUmFxSko5Ly9qbjgvUHpnNStjSFBwK1A1Y3VYeTNSZTkrL2ZsNWdXeHVGd3dPUHh4T1o0LytjLy8wRlVWSlRRYzVjdVhjS2xTNWVFbmhOOFVXcHBhV0gyN05rb0tDaUFtcG9hdUZ3dW5KMmRtWHJ5dmw2S2k0dng1WmRmZ3NWaXdjSEJBWjJkbmFpc3JNU2hRNGRrZW4xV1ZoYVR0OTZmdHJiMm9GUHBobUxEaGcyb3FhbkJ2LzcxTHdRRkJlSEFnUU5RVTFPVDZiWHltdVFrRG9mRHdiWnQyM0RyMWkxczJMQUJSa1pHUXVXQ2F6WWtKQVNXbHBaNC92dzVTa3RMTVhQbVRHcDV2OC9FRGQ3d2VEeGN2WHAxd05lV2xaVUpQVFl4TVdFdWpJYUdCbGhhV2tydFg3dHc0UUlBQ0tVNmRYWjJZdnYyN1ZpeVpJbE01eTlQcjE2OVFrSkNBbFJWVlRGMzdseUo5Um9iRzFGZlh5L1RNWnVhbWxCY1hJelcxbGE0dWJsaCt2VHBtRDU5T3NyTHkrSGo0eU54a0xldmhvWUdQSHIwQ1BQbnp4ZGJMaGdvRkRkUXRYanhZaXhldkJnbEpTVUlEQXhFWEZ5Y1VBczRNakpTWklHd0ZTdFdvTGk0R0JrWkdUQTNOeGU2UnVSOXZUZzZPaUkrUGg1MmRuYjQ0SU1Qa0pDUWdNcktTaWI5Y0NBNk9qb1N5MXBhV2daTUdaUzNxS2dvMU5YVm9icTZHbHUzYmtWaVl1S2dCcDNsamMvbkl5QWdnQm1VRjlmMTUrbnBpZXJxYXBTV2x1TEtsU3RRVmxhR2pZME5JaUlpM3NFWkQ5MndDZDdpZEhWMTRZc3Z2aGl3WHY4Nlc3WnNnWStQRDFwYlcvSHMyVE9SMnpOWi9QT2YvMFJiV3hzKysrd3ptVi96NE1FRGRIVjFDZVZLRDlhZE8zY1FFeE9ETzNmdUlESXlFdHJhMmt5WnFxb3FIajkrREI2UGg0Nk9EbFJWVldINjlPbE11ZURPb3JLeUVyVzF0WGo0OENFektlbm8wYU00ZXZRb2JHMXQ0ZWJtaHVmUG56TjkrL2Z1M1dNR0JxVVJETEk2T2pxS0xXOXZid2NBaVYwOUhBNEh1M2J0Z3FhbXBsQ3dLeWtwd2RtelowWHVmQndjSEdCa1pJUW5UNTdBMDlOVDZya0JRNzllcEszTE1oUzV1Ym5NQWx4dnk4aVJJNUdZbUFodmIyOFVGeGRqejU0OTd6UUlLaWtwWWZQbXpTZ3ZMOGU2ZGV2RVhtc2FHaG9TWjU0cW9tRWR2RlZWVlVWdVc4VmxFdlN2STVqd0lXaUZ5VEtxM1orOXZUM2EydHBrSHZEaDhYanc4ZkdCc2JFeGNuSnlaSG9ObDh0bEZ2cHBiMi9IeVpNbjhjMDMzMEJkWFIzUjBkRndjM01UcXYvWHYvNFYyZG5aek5vWHVycTZXTEZpQllEZVcrWEt5a29BdmV0UTZPdnJ3OXpjSEE0T0R2amxsMS9nNWVXRnRXdlhRbGRYRjUyZG5mamIzLzZHNXVabXJGeTVFc2VPSFVOeWNyTElkUHkrYnQ2OGlkemNYRXlkT2xYaU9pK0NsUWI3ejZ3VUdEbHlKSktTa3BDUmtRRS9QejlZVzF2RDFkVVY2ZW5wY0hkM0YxcjdBZ0FPSGp6SXJFQjQ1TWdSZlBycHAxTDdiNGQ2dmJ3cHNxWUtUcG8wU2E1TE1memhEMzlBVWxJUzFxOWZqNU1uVDhMWTJIakFwUVBlSkZ0YjI5ZjZYVlJVd3pwNEt5c3J5M1RiS3FuT3VYUG5NR3JVcUFGSHpzVXRCMnR0YlQyb0ZuUk5UUTNhMjlzbGRpbjB4K0Z3RUJvYWltdlhya0ZYVnhlaG9hRk1LcUM3dTd2WUlNVm1zN0ZxMVNxMHQ3ZGp4SWdSTURRMFpDWVJMVnEwQ0FzWExzUkhIMzBFQ3dzTG9RV21qaDA3QmdNREEranE2cUsxdFJWc05wdko1M1Z6YzBOSFJ3ZU9IajBLSlNVbEJBVUZpYlNLcXF1cndXYXp3V0t4aEZZLzdPL0tsU3NBSUhWd2FjS0VDZGl6WncrcXE2c1JFQkNBdlh2M1FrbEpDVk9tVEJFYWdNM016RVJhV2hxc3JLeXdlUEZpeE1mSHc5ZlhGL3YzNzVjWWJJZDZ2YnhyaHc4ZlpuNlcxeExGVmxaV2lJNk9Sa1JFQkZKU1VtQmtaUFJhRTNmSTRBMmI0TjNWMVlXUkkwZWlycTRPQUliY1AzZjM3bDBVRlJYQnpjMU5aTERtL3YzN2VQVG9FYlMxdGNIbGNsRmVYaTZ4dFNpcjY5ZXZBNERNd1RzNE9CaGxaV1dJaTR1RG5wNGVBZ0lDNE9YbGhibHo1Nktnb0FCYVdscFFWbFlHaThWaS9pMjRYSzdZUHl0V3JNQmYvdktYQWQvejd0MjdDQXNMUTMxOVBkaHNOdE95MzdwMUs1NCtmWXJzN0d6VTFOUWdNaklTK3ZyNmVQbnlKWTRjT1lLc3JDd29LeXNqUGo2ZW1lU1VuNStQaG9ZR2FHcHFZdFNvVVhqOCtERk9uRGdCRXhNVHFTc3dOalEwNE15Wk16aDU4aVE2T3p1eGF0VXEzTDU5R3p0MzdzU2xTNWNRRnhlSDNidDNvNkNnQU9ibTV0aTNieDkwZFhYUjN0Nk90TFEwckZ5NUVsOTk5UlZtelpvbDErdEZrc0ZNcEpGbFVMQ3RyUTJqUjQ5bXNsbjZEc1RWMU5UZytmUG5VRk5UWXdZL1pjMFVrWllSdFdEQkFxRkpXZS9DMmJOblpWcmRVeEkzTnplcDZhL3ZvMkVUdkhmczJNRXNVajk2OU9naGo4NFhGQlNBeFdKaC9mcjFJbVVQSHo0VXlmOGR5cVlPQUhEanhnMTgrT0dIWXZOOHhURTBOTVNXTFZ1WWZ0Ymp4NDhqS3lzTEpTVWx6RVFMV1l3Yk4wN3NaK3l2cEtRRSsvYnRBNC9IUTFoWUdOUGRBdlFHa01URVJJU0VoS0NrcEFUbnpwM0QvUG56NGUzdGpiYTJOcGlibXlNbUprWm9rc1NUSjA5dzhPQkJvZmVZTUdFQ1ltSml4QWJTZi8vNzMvajIyMjl4Ly81OXFLaW93TW5KQ2V2WHIyZGE2UmN1WElDeXNqSzh2THp3NE1FRDJOblpJU0VoZ2JtRDJMQmhBN1MwdEpDUWtJQ29xQ2hNbXpZTmx5OWZCaUNmNjBXUy9oa3lraFFVRk9EMjdkc0QxbHV6Wm8zUXdHemZib1RyMTY5ajE2NWR6R05UVTlQWEdxOTUzMGpMK1piVnBFbVQ1SEFtYjlld0NkNS8vdk9mTVdiTUdLaXBxV0hod29WRDN2d2dNREFRVTZkT0ZadHE1K0RnZ1BUMGRQVDA5SURINDhIQXdFRHNVcWlEY2VQR0RabGIzVUR2Y3E5OVcvdUM1VGFCM2k2Vmx5OWZvcWVuQjF3dWw3bUY3dHNTRi93dHk2SlpnbHZsRHovOEVQUG16Y09jT1hORTZvd2FOUW9wS1NuSXo4OW5XdkYrZm41UVUxT0RtNXViU0FxWnI2OHZ2THk4ME5YVmhaNmVIcWlycTB1ZDdqeGx5aFFZR0JoZzZkS2xjSFoyRnNuT0VBeUMxdFhWb2JXMUZaczJiUkpKRC9QMDlJUzF0VFdhbXByQVlyRmdZbUlpdCt1bFAzTnpjOHlaTTBja1IxNlNqbzRPc2Exa0R3OFBvZTYzN2R1MzQrblRwMUJXVm9hRmhRVXNMUzJaTWxkWFYweWRPaFY4UGgralJvMkNrWkhSTzgwUWtaZmZ5eEt2Zy9YbTFpSjlDNlpObThZSDNzMGtGMExJOE9YcjY0dUtpZ3J3ZUx6NTE2OWZ2L1F1emtIeHYzWUpJV1FZb3VCTkNDRUtpSUkzSVlRb0lBcmVoQkNpZ0NoNEUvS2EvUDM5My9xMGRFSUVoazJxSUZGOG5aMmRhR3hzbEtrdW44OFhXUTVXd05MU2NzQlZFV1h4MDA4L3ZiVzEyQW5wajRJM1VSakZ4Y1hZdG0yYlRIVURBZ0tZblhUNmFtMXR4ZGF0VzVuMXI2V3RFek5tekpnM3RwZ1VJVU5Gd1pzb0RHZG5aMmJON1o2ZUhzeWNPUk0vL1BBRGVucDY0T0hoSVpMdnYzYnRXcEZqOUorT0xtMlZPWHQ3ZXdyZTVMMUZ3WnNNYThYRnhXS2ZkM056ZzQ2T0RtcHJhNWxsYjhWcGFHaGdObnpvdTdzUUlXOGFCVytpVUFTYkR2VDA5QUFBNnV2cm1aOEZaY2JHeHN4cWlMSzRkZXVXeUxybHJhMnRHRDkrUEM1ZXZDaXlEbmhmcGFXbEtDMHRCVUF6ZmNuYlJjR2JLSlQrK3pKdTNyeFpwQ3d2TDAvbWhhVFMwOVB4M1hmZklTY25oMW5FU3JENXI3VzFOV3hzYklSMnZlL0wwOU1UQ3hjdXhNYU5Hd2Y3TVFnWk1ncmVST0hrNWVYQjJOZ1lEZzRPeU0vUEI1ZkxaZnE4Ky9acC8vcnJyd01lYStQR2pUaC8vankrK3VvckhEcDBDQ3dXQzFWVlZjd2E0SnFhbXREUzBnS1h5eFc3U0plV2x0YVFGeDBqNUhWUThDWUtxYW1wQ1VEdlR2WE56YzFpNnl4YXRHakE0MmhvYUdESGpoM1l2SGt6RGh3NEFIOS9mNVNVbEdEU3BFblExTlJFVDA4UDFxMWJCeXNySzZrYlJSRHl0bEh3SmdxcHFLZ0l1cnE2ME5MU1FrdExDNERlRFRmNlc3bHlwZEFteTc2K3ZpSjE3TzN0NGVIaGdjek1URmhhV3VMNjllc0lDQWdBMEx2YitlVEprM0g4K0hFNE9Ua05hdk1FUXQ0a21tRkpGRTU5ZlQzUzA5TXhkKzVjS0NrcFFWOWZIeG9hR3ZqVG4vNGtVdGZFeEFSMmRuYk1uOExDUXJFdDhxQ2dJSXdaTXdZUkVSRlFVbElTcXJOcDB5Ym82T2pnNjYrL1JuZDM5eHY5YklUSWlvSTNVVGduVDU0RWw4dGw4cmpWMWRWUldGaUl2THk4QVY4N2R1eFlzYnZQcTZ1ckl6dzhIRHdlRDFaV1Z0RFgxMmZLTkRRMDhNVVhYNkMydGhaSGpoeVIzd2NoWkFpbzI0UW9IRGFiemV3RUk2Q2xwU1cwS2JJMGZENWZaQk5rQUxoNjlTcUEzZzJSaTRxS2hMcGIzTjNkVVZoWUtEYndFL0l1VVBBbUNxZC91dUJnZVhwNklpZ29TR2k3dHR1M2IrUDQ4ZVA0OU5OUGNlZk9IY1RFeEdEeTVNbk0xbVBLeXNySXpNd2MwdnNTSWs4VXZJbkNTVTFOaGJHeHNkaXlnUUk3aDhOQlRVME5zeXM4QUxTM3QyUHIxcTFRVTFORFJFUUVmdm5sRi9qNyt5TW1KZ1pKU1VseVBYZEM1SVdDTjFFNHhzYkdyNzJiKzdObnp3QUFob2FHQUFBdWw0dlEwRkE4ZnZ3WWNYRngwTlBUZzU2ZUhwWXVYWXJ2di84ZVAvendBNVlzV1NLdlV5ZEViaWg0RTRYVDBkR0JGeTllREZpUHhXS0oxQk9zVTJKaVlvTHU3bTVFUkVUZzZ0V3I4UGIyeG9JRkM1aDZiRFlialkyTlFqdXo5MVZmWHc4QWc1cUdUNGc4VWZBbUNtZjE2dFV5MVJzL2ZqeHljM09ob3FJQ1ZWVlZjTGxjNU9YbFFWdGJHMlptWmlndUxzYWxTNWZnN095TW9LQWdvZGRxYUdnZ05UV1ZlVnhaV1ltc3JDeG9hR2lBeFdLaHNySVNBREJ4NGtUNWZUQkNCb0dDTjFFNEdSa1pFamRCY0hKeVluNys4c3N2RVJVVkpkUnZiV2hvaUtpb0tMQllMTXliTncvaDRlRll0bXlaMk95VHZuUjFkVkZhV2dvZWp3ZWdON3RseFlvVmNIVjFsY01uSW1Ud0tIZ1RoVEpuemh3WUdSbEJUMDlQYlBtOGVmT1lkRDdCcEJ4cFBEMDlaWHBmVTFOVEpwV1FrUGNCQlcraVVGSlNVcVNXUzl0Y2daRGZFNXBoU1FnaENvaUNOeUdFS0NBSzNvUVFvb0FvZUJOQ2lBS2k0RTBJSVFxSWdqY2hoQ2dnQ3Q2RUVLS0FLSGdUUW9nQ291Qk5DQ0VLaUlJM0lZUW9JQXJlaEJDaWdDaDRFMEtJQXFMZ1RRZ2hDb2lDTnlHRUtDQUszb1FRb29Bb2VCTkNpQUtpNEUwSUlRcUlnamNoaENnZ0N0NkVFS0tBS0hnVFFvZ0NvdUJOQ0NFS2lJSTNJWVFvSUFyZWhCQ2lnQ2g0RTBLSUFocnhyazlBSHV6czdONzFLUkJDeUZ1bDBDMXZQcC8vMDdzK0IwTEk4TVRuODU4cktTazllTmZuUVFnaGhCQkNDQ0dFRUVJSUlZUVFRZ2doaEJCQ0NDR0VFRUlJSVlRUVFnZ2hoQkJDQ0NHRUVFSUlJWVFRUWdnaGhCQkNDQ0dFRUVJSUlZUVFRZ2doaEJCQ0NDR0VFRUlJSVlRUVFnZ2hoQkJDQ0NHRUVFSUlJWVFRUWdnaGhCQkNDQ0dFRUVJSUlZUVFRZ2doaEJEeUR2MGYrVnE5MTNlNzZoNEFBQUFBU1VWT1JLNUNZSUk9IiwKCSJUaGVtZSIgOiAiIiwKCSJUeXBlIiA6ICJmbG93IiwKCSJWZXJzaW9uIiA6ICIxNCIKfQo="/>
    </extobj>
    <extobj name="C9F754DE-2CAD-44b6-B708-469DEB6407EB-3">
      <extobjdata type="C9F754DE-2CAD-44b6-B708-469DEB6407EB" data="ewoJIkZpbGVJZCIgOiAiMjAyOTQ2OTg4MTc5IiwKCSJHcm91cElkIiA6ICI0ODQ0NzQ4ODAiLAoJIkltYWdlIiA6ICJpVkJPUncwS0dnb0FBQUFOU1VoRVVnQUFCYXdBQUFKTENBWUFBQUFMdU5HSkFBQUFDWEJJV1hNQUFBc1RBQUFMRXdFQW1wd1lBQUFnQUVsRVFWUjRuT3pkZDNoVVpmNy8vOWVrVHdnQlFpZ0tVbVhwaUhRVlJFVUZCQXNnMk1VQ2dvaW91SXFMZkJCVVlCRUxvaUNMcUN0U2RyRWhxRFRCVUEwZHdoSnFxQ0dkaENRa2sweW0vUDdnTi9OTlNDYVpTU0VEUEIvWHhYWEJ6TG5QdWFjbXZNNzd2RytEM1c2M0N3QUFBQUFBQUFDQUNtUXdHQXdsYmVOek9TWUNBQUFBQUFBQUFFQkpDS3dCQUFBQUFBQUFBRjZCd0JvQUFBQUFBQUFBNEJVSXJBRUFBQUFBQUFBQVhvSEFHZ0FBQUFBQUFBRGdGUWlzQVFBQUFBQUFBQUJlZ2NBYUFBQUFBQUFBQU9BVkNLd0JBQUFBQUFBQUFGNkJ3Qm9BQUFBQUFBQUE0QlVJckFFQUFBQUFBQUFBWG9IQUdnQUFBQUFBQUFEZ0ZRaXNBUUFBQUFBQUFBQmVnY0FhQUFBQUFBQUFBT0FWQ0t3QkFBQUFBQUFBQUY2QndCb0FBQUFBQUFBQTRCVUlyQUVBQUFBQUFBQUFYb0hBR2dBQUFBQUFBQURnRlFpc0FRQUFBQUFBQUFCZWdjQWFBQUFBQUFBQUFPQVZDS3dCQUFBQUFBQUFBRjZCd0JvQUFBQUFBQUFBNEJVSXJBRUFBQUFBQUFBQVhvSEFHZ0FBQUFBQUFBRGdGUWlzQVFBQUFBQUFBQUJlZ2NBYUFBQUFBQUFBQU9BVkNLd0JBQUFBQUFBQUFGNkJ3Qm9BQUFBQUFBQUE0QlVJckFFQUFBQUFBQUFBWG9IQUdnQUFBQUFBQUFEZ0ZRaXNBUUFBQUFBQUFBQmVnY0FhQUFBQUFBQUFBT0FWQ0t3QkFBQUFBQUFBQUY2QndCb0FBQUFBQUFBQTRCVUlyQUVBQUFBQUFBQUFYb0hBR2dBQUFBQUFBQURnRlFpc0FRQUFBQUFBQUFCZWdjQWFBQUFBQUFBQUFPQVZDS3dCQUFBQUFBQUFBRjZCd0JvQUFBQUFBQUFBNEJVSXJBRUFBQUFBQUFBQVhvSEFHZ0FBQUFBQUFBRGdGUWlzQVFBQUFBQUFBQUJlZ2NBYUFBQUFBQUFBQU9BVkNLd0JBQUFBQUFBQUFGNkJ3Qm9BQUFBQUFBQUE0Qlg4S25zQ0FBQUFRR2xZTEJhZE9uVkt5Y25KTXBsTXNscXRsVDBsQUFCd0JmSDE5WlhSYUZTdFdyWFVzR0ZEK2ZrUmt3SGV3R0MzMisyVlBRa0FBQURBRTZtcHFZcU9qbFpnWUtCQ1EwTVZFQkFnSHg4dUhnUUFBTzZ6Mld3eW04M0t5TWhRYm02dVdyVnFwYkN3c01xZUZuQlZNeGdNaGhLM0liQUdBQURBbFNRMU5WVlJVVkdxVzdldWpFWmpaVThIQUFCY0JVd21reElTRXRTdVhUdENhNkFDdVJOWVU0WUNBQUNBSzRiRllsRjBkRFJoTlFBQUtGZEdvMUYxNjlaVmRIUzBMQlpMWlU4SHVLWVJXQU1BQU9DS2NlclVLUVVHQmhKV0F3Q0FjbWMwR2hVWUdLaFRwMDVWOWxTQWF4cUJOUUFBQUs0WXljbkpDZzBOcmV4cEFBQ0FxMVJvYUtoU1VsSXFleHJBTlkzQUdnQUFBRmNNazhta2dJQ0F5cDRHQUFDNFNnVUVCQ2c3Tzd1eXB3RmMwd2lzQVFBQWNNV3dXcTN5OGVGWFdBQUFVREY4Zkh4a3RWb3JleHJBTlkzZjlnRUFBQUFBQUFBQVhvSEFHZ0FBQUFBQUFBRGdGUWlzQVFBQUFBQUFBQUJlZ2NBYUFBQUFBQUFBQU9BVkNLd0JBQUFBQUFBQUFGNkJ3Qm9BQUFBQUFBQUE0QlVJckFFQUFBQUFBQUFBWG9IQUdnQUFBQUFBQUFEZ0ZRaXNBUUFBQUFBQUFBQmVnY0FhQUFBQUFBQUFBT0FWQ0t3QkFBQUFBQUFBQUY2QndCb0FBQUFBQUFBQTRCVUlyQUVBQUFBQUFBQUFYb0hBR2dBQUFBQUFBQURnRlFpc0FRQUFBQUFBQUFCZWdjQWFBQUFBeUdmcDBxVmFzV0pGaFkrNUZzVEh4K3ViYjc1UldscGFtZmUxZGV0V1JVUkVsSDFTbDRuRllpbHhtL1QwZExmMmxaNmVMcnZkWHRZcEZaS1JrYUdKRXlkcTRzU0piczMzV25UMjdGbnQyN2V2UW8veGozLzhRMU9uVG5WcjI1RWpSK3FGRjE0bzAvRk1KbE9aeGhmbndvVUx5c3JLS25HYjdPenNRcmVucDZlWCtGMWhzOWs4bXMvdTNidTFhOWN1ajhZQUFDcWZYMlZQQUFBQUFQQW1hOWFzVVdob3FPNi8vLzRLSFhNdCtPYWJiM1Q4K0hGbFpXVnA5T2pSWmRyWER6LzhvSXlNRE4xeHh4M2xNN2xMckYrLzNxUHQ3N3JyTHBmMy9mYmJiOXF4WTRkR2poeXB1blhyRnJsTlptYW0zbmpqRFlXSGgrdkZGMS9VRFRmYzRISi8wNlpOVTA1T2prYU9IS2tXTFZwNE5NL2lXSzFXeGNYRlNWS0ZCT0pYdXRUVVZFMmVQRm1CZ1lHYU5tMmFRa0pDS3VRNHljbkp5czNOZFd0Ym04M21jV2liMzdadDI3UjQ4V0lOSGp4WTNidDNML1YrWEhuMTFWY1ZFaEtpbVRObkZydE5yVnExTkczYXRBSzMvL09mLzFSeWNyTG16NTlmYUl6ZGJ0Y2ZmL3loZGV2V2FkeTRjYXBSbzRaYjg1azdkNjVzTnB0em43LysrcXRpWW1MMHhCTlBLRHc4M0lOSFZ2NkdEUnRXcW5GRlBUK1NGQk1UbzhqSVNCMDdka3pKeWNreW04MEtEQXhVblRwMTFMSmxTOTErKysycVZhdVcyL082OTk1N05XVElFTGZuNWVyeEJBWUdxbnIxNm1yWXNLSGF0V3VuamgwN3l0L2YzK1A5eko4L1h5YVRTWk1tVFZKcWFxcGVmUEZGZGVqUXdlMzVBYml5RUZnREFBQUFsMGxwQTRyaXpKczNUejQrM25uaDVPT1BQNjRwVTZabzc5NjlpbzZPVnF0V3JTcnNXR1BIamxWR1JrYXgyNFNHaHVyamp6OHU4cjdGaXhkN2REeFhnZlgyN2R1MWJOa3lHUXdHblR0M3ptVmd2WDM3ZHRsc051WG01dXI2NjY5M2VaeFRwMDRwSlNWRmZuNSthdENnZ1VkenZGemVlT09OY3QzZjVNbVRGUndjWE9qMjh2Nzh1QXIrSE1MQ3d0UzllM2R0M0xoUnYvMzJteDU1NUJHWDI3b3p0NmxUcDZwMjdkcXlXcTNLeXNwU2FHaW94M011aTdpNE9DMWN1RkFtazBubnpwMlRWTGJuOUoxMzNpbjJSRXQ1TWhnTU9uYnNtRkpTVWpScjFpeTk5ZFpiQ2d3TTlHZ2Z1Ym01MnJsenAySmpZelZ4NGtROTlOQkR1dWVlZTJRd0dNbzh2OFRFUkUyWk1rVTJtMDNqeDQ4djlqTmQzdExUMC9YdHQ5OHFLaXFxMEgwbWswa25UNTdVeVpNbnRYcjFhdlh1M1ZzREJneTRyRDh6Y25OemxaaVlxTVRFUkczZnZsMy8vZTkvTlhEZ1FQWG8wY1BqZlJtTlJnMGJOa3dmZlBDQnZ2cnFLOVd2WDErMWE5ZXVnRmtEcUd3RTFnQUFBTGhtSFQ5K3ZNaEw4VE15TWp3T2Nvb2FjN25ENUlvSXhCMCsrdWdqVmF0V3phTXhqUm8xVXFkT25SUVZGYVdrcEtRS0Rhd2RYQVhFQ1FrSmJvMTkvLzMzaTkxbXdvUUpMdmUxYytkT3paOC9YM2E3WFk4Ly9yaGF0Mjd0Y2orYk5tMlNkREg0OXZYMWRibWRvNTFCMjdadGl3eHh5OHVrU1pQY0R1NEdEaHhZb0xLeFBGcSs1RmRTQlhHZE9uWEtGREs2ODE1dzZOKy92eUlqSTR0c1lYRXBnOEdnc0xDd1FyZGZ1SENoUUFWMWZIeThKazJhcEZ0dXVVWFBQLys4MjNNcGkzUG56dW1UVHo2UnlXUlMrL2J0OWNBREQwaFNpYUc1NHlSUVVkc1Y5NzZ0Q004OTk1emk0dUowNXN3Wi9mdmYvOWFJRVNNOEdoOFlHS2dKRXlibzU1OS8xcG8xYTdSMDZWSWxKU1hweVNlZkxOTzg4dkx5Tkh2MmJHVm5aMnZFaUJGdWg5VkYvZXhadVhLbDg3dkJuVFl4U1VsSm1qRmpodk16MktoUkkvWG8wVU1OR3paVVVGQ1FNak16ZGV6WU1XM1lzRUVwS1NsYXVYS2w0dUxpTkdyVXFBcDcvWHIwNktHK2ZmdEt1bGdabjV1YnErVGtaQjA2ZEVqYnRtMVRabWFtdnYzMlcwVkhSK3Y1NTUrWG4xL0JXTXJ4dU1lUEgxOW9mNUxVckZrejNYcnJyZHF5Wll1KytlWWJ2Zm5tbStWeTBnR0FkeUd3QmdBQXdEV3JhdFdxNnRhdFc0SGJJaU1qNWUvdnI0NGRPN3E5SDFkakx2MVBkRWtWbmRMRkFNTHhIM1YzdHMvUDAzRGNFUXk2TTg3eFdFNmZQcTNaczJlN2ZZemMzRno1K3ZwcTVjcVZXcmx5cFZ0ai92NzN2N3QxNlhwK05wdE52cjYrTGdObmQ4SjhpOFZTWXBqcHF0ZnoxcTFiOWU5Ly8xczJtMDBQUHZpZzdyenpUcGY3aUltSlVXeHNyQUlEQTR0dGNXS3oyZlRYWDM5Smt0cTNiNjhMRnk2NDNEWTRPTGhNSjBjU0V4UGQzdmJTSHNpZXZrL0xhdEtrU2NXMkZDaUpxL2RDY2UrUkxWdTJhTXVXTFlWdTc5dTNyd1lOR2lSSkNnb0swdlRwMHd2Y2I3Rlk5STkvL0VOK2ZuN09OaGFwcWFtU3BDcFZxbmc4eDVMdW56VnJWcUVURy9IeDhmcjQ0NCtWbHBhbVpzMmE2WVVYWG5CK25sMWRjWkQvT0Q0K1BpVnU1MHBDUW9JbVRKaFE2UGJrNUdTUFhvZjU4K2NyTURCUUw3MzBrdDU5OTEzdDJMRkRqUnMzMXIzMzN1dlJmUHo4L0RSNDhHQzFhTkZDUC83NG8vcjE2K2ZSK0tJc1g3NWNjWEZ4NnRpeG96cDM3dXoydUtJcWc0MUdZN0gzNTVlYm02dFBQLzFVYVdscDh2SHgwU09QUEtKZXZYb1YyS1p1M2JwcTFxeVo3cjc3YmkxZXZGaWJObTNTdm4zNzlQMzMzK3ZSUng5MWU2NmVNQnFOaGViZW9FRURkZXpZVVFNSER0UlBQLzJrUC8vOFV6dDI3RkJlWHA1ZWV1bWxBajhyTHgxYjFQNGVmUEJCYmR1MlRVZVBIdFdPSFR2VXBVdVhDbmtzQUNvUGdUVUFBQUN1V2JWcTFTb1Vqa1JHUmpvdk8zWlhhY1pVaEhuejVybTliZjRneVpOeEZvdkYyVTdBRSs1VXFEcFlyVllkUFhwVTMzNzdyZk0yUjFpYlAveWFNR0dDZ29LQ2xKZVhWeTR0RmxKU1Vvb00xNHBqdDl2MTAwOC9PY1A0Qng1NHdHVXY4MHZmSDdtNXVYcmxsVmNLYmVjSWdBOGNPT0NzblB6bW0yK0tuY2U0Y2VQVXJGa3pqK2FlM3hkZmZGR21FUGhxNEtvNnZ6aFZxMVl0OXY2Tkd6Y3FMUzFOdlh2M2RqNi9qcE1EZGVyVThYZ3VqaE1xcnU2LzlLVEZnUU1ITkcvZVBHVmxaYWxKa3lZYU0yYU1BZ0lDaXAyekp5d1dpeVpObWxUZ3R1enNiT2ZucUhYcjFvWG1tcENRSUY5ZjMwSW5wWktUazJXMVdvdDlIZXJXcmF0SEhubEUzMzMzblZhdlhxMmVQWHQ2M0JwRXVuakZRcHMyYmNwY21adVNrcUsxYTlmS3o4L1BvMzdQNWVHWFgzNXh2cGVLQ3F2ejgvZjMxOU5QUDYzTXpFenQzYnRYNjlhdFU3ZHUzZFNvVWFQTE5OdUxqRWFqbm5qaUNkV3FWVXRMbHk3VjNyMTd0WGJ0V285UFBJU0ZoYWxyMTY3YXNtV0xsaTlmcnM2ZE8xTmxEVnhsQ0t3QkFBQ0FTK1RrNUdqUm9rV1ZQUTJ2MUtSSms4dFNVWnVTa2xKa3RYUCsyeHdWNHFkT25aTGRibmQ3SVRaWFBHMEprcHFhcXErLy9scUhEaDJTajQrUG5uamlDZlhzMmJQRTQ3aGF2Ty9TQ3VvLy92aERrbFNqUmcyWG9WeFNVcEpzTmx1aHkrcXZacDYwTC9IRSsrKy9MNVBKcE5XclY2dGV2WHBGVnN1dVdiTkdwMCtmVnA4K2ZWUy9mdjFpOTJleFdMUnk1VXI1K1BnVUNCTmpZMk1sU2IvLy9ydldyVnNuNmVKcm4vOWtpYXYzNFFzdnZDQ2J6VmJpKzFTNmVDTHRxNisra3QxdVY0c1dMZlR5eXk4ck1EQlFXVmxaU2toSVVOT21UVXZjUjBuc2RudWh6Nm5OWm5QZTFyRmp4MEp6SFRac21NTEN3Z3JkL285Ly9FUEp5Y2tsUHJhZVBYc3FOVFhWR1ZaLy9mWFgycnAxYTdGalNqcVpXTnJ2dEZXclZzbGlzZWoyMjI5WHpabzFTN1dQMHJodzRZTCsvUE5QU1ZMejVzMkxEYXNkREFhRG5uenlTVVZIUjh0c051djMzMy9YcUZHaktucXFSYnIzM250MTVNZ1I3ZDI3Vjh1WEwxZjM3dDA5Ym5uVXMyZFBiZG15UlFrSkNZcU9qaTYyQlJPQUs4KzE4MXNOQUFBQTRDYXoyZXdNQStDK3hNUkUvZkhISHhvOGVMRExLczZ6WjgvcXYvLzlyNTU4OHNsaUwzbHYwNlpOZ1JESnNhaGlVY0dTSTlndExyRHc5ZldWeVdSU1ZsYVd5MVlNSnBQSjJUL1dsZnp0TUJZdVhLaERodzZwYXRXcUdqNThlSUVlM1JjdVhORDY5ZXZWcjErL1FyMWlaOHlZVWFpYU9TOHZUeSsrK0tMejMyZk9uTkdCQXdjVUdCaW9kOTU1eDJYSVBXYk1HR1ZuWjE5VGdiVW43VXM4bFpXVnBYWHIxc2xtczZsKy9mcTY3cnJyblBkZHVIQkJLMWFzVUU1T2psc0x4bTNZc0VGcGFXbTY5ZFpiQy9TMlBubnlwS1NDdmIvemg3emx4YkZJNTIyMzNhYW5ubnJLK1I1WnRteVpObXpZb0pFalJ4Ym9SVjRhL3Y3K0JUNlR3NFlOVTBoSWlHYk9uRm1tL1paa3dJQUJ6cjlYcTFhdHlLcnNqSXdNNTVVZHBhbWVMMGxPVG82elpZK3JSVmdyeXM2ZE81V1hseWRKdXUrKys5d2VWNzE2ZFhYbzBFR1JrWkhhdDIrZmNuSnlGQlFVVkZIVExOWUREenlndlh2M0tpY25SOXUyYlN1MmpWSlJtalJwb2hvMWFpZ3RMVTNidDI4bnNBYXVNdGZPYnpVQUFBQ0FtMEpEUXozcTJWclpyVUNLNG1pbjhkQkREM204V0dKcEpDUWs2TU1QUDlUNTgrZGxNcGxjUGlmTGx5OVhkSFMwM24vL2ZRMGZQbHh0MjdZdDAzRWpJaUswYytkTytmajRxSHYzN2k2M3ExKy92azZkT3FVMzMzelQyVHFrZS9mdUJYcllwcWVuRjJoRFVwS1JJMGRxK2ZMbHV1ZWVld284eHhhTFJiTm56OWJSbzBlVmxaV2x4eDU3ek9QSHRYejVja2tYcXdoZGhkWFN4Zllwa29vTXJMT3pzNHRkdU0weFZuS3Zhdm5kZDkrOXJJdUl1bExXOWlYRmZWN0R3OFAxK09PUDY2dXZ2dEtYWDM2cHQ5OSsyM25DNGFlZmZwTEpaTks5OTk2cjVzMmJGM3VNbkp3Yy9mcnJyeklZREFVQ3hZeU1ETVhGeGFsT25UcWFNbVdLY3o2ZWZ1ZTQ0L3JycjlmcnI3K3VGaTFhT0crTGpZM1ZoZzBiNU9mblZ5NFYxdDVnMEtCQnpqN2lEbmw1ZWZxLy8vcy9aMkR0VGtXNnAvYnYzNi9jM0Z4ZGQ5MTFKVmJibDdkRGh3NUp1dGk3M3RQRmJOdTFhNmZJeUVoWnJWYkZ4TVJVV3REYm9FRURoWWVIS3lVbFJmLzczLzg4RHF5bGl5YzJOMjNhcEtpb3FBcVlJWURLUkdBTkFBQUFYSVVjbGNLOWUvZXU4TUE2UGo1ZUgzNzRvZExUMDNYRERUY1V1NWpYQ3krOG9JVUxGMnJUcGsyYU5XdVdCZzhlN0hIL1V1bGlGZnozMzMrdmlJZ0lTUmNyTG90YnFQR1paNTdSZDk5OXB6Tm56aWc1T1ZsU3djVzlicnp4Um9XRmhlblpaNStWSkczYnRrMUxsaXpSMDA4L1hhQUs5WnR2dm5FdW1oY1FFS0NISDM2NHdISHNkcnYrL2U5LzYralJvNnBWcTViNjkrL3Y4V003ZlBpdzl1elpJNlBScUw1OSt4YTdyYU10U2xHQnRTZFZ1eFZadGV4dDhsZXlGK1dXVzI1UlpHU2twSXNuTWNMQ3duVDA2RkZ0MnJSSmpSbzFLaFNPRm1YVnFsWEt6TXhVdDI3ZENsVDM3dCsvWDNhN1hTMWJ0blE1dHJnKzZvN1h1N2h0bm5qaUNlZis4NGZWZHJ0ZEN4Y3VsTTFtMHgxMzNPSDhYdmpIUC80aGk4V2lHVE5tbFBpNHlvT3I5aHZUcGsxek9XYkdqQm5PejUwNzI2OWF0VW9wS1NuT2YrZmw1Y25QejY5Y1c4a2NPSEJBa3NwODBxMDBIRzFsR2pkdTdQRmpjbFRlU3hlL3V5dXpNcmxCZ3daS1NVblIyYk5uU3pXK2NlUEcyclJwa3pJek01V2NuT3p4WXIwQXZCZUJOUUNVd0xHNGxNbGtVazVPVG9GcUpBREExU2tqSThNcnE2YTkwWmt6Wi9USko1OG9JeU5EalJvMTB0aXhZNHZ0UmVycjY2dWhRNGVxZHUzYSt1bW5uN1IwNlZLZFBYdFdUei85ZEtIV0djWHg5ZlZWWEZ5YzdIYTc3cnp6VHZYcDA2Zlk3Vys0NFFhTkh6KyswTzNaMmRuS3pjM1ZpQkVqSlAyL1B0SkdvMUc1dWJuNitlZWYxYXhaTTJjb05IandZRW4vcjUxRC9yN1pkcnRkQ3hZc1VHUmtwSUtEZy9YS0s2K1V1Q2hmVVl4R28xcTJiS20yYmRzcU9EaFl1Ym01TG50WUYxZGhuVjlwZS9SbVoyZHJ6Smd4UmQ1WDBaK1I2NisvWHUrKysyNmgyOHVyaC9YUFAvK3NGMTk4VWZYcTFkT3FWYXUwZWZObTUzMFdpMFYrZm43T3F1ZU1qQXpaN1hhbHBhWHBuWGZlS2JDZlM2dDNMUmFMczZXUTNXNlh6V1p6VnFZN1drZ1VGM0s2YzVLaHVHMXljbktLdkgzVnFsVTZkdXlZcWxTcFV1REtnclMwTkZrc2xoS1BXUmFsZmE4NDJvdWtwS1M0dmRocmNuS3lWcTVjcWRhdFcrdmd3WU95Mld5YU0yZU9EQWFEWG5qaGhYSnJnWEg4K0hGSkYwUFR5ODN4L1pPLzFZeTc4aTlPbTVtWldXNXpLZzNIU1pQMDlQUlNqYTlYcjU3ejcyZlBuaVd3QnE0aUJOWUE0RUpjWEp5T0h6K3V4TVJFWnpVTEFLQnlsWFZSUFhjRkJBVG90dHR1YzN2N2t2cGRsemFzY1hlY2o0K1A1czJiVjZwalNOSkxMNzFVN1AwREJ3NHNjbEd2YmR1MjZkdHZ2NVhaYkZhVEprMDBldlJvN2Q2OXU5aldIT2ZPbmRQS2xTdDExMTEzS1N3c1RGOS8vYlcyYk5taWMrZk9hZFNvVVc0dHZKV1ltS2o0K0hpTkdERkNSNDRjVWFkT25VcCtrQzRzWHJ6WVdVMWJsSlNVRkwzNTVwc3U3M2NFd1RhYlRRc1dMTkRtelpzVkZCU2sxMTU3cmRSOWN4czBhS0RYWDM5ZDU4NmQwL1RwMHhVY0hLd3hZOFlVYXNmaENFT2xrZ1ByaWxEU0luTVdpOFVaUkJtTlJvOFhWWFAxZVMvUGFuQzczUzdwWWlEdFRsQ2NucDVlWXJqbTUrZW5WMTU1UmJObno5YTJiZHRrc1ZnMGN1UklHUXdHM1hiYmJVcEpTU20ycXRXVGt3dG56cHlSd1dBb3NTWEY2ZE9uOWNzdnYwaTYyQ2JJVlIvMzhtUTJtMlV5bVp5aHBNRmdVSjA2ZFFwczQxZzB0S2pQU3Y3WFkvcjA2YzYvT3hhZUxJck5adFA4K2ZObHNWZzBaTWdRVFo0ODJibXY1T1JrVFowNlZTKy8vSEtaZzAyNzNhNmtwQ1JKS3REbi9ISXhtODJTVktyd1BmK1l5aTdFY1h4dmxYWWUrUVA3L0JYMUFLNThCTllBY0luejU4OXJ6NTQ5U2tsSlVXaG9xSm8zYjY2NmRlc3FPRGhZUVVGQlh0RzdFUUN1Vlk3RjlTcGFVRkNRbm5qaUNiZTN2OUlYYU16TnpTMzIva3VyTDIwMm03Ny8vbnV0WGJ0V2t0UytmWHNOSHo1Y24zMzJtUTRkT3FScTFhcTVyQ0JkdTNhdElpSWlkUGJzV1kwYk4wNVZxbFRSbkRsemRPalFJWDN3d1FkNjlkVlhWYjE2ZFpkem1USmxpazZjT0tIMjdkdXJWYXRXV3Jac21aWXRXK2JSNDgxZkVYdm5uWGVxVFpzMkhvMi9WRTVPanI3NDRnc2RPSEJBQVFFQmV1V1ZWOHFsNmpJb0tFam56NS9YOGVQSDljTVBQMmpJa0NFRjdzOGY4bFJHWUowL1JDekt3b1VMRlJFUklUOC9QNDBmUDc1TXdaNGpvRFFZREpvM2IxNlpLNnhmZi8xMXBhZW5PM3RoRHhreXBORHpXeFpObWpUUlcyKzlwV25UcG1uWHJsMzY3YmZmMUw5L2Y5MXl5eTNxMkxGamthL1htVE5udEgvL2Z1M2Z2MS9qeG8xejZ6aVRKMCtXbjUrZjVzNmQ2M0tiakl3TXpaNDkyL2s1N3RtenAwZVB4V2F6RlhueWJPalFvVVV1UG1rMm16VnYzanp0MjdkUGd3Y1AxaDEzM0NIcDR2djUwbXIwY2VQRzZkeTVjMFgybUM3TmliN2ZmdnROTVRFeHV2UE9Pd3RVMzQ0ZlAxNmZmdnFwVHA0OHFTbFRwdWpGRjE4c3NROTVjUzVjdU9COFBpL1hpZFQ4ZkgxOVpiRllYRmJURnlmLzk3MnJLemN1RjhmOFMxdjFudjhrbUtOZk9ZQ3JBNEUxQU9SejVzd1o3ZGl4UThIQndicjExbHNML0tJTEFMajZ1S3BrTkpsTUhyZFFLR3BNL2ZyMTFhZFBINC8ybFpTVTVHeGRVZG8yRHA3eTlEamZmZmVkczBkMjM3NTlOWERnUUJrTUJuWHUzRm1IRGgzU3p6Ly9yRFp0MmhRS0ZkUFQwNTNqSEwyZDI3UnBvN0ZqeDJybXpKazZlL2FzamgwN3BrNmRPc2x1dCt2MDZkT0tpb3JTM3IxN2xaR1JJVWs2Y2VLRVFrTkQxYlJwVTludGRyZDdOTHZTdEdsVE5XM2FWR2ZPblBGbzNBMDMzQ0RwNGhWWmMrZk9WVnhjbkxNTlNFbUwyWlhVUTltaFNwVXFHamx5cEtaUG42NDFhOWFvUVlNRzZ0YXRtL1ArL0lGMVdSWWhyQWduVHB6UWhnMGJKRW4zMzM5L21hdFFIY0ZXWUdCZ3ViUUR5Y3ZMazFTeHoxdXRXclUwWnN3WVRaMDZWY3VYTDFmWHJsMVZxMVl0QlFRRVNMb1lCRHNXejh2SXlIQldBM3RhaVY2Y3ZMdzhmZjc1NXdYYWFaU20rS0tvYW5wSHlKaVptYW45Ky9kcjM3NTlraTRHMXR1M2IxZk5talV2YTR1RzZPaG9yVml4UWpWcTFOREFnUU1MM0ZlMWFsVzk4Y1libWp0M3J2YnYzNitQUHZwSVE0Y085ZWhLbXZ6eUI4V1ZFZnBXclZwVmFXbHBwV3Fsa2I4TlNIRW5CeThIeDNvQ0pWMnQ0WXJqc3lUOXY4ODBnS3NEZ1RVQS9QOWlZbUswZS9kdU5XellVQjA3ZHZTb2p5WUE0TXJrcWhWRVhsNWVzVzBpM0IzVHVuWHJFbnNyWDRuNjlldW5Bd2NPYU1DQUFicmxsbHVjdDk5MjIyMWF1WEtsVHA4K3JZaUlDTjE1NTUwRnhpMWJ0a3k1dWJscTNyeDVnWllJTjk1NG84YU9IYXN6Wjg0NDIzdDgvLzMzV3JObVRhRmp2L25tbXdWNlNzK2ZQMStmZlBLSm9xT2o5Zjc3N3hkcU9lQnc0Y0lGalI4LzNoazBYOG9SRnJwci92ejUyclZybDc3NjZpdVp6V2JWcUZGRHI3MzJtcTYvL3ZvU3g5YXBVNmRRNkdxMzI0dHNkZEdrU1JNTkdqUklTNWN1MVlJRkM5U2dRUVBuTWZJSE5ONzBlNHZOWnROMzMzMG51OTJ1aGcwYkZybHc1S0ZEaDFTM2JsMjNBek5IOWFUUmFIVGV0bWpSSXBsTUpyZkdHNDNHQWxkTk9NTCtpZzc2R3pWcXBCNDllbWpEaGczYXNHR0RCZzRjcUVPSERtbm56cDNhdlh1M3MyZTZ3V0RRVFRmZHBGdHV1VVUzM1hSVHNZc3FYc3BxdFJiWXZtclZxaG8zYnB6TVpyTSsvL3h6SFQ5K1hINStmcVh1VSszajQrT3ltdjdzMmJPYU5HbVNzN1dLZERIQUhUdDJySm8wYVZLdWl4d1dKekV4VVhQbnpwWE5adFBUVHo5ZDRIMlNmMTR2di95eTg0VGJOOTk4bytUa1pEMzAwRU1lSHkvLzQ2Mk1xeSt2dSs0NnBhV2w2Y1NKRXg2UFBYWHFsUFB2SmJXU3FVaFdxMVVuVDU2VVZQbys0Tjc2SFFpZzdBaXNBVUFYcTluMjdObWpaczJhcVgzNzlwVTlIUURBWlZKVVpmSGh3NGMxZS9ac0dRd0d2ZmJhYTJyVXFKRWthY1dLRlRLWlRNNjJBWGw1ZWZyMDAwOTE2TkFodFd2WFRpTkdqS2oweTZzdmwvRHdjRTJkT3JWUVd3TS9QejhOR1RKRWMrYk0wUTgvL0tDV0xWczZlOU1lT25SSW16ZHZsbytQang1NzdMRkMrMnpTcEltYU5HbmkvSGYxNnRWVm8wWU5kZTdjV1owNmRkTG5uMyt1akl3TS9lMXZmeXMwdG52MzdqcHc0SURXcjE5ZjVMNmxpMkY1ZG5hMjdydnZ2bUlmVjBuOXZHZlBudTNzbGRxNGNXTUZCd2VyWWNPR0dqVnFWS0VGRm4vODhVZFpMQllOSGp5NFFLZzFhZEtrUWtGcFhsNmV5OHJyZSs2NVIzdjM3dFdSSTBjMGQrNWNUWmd3UVFFQkFRVVdYQ3dwR1BRa0FNMHZmekRucm5YcjF1bjA2ZFB5OC9QVDg4OC9YeWpRKy9QUFA3VjQ4V0xkY01NTkdqZHVuRnVmbTZJQzYxMjdkamtyNzBzU0docGFJTEIyVldIdGFGSGhEbmV2VE9qV3JaczJiTmlnUTRjT09mdWNPOVNwVTBlSmlZbXFXcldxUm84ZTdiemRreXNITHIzU3dMR1E2TXlaTTNYMDZGRVpqVVk5ODh3eit1S0xMOXplcDd1cVY2K3U0T0JnZGV6WVVWMjdkdFdNR1RQazcrOWY0bFVHNVNrek0xT3paczFTZG5hMmV2WHFWZXlDbGo0K1BobzZkS2lDZzRPMWV2VnEvZnJycnpwMzdweWVlZVlaandMUC9KVzlack81M0JaeWRGZno1czBWSFIydHpNeE14Y1RFZVBSODc5Ky9YNUtjMzEyVlpkKytmYzVLOVp0dnZybFUrOGgvd3FvOHIwd0FVUGtJckFGYzh4d1ZjYlZyMTlaTk45MVUyZE1CQUZTaXpaczNhK0hDaGFwYXRhcGVmZlhWQXEyaC92enpUMlZrWkRnRGEzOS9mNzM4OHN1YU5XdVdvcUtpTkdYS0ZEMy8vUE9WR2dCY1RxNTZKbmZvMEVFZE8zYlVybDI3OU1VWFgraXR0OTVTWGw2ZXZ2cnFLOW50ZHZYcjE4K3RxcjZlUFh2cW5udnVjYXRDczJQSGpxcFRwNDZ6cXZ2U0JkejI3OSt2RFJzMnFIWHIxc1V1ZHVmbjUrZXlBanYvTmc1aFlXRWFOMjZjd3NMQ0NvVmRlL2Z1MWFwVnEyUXdHTlNsUzVjeTliUTJHQXg2OXRsbjljNDc3eWc1T1ZuSGp4OVhpeFl0bkF1dnVWTWxYTmJXS2U2S2k0dlR6ei8vTEVrYU1HQkFrUlhuTjkxMGs1WXZYNjdUcDAvclgvLzZsMGFQSGwxaWxlclpzMmNscWNnV0V5VUZ4NWYyUXJiWmJNNmUyUG1EeC95S1d6RFRzVkNndXh6N09uZnVuTE4vOWMwMzM2eWVQWHVxZWZQbUdqNThlS0V4anNlVWtKQlE3RnlHRFJ0V1pBOXJtM1hJSFEwQUFDQUFTVVJCVk0ybXRMUTBoWVNFYU15WU1SWFdaN2xLbFNyNitPT1AzUXA3VFNhVHk3N1VwVjJZTmlzclN4OTk5SkVTRXhQVnFGRWpEUjQ4MksxeGd3Y1BWa0JBZ0Zhc1dLRy8vdnBML3Y3K2V2cnBwOTArYnRXcVZXVXdHR1MzMjNYKy9QbFNMN0JhV2wyNmROR3laY3RrdDl1MWV2VnFqUm8xeXExeDZlbnAycmx6cDNNZmxiVTJqOVZxMWZMbHl5VmRQR2xUMm5VRVVsTlRuWC9QdndBamdDc2ZnVFdBYTk2aFE0ZVVsNWVuVHAwNlhiYkxGZ0VBM2lVckswdExsaXhSWkdTa0dqZHVyTkdqUjZ0YXRXb2xqZ3NNRE5ScnI3Mm1CUXNXYU92V3Jab3laWXA2OWVxbCsrNjdyMUMxN2JYazZhZWYxb2tUSjNUMjdGbDkvdm5ueXNuSlVWcGFtcG8yYmFvSEhuakFyWDE0VXEzdTQrT2pRWU1HYWM2Y09aby9mNzdHalJ2bkRIRmpZMlAxNVpkZnl0L2Z2OFNGTkUwbWs3WnMyVkxpTnZrVkZhQW1KQ1RvNjYrL2x0MXUxNEFCQThwbEFjWmF0V3JwMldlZlZmMzY5WjM5b0IyQnRhdlExY2ZIeHptL2FkT21sZXE0T1RrNWJyZEx5Y3ZMMDd4NTgyUTJtOVdpUlF2ZGUrKzlSVzRYRmhhbWtTTkg2cU9QUGxKVVZKU1dMRmxTNG10eit2UnBTVktEQmcwOGV3QXU1aWxkYkNIZ0tyQXJhaEZBaHpmZWVFTnBhV2x1SDgreHlKM0JZRkRYcmwzVnZYdjNFcjhmN0hhN2MrSEN2Ly85N3dXdVBuQ0hqNCtQQmc0Y3FBWU5HcWh1M2JvZXpkZFQ3bFltKy9yNnFtdlhyZ1Z1MjdWcmwzSnpjM1hycmJjVzJuN3IxcTBsN3ZOZi8vcVhZbU5qVmExYU5ZMGFOY3FqeFVjZmZQQkJCUVlHYXMyYU5jVmVlVkVVWDE5ZjFheFpVeWtwS1VwS1NycnNnWFd0V3JYVXRXdFhSVVpHYXZmdTNkcTVjNmV6blpJcmRydGRDeFlza05sc2xwK2ZuM3IzN24yWlpsdllraVZMRkJzYkswbDY5TkZIUy8xL3NQajRlT2ZmeTlvbkg0QjNJYkFHY0UzTHk4dlRrU05IZE9PTk4zSVpHUUJjZzJ3Mm0vNzY2eS85OE1NUHlzek1WSThlUGJScDB5YTkvdnJyTHNlNHFnUzg1NTU3dEdIREJxMWR1MVliTjI3VWJiZmRwaDQ5ZXBSWXNYczFxbEtsaWw1NTVSWDk4NS8vMU9IRGh5VmRiTGZoVGlWdGFYWG8wRUhkdW5WVFpHU2s1cytmcnhkZWVFRnhjWEdhT1hPbXNyT3pOV3pZTU5XdVhidllmYVNucCt1YmI3NHAwenlTa3BMMDRZY2ZLanM3VyszYnR5K3lmM05wZGU3Y3VjQy9TNnF3RGdnSTBOaXhZd3VFNm5hN1hRY1BIbFREaGcxVnBVb1Y1KzBtazBuYnRtMVQwNlpOQzd4bmc0S0M5TnBycnlrOVBiM0UxKzc3Nzc5WGJHeXNRa0pDTkd6WXNHSkRxT2JObTJ2dzRNSDY3My8vcXovLy9GTzFhdFZ5R1hCTEY5Y2FrVlF1bjZlU2d2N3l0bVBIRGtrWEswbmRyUUkxR0F5cVhidTJ6R2F6WnMyYXBiZmZmdHZqQlF5N2RPbmk4VndyVWtCQWdKNTc3cmtDdHgwK2ZGaTV1Ym1GYnBmY0M2eUhEQm1penovL1hLTkdqU3BWaFcyZlBuM1V2WHQzaFlTRWVEeTJZY09HU2tsSjBmSGp4OVd1WFR1UHg1ZlZrQ0ZERkIwZHJZeU1ESDM5OWRlUzVESzBOcHZOV3Jod29YTmh6QUVEQmx6V0JURWRMbHk0b0VXTEZqay9FMzM3OWkyMmhVdEpIRDI4alVhalcrc0hBTGh5RUZnRHVLYkZ4Y1hKWnJPVlMrVVRBT0RLa3AyZHJXblRwaWsrUGw0QkFRRWFPblNvZXZUbzRUS1UrK3V2djJRMm05V3paODhpNysvWHI1L3V1T01PTFZxMFNOSFIwVnEvZnIzeTh2STBkT2pRaW53WVhzbHV0K3ZJa1NNRmJyTmFyVHA2OUtnNmRPaFFZY2Q5OHNrbmxaQ1FvRjI3ZHVtRER6N1EyYk5ubFpPVG8zNzkrcWxidDI3RmpwMDZkYW95TXpNVkVCRGdERVVuVEppZ2hJUUV6WjgvWDJheldaR1JrV3JWcXBYTGRoQXBLU242OE1NUGRmNzhlVFZ0MmxURGh3K3YwS3UzSFAxZlhWV2pyMTY5V2l0V3JOQ0FBUU9jMVpUZmZmZWRObTdjcUljZmZyakFncUMvLy82N1ZxNWNxYzZkTzJ2RWlCSE8yMCtjT0tGcDA2YXBhdFdxZXUrOTkxeWU0SStNak5UNjlldGxNQmowM0hQUHViV1k0ajMzM0tPalI0OXE5KzdkK3Y3NzczWGRkZGNWR1Y2bHBLVG94SWtUTWhnTVJmYnE5YlNkUkZIOXNNdUxvK0kxTkRSVUFRRUJTa2xKMFo0OWV5UjVIaUEvOU5CRGlvdUwwNTQ5ZS9UWlo1OXAvUGp4bDcxWHNyZXJYNysrM24vL2ZZOHFxeTlWbXJCYWtscTJiS2xkdTNZcE9qcTZWQXMzbGxWb2FLakdqQm1qanovK1dObloyWm83ZDY1YXQyNnRXMjY1UmZYcTFaTy92Ny9TMDlOMTVNZ1JiZHk0MFZsbGY4Y2RkN2hWWFoyUWtLRHQyN2U3dkw5ZXZYb0YybVk1bUV3bUpTVWxTYnI0c3lBbkowZEpTVW1Lam83Vzl1M2JuVmNjOU9uVFJ3TUhEaXcwM2pIMjB2MFZkY0x4d0lFRGtxUldyVnB4cFN4d2xTR3dCbkJOaTR1TFUwaElpRUpEUXl0N0tnQ0F5eXc0T0ZoZHVuVFI0Y09ITlhUb1VHZTEyVk5QUFZYazludjI3SkhaYkhaNXYzUXgrQmc3ZHF3T0h6NnNIVHQydUZ3QThHcGx0OXUxZS9kdS9mYmJiODRXRGkxYnRwVE5adFBodzRjMVo4NGN0VzNiVm4zNzlpMXk4Y1N5Q2dvSzBqUFBQS1AzM252UFdaSGJzbVZMRFJnd29NU3hScU5SczJiTlVrcEtpaVpQbnF3NmRlb1V1SC90MnJYNitlZWYxYlp0MndLQnJzUFJvMGMxWjg0Y1pXWm1xbUhEaG5yMTFWY3JmQkhPckt3c1NVVUgxdWZPbmROdnYvMG1pOFZTb1BLMFhidDIycmh4b3lJaUl0UzdkMjlueU5PelowK3RXclZLdTNidFVrcEtpc0xEd3lWSmpSbzFVb01HRFhUeTVFbjkrT09QaGQ3L2RydGRFUkVSV3JKa2lhU0xKMjVjVlp2YTdYWlpMQmJsNWVVcEx5OVBack5adlh2MzFxRkRoNVNkbmExNTgrWnB3b1FKaFo3N3lNaEkyZTEydFdqUm9zaFdQZTYwWThqZmdzTVIzTGtUcW52S3o4OVB1M2Z2TG5SNysvYnRYWjdzY3NVUi9yLzc3cnRLU0VqUXdZTUhTNzA0M2RYaXlKRWp6b1ZBeldhekFnSUN5aFJXbDBXSERoMjBlUEZpblRoeFFxbXBxWlhTUTdsUm8wWWFQMzY4NXMrZnI1TW5UK3JBZ1FQT0VQZFNnWUdCR2pod29IcjE2dVhXdnFPaW9oUVZGZVh5L2djZWVLREl3SHJUcGszYXRHbVR5M0cxYXRYU1k0ODk1dko3WXZ6NDhVWHU3OUplOWJHeHNjNXcyOXV1SmdCUWRnVFdBSzVwbVptWkZmS2ZGUURBbGFGLy8vNjYvLzc3eTMyL3paczNWL1BtelVzMTFsRTFleVZWaTJWa1pHamJ0bTJLaUloUVltS2lwSXNuQkFZTUdLQTc3cmhEa3JSKy9Ycjk5Tk5QMnI5L3YvYnYzNitHRFJ1cWUvZnVhdCsrZmJrc0NKZVptYWwxNjlacHpabzFzbHF0TWhxTk1wbE1Pbmp3b0taTm02YisvZnVyVFpzMlJUNnZGeTVjME1jZmY2eUVoQVQxN2R1M1VHQXFTZmZkZDU5eWNuSzBjdVZLVFo4K3ZjQkNkaHMzYnRTaVJZdGt0VnJWcEVrVGpSa3pwdGpxM1JkZmZMSE1qMWVTamg4L0xxbm80SFhKa2lVeW04MzYyOS8rVnFDVlNKczJiUlFjSEt5VWxCUWRQSGhRclZxMWtuU3haVXZidG0wVkZSV2xqUnMzT2lzZkRRYURIbm5rRVUyZlBsMGJOMjVVOSs3ZEMxeVo5dXV2ditxWFgzNXgvbnZ2M3IzYXZYdTM4dkx5WkxGWW5IOGMveTZPeVdUU1o1OTlwcmZmZnR2NS9KbE1KcTFidDA2U0N2VTVybDY5dW54OWZZdnROMTJVWThlT1NTcSs1KzJFQ1JOYzNwZWVudTd5dm1iTm11bWhoeDVTVmxhVzdIYTdnb09EZGVPTk56cWZaMDhaalVhOStPS0xNcGxNaGI1VEhKV3FsYlZ3M3VXMlpjc1dMVml3d0JsWWYvamhoeG81Y21TbExiWVhHaHFxbTIrK1didDI3VkpFUkVTUjFjS1hROTI2ZGZYMjIyOXIvLzc5MnJadG00NGZQNjYwdERUWmJEWlZxVkpGMTE5L3ZkcTJiVnZxMWlkbFlUQVlGQkFRb1BEd2NEVnExRWczMzN5ejJyVnJWeTd2MlkwYk4wcVNhdFNvY2MyZnlBR3VSZ1RXQUs1cEpwT3BVdnEzQVFDOGc4RmcwSmRmZnFsVHAwNlZ1TzJGQ3hja0ZSOWs1VmRTaUdhMzIzWDgrSEVGQndjcktDaElBUUVCeXMzTjFaOS8vaWxKSGwvOTQ2b3RnanZ6ZGJlbHdxdXZ2cW8yYmRwSWtsSlRVL1cvLy8xUHUzYnQwc0dEQjUxdE1veEdvKzY2Nnk3MTd0MjdRUHVJWHIxNnFXdlhybHExYXBYV3IxK3ZVNmRPNmRTcFUxcThlTEVhTm15b2xpMWJxbkhqeG1yY3VMRnExS2lodkx3ODVlVGtLRGc0V01uSnlicHc0VUtoWHMwV2kwVUhEeDdVOXUzYnRXUEhEbGtzRnZuNCtPaXV1KzdTZ0FFRGRQandZUzFhdEVneE1USDY5Tk5QRlI0ZXJnNGRPdWltbTI1UzQ4YU5GUkFRb09Ua1pNMmNPVk9KaVlucTFxMmJNM1N5Mld3Rmpta3dHRFJvMENBWmpVYXRYYnRXMmRuWjh2SHgwYUpGaTV3VnRaMDdkOVp6enozbnNxZTBnNnZYTmlNam85QnRDUWtKU2twS1VuaDR1RUpEUXhVWUdDaWJ6YWI5Ky9jcklpSkMwc1ZldXZsdDNyeFplL2Z1bFkrUFQ2SEZEUDM4L05TK2ZYdHQzYnBWTzNic0tCQ2szbmJiYllxS2l0TFdyVnYxMEVNUE9VT2xaczJhcVVPSERzN1dIVysrK2FaelRNdVdMUXNFMW82RjFCeDhmSHdVR0Jpb3FsV3JLaUFnUUlHQmdRb01ERlJBUUVDQlAzbDVlWXFNakhTMllCazllclFNQm9PV0wxK3V6TXhNVmExYVZSMDdkaXl3NzRrVEo3cDZpaFVYRnllejJhelEwRkFaalVZRkJBVElicmZyMkxGait1T1BQNXh6ZHlVaEljSGxmY1dwVnEyYSt2ZnZYNnF4cmpSbzBNRFpWaUVrSkVRQkFRR3kyV3hhdlhxMXBOSlZpaDg4ZU5EWjk5aHhJdUdOTjk0b2NsdWJ6ZWJ5dm1uVHBqay9wMmZQbnBVa2x4WFBKcFBKNVhkTlNkOUJ5NVl0MDYrLy9pcEpHalJva0dKalk3VnQyelpObURCQnQ5NTZxOXEzYjY5NjllcXBXclZxQmNMUWVmUG1GYmsvdTkwdXE5VXFxOVhxUEtrU0docnE4WW5Ddm4zN2F2ZnUzWXFJaUZDZlBuM0t2Q2JPa0NGRE5HVElFSS9IR1F3R3RXdlhybHg2YVY5YXlWelI0MHF6bjh6TVRHM2V2Rm1TZFAvOTkxOHpKMjJBYXdtQk5ZQnJtdU5TUWdEQXRldmN1WE1laFZPbERiSXVaVEFZTkhmdVhHZDdna3UxYU5IQ28vMWRqdit3R3d3R0pTY242N1BQUGxOY1hGeUIrK3JYcjYrZVBYdnExbHR2ZGRrS0l5UWt4Tms3ZWZQbXpkcThlYk1TRWhKMDh1UkpuVHg1VXRMRjhPM2RkOS9WaFFzWENsMGE3Z2htZCsvZXJVMmJOdW5Zc1dNeW1VeVNMb1prUFhyMFVOKytmWjI5VHR1M2I2OVdyVnBwdzRZTldyTm1qVkpTVXJSbXpScXRXYk5HUGo0K0dqeDRzSXhHbzFKU1V0U3BVeWM5K3Vpait2ampqeFVTRXFLa3BDUmR1SENoVU0vaysrNjdUN2ZmZnJ1aW82TzFjT0ZDWjNEOXdBTVBxRisvZm00Rlh0T25UeThVYXVmbDVSVlplWjJhbXFwWnMyYTUzRmRJU0VpQlZoTnBhV242ejMvK0krbGltRmJVSmZ1T3dIclBuajE2NnFtbm5PK2RkdTNheVdnMHltcTFLakV4c1VBRjhvTVBQcWc5ZS9ib3lKRWppb3FLY2daak45NTRvM3IzN3EzYXRXc3JQRHhjd2NIQk1ocU5CVTdFdU12UHowK2JOMi9Xdm4zN3RIdjNiblhzMk5FWnBqNzg4TU1ldFZqWnQyK2Zmdnp4UjVmMzE2MWIxK1VDZFZMeG9ka2JiN3poOG5OYlVWSlRVMTBHOU8zYnQvZDRmM2w1ZVlVZVEzR1B5ZFY5NTg2ZDA5dHZ2MTNnTmxjTFl4b01oaUt2WG5ERjhWMXJzOWtVR1JrcFNSbzRjS0Q2OXUwcm04Mm04UEJ3clY2OVdoRVJFYzZUTjlMRjcwTEhuL3hzTnB0c05wdnNkcnV6U3R1aFhyMTZtang1c3R0emMyalVxSkc2ZGV1bXYvNzZTOHVYTDllamp6N3E4VDdndWVYTGw4dHNOanV2MUFGdzlTR3dCZ0FBd0RYdHJiZmVxclJqMTZ0WHIxQVFGQlFVcEZhdFdubGNaZWVxa3JBaTFLMWJWM0Z4Y1FvUEQxZW5UcDNVcFVzWE5XalF3TzN4SVNFaDZ0T25qL3IwNmFPWW1CanQyYk5IVVZGUmlvK1AxL1BQUCs4TVBYMTlmV1cxV21Vd0dIVDk5ZGM3cTRYcjFLbmo3TlBhdEdsVGRlM2FWVjI2ZENueWN2ZUFnQURkYzg4OTZ0V3JsM1BScndNSERzamYzMTg5ZS9aVVFFQ0Ficnp4UnRXcFUwY0dnMEduVDU5V1ZsYVdmSHg4MUtCQkF6MzU1Sk5GenI5eDQ4WUtEZzVXV0ZpWW5uMzIyVUpWenA0eUdBeEZ0aEc1L3ZyckZSd2NySnljbkFLTFBScU5SalZyMWt3UFAveHdnY2RkdlhwMTNYLy8vZHF4WTRmTGRqZXRXN2ZXZ0FFRDFMbHo1d0tobnIrL3YvNys5NytyWHIxNmhhcGs2OVdycDF0dnZWWEJ3Y0ZxMHFSSmdmc0dEeDVjcXNkOHFjY2ZmMXlKaVlucTFhdVhzNXI2c2NjZWs3Ky9mNkYySUNWcDBLQ0JxbFdySnJQWkxMUFpMSnZOSm45L2Y0V0ZoYWxseTVicTM3OS9wZlUrTG8yNmRldkszOTlmZVhsNXp0dXFWNit1VHAwNmxXckJ2M2J0MnBWTFJhek5acFBSYUpURllwRy92NzhhTm16b01yUU5DZ3J5cUgyTG8rcmF4OGRIOTk5L3YwNmZQcTM3N3J2UGVadWo1ZERldlh0MTVNZ1JuVDkvWGxsWldjN0thVWM0bmY5ejR6aWhaREFZQ2dUYitSY2c5ZFNqano2cWd3Y1BhdDI2ZGVyY3VYT1JDNE9pL0p3NGNVSVJFUkVLQ0FqUTg4OC9UM1UxY0pVeTJDODl0UWdBMTVEdnYvOWVyVnExVXV2V3JTdDdLZ0FBTi96eHh4OXExcXhaWlUralhGMWE4WGNsaEdpWm1aazZmLzY4eTByS3N1dzMvK0o0anFESllEQVVxbHlPaVluUmRkZGRWK3BMOEUwbWs4cyswNDdYb3FScTZmVDBkRldwVXNYdDE4eHhjcUswUGJzdEZvdXNWcXVrb2hkYXpNOW1zeEhrbE1MYXRXdGxNcG4wd0FNUHVOeG0zYnAxTXBsTUJWcC9mUDMxMXdvSUNDanlCRWQ1eXY5ZDRjbnJhN1ZhblZkRmxQZm4xaDBwS1NueThmSHhxTjkwL2pFMm02M0k3d0Z2RVJNVG94a3pacWhxMWFyNnYvLzdQeFowcnlBNU9UbWFQSG15VWxKU05HTEVpR0t2a2lpcm8wZVA2dTY3NzY2dy9RUFhNb01iWCtZRTFnQ3VhUVRXQUhCbHVSb0Rhd0RBbFM4akkwTm1zMWtoSVNFS0NncXE3T21nakFpc2dZcmpUbUR0L2VVYkFBQUFBQUFBWG95cWFnQW9QMXdqQmdBQUFBQUFBQUR3Q2dUV0FBQUFBQUFBQUFDdlFHQU5BQUFBQUFBQUFQQUtCTllBQUFBQUFBQUFBSzlBWUEwQUFBQUFBQUFBOEFvRTFnQUFBQUFBQUFBQXIwQmdEUUFBQUFBQUFBRHdDZ1RXQUFBQUFBQUFBQUN2UUdBTkFBQUFBQUFBQVBBS0JOWUFBQUFBQUFBQUFLOUFZQTBBQUlBcmhxK3ZyMncyVzJWUEF3QUFYS1ZzTnB0OGZYMHJleHJBTlkzQUdnQUFBRmNNbzlFb3M5bGMyZE1BQUFCWEtiUFpyT0RnNE1xZUJuQk5JN0FHQUFEQUZhTldyVnJLeU1pbzdHa0FBSUNyVkVaR2hzTER3eXQ3R3NBMWpjQWFBQUFBVjR5R0RSc3FOemRYSnBPcHNxY0NBQUN1TWlhVFNibTV1V3JVcUZGbFR3VzRwaEZZQXdBQTRJcmg1K2VuVnExYUtTRWhnZEFhQUFDVUc1UEpwSVNFQkxWcTFZb2Uxa0FsODZ2c0NRQUFBQUNlQ0FzTFU3dDI3UlFkSGEzQXdFQ0Zob1lxSUNCQVBqN1VZZ0FBQVBmWmJEYVp6V1psWkdRb056ZFg3ZHExVTFoWVdHVlBDN2ptRVZnREFBRGdpaE1XRnFadTNicnAxS2xUU2tsSlVYWjJ0cXhXYTJWUEN3QUFYRUY4ZlgwVkhCeXM4UEJ3Tld6WVVINSt4R1NBTitDVENBQUFnQ3VTbjUrZm1qWnRxcVpObTFiMlZBQUFBQUNVRTY2YkJBQUFBQUFBQUFCNEJRSnJBQUFBQUFBQUFJQlhJTEFHQUFBQUFBQUFBSGdGQW1zQUFBQUFBQUFBZ0ZjZ3NBWUFBQUFBQUFBQWVBVUNhd0FBQUFBQUFBQ0FWeUN3QmdBQUFBQUFBQUI0QlFKckFBQUFBQUFBQUlCWElMQUdBQUFBQUFBQUFIZ0ZBbXNBQUFBQUFBQUFnRmNnc0FZQUFBQUFBQUFBZUFVQ2F3QUFBQUFBQUFDQVZ5Q3dCZ0FBQUFBQUFBQjRCUUpyQUFBQUFBQUFBSUJYSUxBR0FBQUFBQUFBQUhnRkFtc0FBQUFBQUFBQWdGY2dzQVlBQUFBQUFBQUFlQVVDYXdBQUFBQUFBQUNBVnlDd0JnQUFBQUFBQUFCNEJRSnJBQUFBQUFBQUFJQlhJTEFHQUFBQUFBQUFBSGdGQW1zQUFBQUFBQUFBZ0ZjZ3NBWUFBQUFBQUFBQWVBVUNhd0FBQUFBQUFBQ0FWeUN3QmdBQUFBQUFBQUI0QlFKckFBQUFBQUFBQUlCWElMQUdBQUFBQUFBQUFIZ0ZBbXNBQUFBQUFBQUFnRmNnc0FZQUFBQUFBQUFBZUFVQ2F3QUFBQUFBQUFDQVZ5Q3dCZ0FBQUFBQUFBQjRCUUpyQUFBQUFBQUFBSUJYSUxBR0FBQUFBQUFBQUhnRkFtc0FBQUFBQUFBQWdGY2dzQVlBQUFBQUFBQUFlQVVDYXdBQUFBQUFBQUNBVnlDd0JnQUFBQUFBQUFCNEJiL0tuZ0FBQUFCUUdoYUxSYWRPblZKeWNySk1KcE9zVm10bFR3a0FBQUFvVjc2K3ZqSWFqYXBWcTVZYU5td29QNytyUDg2OStoOGhBQUFBcmpxcHFhbUtqbzUyL3ZJZUdCZ29IeDh1SGdRQUFNRFZ4V2F6S1RjM1YrZlBuMWQ4Zkx4YXRXcWxzTEN3eXA1V2hTS3dCZ0FBd0JVbE5UVlZVVkZScWwrL3ZvS0RneXQ3T2dBQUFFQ0Y4Zkh4a2RGb2xORm9WSFoydHFLaW90U3VYYnVyT3JTbURBVUFBQUJYREl2Rm91am9hTldyVjQrd0dnQUFBTmVVNE9CZzFhOWZYOUhSMGJKWUxKVTluUXBEWUEwQUFJQXJ4cWxUcDJRMEdsV2xTcFhLbmdvQUFBQncyUVVIQjh0b05PclVxVk9WUFpVS1EyQU5BQUNBSzBaeWNyS3FWNjllMmRNQUFBQUFLazMxNnRXVmtwSlMyZE9vTUFUV0FBQUF1R0tZVENZRkJnWlc5alFBQUFDQVNoTVlHS2pzN096S25rYUZJYkFHQUFEQUZjTnF0Y3JIaDE5aEFRQUFjTzN5OGZHUjFXcXQ3R2xVR0g3YkJ3QUFBQUFBQUFCNEJRSnJBQUFBQUFBQUFJQlhJTEFHQUFBQUFBQUFBSGdGQW1zQUFBQUFBQUFBZ0ZjZ3NBWUFBQUFBQUFBQWVBVUNhd0FBQUFBQUFBQ0FWeUN3QmdBQUFBQUFBQUI0QlFKckFBQUFBQUFBQUlCWElMQUdBQUFBQUFBQUFIZ0ZBbXNBQUFBQUFBQUFnRmNnc0FZQUFBQUFBQUFBZUFVQ2F3QUFBQUFBQUFDQVZ5Q3dCZ0FBQUFBQUFBQjRCUUpyQUFBQUFBQUFBSUJYSUxBR0FBQUFBQUFBQUhnRkFtc0FBQUFBQUFBQWdGY2dzQVlBQUFEeStjOS8vcU5seTVaVitKaUtacmZibFphV1Z1dzI2ZW5weXNuSktmTnhKazJhcEhuejVzbHF0Ym8xNXFlZmZ0S0hIMzZvMk5oWXQ0OWpzVmkwYTljdW5UOS8zcTN0czdLeUZCOGZyL2o0ZU5udGRyZVBVNUt6Wjg5cXdZSUZTazlQTC9PKzNOMUhlbnA2dVQ2Ry9Qc2RQMzY4eG84Zkw0dkZVdTc3dnhyRXhzWnF6NTQ5NWI3ZmluZzlTOHZiM2dkYnQyN1ZIMy84VWFxeEpYM25lYlA5Ky9lNzlmMjJhTkVpL2ZqamoyVTYxcElsU3pSLy9ud2RQMzY4MEgxTGx5N1YwcVZMbFptWldhWmp2UEhHRzNyMzNYZmQydmI1NTUvWHM4OCtXNmJqbVV5bU1vMHZUbVptcHJLeXNrcTFUWHA2dWxKVFU0c2Q2KzdQVG9lZE8zZHF4NDRkSG8wQnJqUitsVDBCQUFBQXdKdXNYTGxTMWFwVjAwTVBQVlNoWXlxU3pXYlQ5T25UbFo2ZXJ2ZmZmMTkrZmtYLzJyOTQ4V0x0M3IxYkkwYU1VS2RPblVwMXJMaTRPSjA0Y1VKMnUxMit2cjV1amRtd1lZUFMwOU1WRmhibTluRU9IVHFrV2JObXFYSGp4cG8wYVZLSjIzLzAwVWVLaVlsUnMyYk5OR0hDQkxlUFU1SmR1M1pwM2JwMU1wdk5HalpzV0tuM2s1R1JvZGRlZTAzaDRlRWFQWHEwR2pSbzRITGI5OTU3VHlhVFNhTkhqMWJMbGkxTGZjeExXYTFXblQxN1ZwSjNCYWplNHR5NWM1bzRjYUlDQWdJMFk4WU1WYTFhdFZ6MmUvTGtTYzJkTzFjalJveFE0OGFOaTl6R2JyY3JMeTlQdWJtNXlzM05WVTVPam5KeWNtUXltWlNWbGFYczdHeGxaV1VwTXpOVEdSa1p5c2pJVUdabXBpWk9uQ2gvZjMrUDV1TnQ3NE9mZi81WlNVbEp1dnZ1dTExdVk3VmFsWktTb3RqWVdKMDhlVkluVHB6UXlaTW5sWm1acVNsVHBxaCsvZnFYY2NabGw1T1RvNWt6WjhwcXRXcldyRmtLRFExMXVlMmFOV3NVRWhLaVFZTUdsZXBZWnJOWkVSRVJ5c25KVWNlT0hRdmQvOXR2djBtU2V2VG9VYWIzZkZKU2tuSnpjOTNhMW1henlXYXpsZnBZZi8zMWw3Nzc3anM5K3VpanV2MzIyMHU5SDFkR2p4NnRrSkFRelo0OXU5aHRhdGV1clJrelpoUzQvZjMzMzFkU1VwSysvZmJiUW1Qc2RydldyRm1qdFd2WGF2ejQ4VzcvVEp3OWU3WnNOcHR6bjcvODhvdGlZbUwwMUZOUHFWYXRXaDQ4c29vemRPalFJbThQQ0FoUXpabzExYkpsUzkxNzc3MjY3cnJyM05wZlZsYVdObS9lcktpb0tNWEd4anBQcUFRSEJ5czhQRnczM25pajdyenpUdFdyVjYvUVdLdlZxdTNidDJ2Nzl1MDZlZktrTWpJeVpMZmJGUlFVcFBEd2NEVnIxa3dEQnc1VWxTcFZTditBVWU0SXJBRUFBSURMeE5WLzRNcmk2NisvTGhRVSsvajRxRXVYTGxxd1lJRldyRmloQVFNR0ZCcVhtWm1wblR0M3ltYXpxV25UcHFVKy90R2pSeVZKSFRwMGNHdjdsSlFVblQ5L1h2WHExVk53Y0xEYng5bTdkNjhrNlpaYmJpbHgyKzNidHlzbUprYVNkT3pZTWNYRXhKVHBNZWJYcTFjdnJWaXhRbHUyYkZILy92MVZ0MjdkVXUxbjI3WnRzbHF0eXMzTkxmSS8yQTRuVDU1VWNuS3kvUHo4aWcyMUs5T3JyNzVhcnZ1Yk1tVktrY0ZCZVg5K2lncVE4cXRaczZaNjlPaWhpSWdJclZpeFFvOC8vcmpMYmQyWjJ3Y2ZmS0E2ZGVwby9mcjFpbytQMTlTcFV6VjgrSEIxNmRKRmtqUnIxaXhGUjBjckx5K3YxSlhPc2JHeExrUHdpbEthMStYTk45OVU2OWF0TldmT0hLV2twR2ppeEluRmJwK2VucTVseTVZcEtTbEppWW1KT25mdVhLR0EwMmcwNm05Lys1dlMwdEt1dU1ENmYvLzdueXdXaTVvM2IxNXNXRjBlZHUvZXJaeWNIRldyVmszdDJyVXJ0LzFhclZaZHVIQkIxYXBWSzdkOXV1UHMyYlA2OXR0dlpUS1pkTzdjT1VsbCs2NTQ3NzMzTHR0M3JjRmcwSkVqUjVTY25LeFBQdmxFRXlaTVVHQmdvRWY3eU1uSjBmYnQyeFViRzZ1REJ3OXEwS0JCNnQyN3R3d0dRNW5ubDVpWXFFbVRKc2xtczJuaXhJbkYvcXh5bDlsc2RsNzl0SEhqUmcwYk5xelluK3VPVVArbm4zNHE4b3F3ek14TVpXWm02c1NKRTZwU3BVcWgzM2ZpNCtQMStlZWZGM2xGVjFaV2xyS3lzblRxMUNsMTc5N2RyZS9PeE1SRXZmUE9PeklZREhybm5YZEsvVHNBU2taZ0RRQUFnR3RXVEV4TWtaY3NwNmVuZS93ZjNxTEdGQlVtWHk2OWV2WFNzV1BIOVB2dnYrdjIyMjlYelpvMUM5ei8rKysveTJLeHFHUEhqcXBSbzBhcGozUG8wQ0ZKN2dmV1I0NGNrU1ExYjk3YzdXUFk3WGJ0M0xsVFBqNCs2dGF0VzdIYjV1Ym1hdW5TcGZMeDhWSHYzcjIxY3VWS2ZmdnR0NW8wYVpKOGZGeDNSSHpycmJjVUh4L3Y5cHdrYWR5NGNXNXRWMVRGWjBSRWhLU0xyMU54N3hISFpkODMzWFJUaFZaL1RaZ3d3ZTJBWS9EZ3dRVXFNOHU3RFVOSmxaWjE2OVl0VXhqanlldjg0SU1QYXV2V3Jjck96aTV4VzRQQlVPaHpKbDBNVlBKWG1qNzc3TFB5OWZYVit2WHJOV2ZPSEtXbHBhbDM3OTRLQ3d0enRqVUlDQWhRWUdDZ2dvS0NuSCtDZzRObE5Cb1ZIQnlzNE9CZ1ZhbFNSU0VoSVFvS0NsTE5talVWR2hycTBWVUxSU25OK3lCL2hXUjhmTHg4ZlgxVnUzYnRBdHZHeDhmTHo4L1BXZjNwQ09WT256N3QxdXNSRWhLaXlNaElaV2RuS3lnb1NBMGFOTkNaTTJka3RWbzFkdXhZMWF0WFR6VnIxaXd3OTlkZmY5MnR4eUZKMDZkUEwzUWxpcWZmQnlVSkRBeDArZm80VHNoMTZkSkZlL2Z1MVNlZmZGTHN2aTVjdUZEaXp5aFhKMlEyYk5nZ1NlcmV2WHVwZmo2ZFBIbFNodzhmMXIzMzNsdmcrWTZMaTlPRUNSTjAyMjIzNllVWFh2QjR2NldSa3BLaUR6LzhVQ2FUU1RmZmZMUHpLcWVTUW5OSE82YWl0cnZjUDdPSER4K3V1TGc0blQ1OVd2UG56OWRMTDczazBmaWdvQ0JObmp4WlAvendnMWF0V3FVbFM1WW9NVEd4ekNmNEQzclFUZ0FBSUFCSlJFRlU4dkx5OU9tbm55bzdPMXVqUm8wcWRWamRzMmRQOWV2WHovbnZqSXdNUlVWRmFlWEtsY3JMeTlPWFgzNnBldlhxRlhtU3dHcTE2b3N2dm5EK0hBd05EZFh0dDkrdWxpMWJLaXdzVEZhclZhbXBxVHB5NUlnaUl5TUxqVTlQVDlmVXFWT1ZrWkdob0tBZzNYMzMzV3JidHEycVZhc21zOW1zeE1SRVJVZEhGem5XbFRwMTZtajQ4T0dhTld1V1pzNmNxWGZmZlZjQkFRR2xlR1pRRWdKckFBQUFYTE9xVnExYXFMTG5yNy8ra3IrL3YwY3RNbHlOdVRRZ0xhbWlVN3BZdmZQbW0yKzZ2YjNENmRPbk5XZk9uQUszNWVYbHlmZi9ZKysrNDV1cSsvZnhYeGtkYVNrdG5SYktyQ0swV01wR0tTRHJscUdJQ3NoUVVCeGZSVkM4RlJVRjlJUGdCbFJ1UkFFVmJuQUxnaXlSVVZhcGpESktXMHFoekpadU9qT2ErZnVqdjV3N2FVYVROS1VwWE0vSHc0YzBPVG5uTkQwWjV6cXY5K3N0a1pnTlVaNDVjeWFhTld1R1BYdjJBS2hwY2VIb2llMmtTWlB3d0FNUFlQYnMyY0p0eHQ2Y1gzNzVwY1h5YmR1MnhTT1BQSUpseTVZSnQxVlZWUUdvQ1dMUG5qMXJkVHNMRml6QXJsMjdjUERnUVFBMUFXWnBhU2trRWdrKy9QQkRpK1huekprakJBOC8vUEFEaW9xS01IejRjRXlZTUFGWHIxNUZlbm82ZnZ2dE56eisrT04xL280SkNRbFdiNit1cm5hNjhzMm9kdEI4NGNJRjVPVGt3TWZIQjBPR0RMSDVPTDFlajZTa0pBQkF0MjdkN1BhVTlmUHpxMWZRa3ArZjcvQ3l0Y05iWjQ1VGQxaTRjS0hUYlM5TTJUcmU3YjBPRGg0OEtCeVBwa2FOR29YeDQ4Y0RxQW1PRmk5ZWJIYS9WcXZGNjYrL0RxbFVLb1NWSXBFSVU2ZE9oYisvUDdaczJZSWZmL3dSQVFFQkdEOStQQjU2NkNFaHFEWTZjZUlFaW9xSzhNQUREMWhzWDYxV1krN2N1ZWpRb1FQR2p4OWY3N0RObGVQZ280OCtFbTU3NnFtbkVCb2FhblliVVBQY2hvV0ZXZHp1S0lsRWdybHo1NkpaczJiQ2EvMmxsMTVDVlZVVnVuYnRhdlV4eGNYRkRxL2ZXaXVVdDk1Nnk2Vjl0ZVdlZSs3QjY2Ky9ibkc3VnF2RmlSTW5JSkZJMEt0WEwrVGw1ZGx0azVDWGx3ZXhXSXlJaUFpbjkrSHk1Y3ZJeU1pQVJDS3grOTVqUzJscEtaWXVYWXF5c2pKY3UzYk5yQzJTc2JyWjNvVzF1ajVyYk4yL1lzVUtpeEU1MTY5Zng2ZWZmb29iTjI3ZzdydnZ4dlRwMDRVQTNkcm5VZTN0aU1YaU9wZXpKUzh2eityeFVWaFk2TlQ3eTlxMWErSHI2NHVYWDM0WjgrZlB4OUdqUnhFZEhZM2h3NGM3dFQ5U3FSUVRKa3hBNTg2ZDhldXZ2K0toaHg1eTZ2SFcvUEhISDhqTnpVV3ZYcjNRcDA4Zmw5Zmo1K2RuZHF4R1JFVGdycnZ1UXFkT25mREpKNTlBcDlOaCsvYnRlT0dGRnl3ZSsrMjMzd3BoZFVKQ0FwNTg4a216OTBZQWFOMjZOYnAyN1lwSEgzM1U0dUxwcGsyYlVGRlJBUjhmSDh5Yk44L2l3bkhidG0zUnUzZHZQUHJvbzNZdmFOZldvMGNQM0h2dnZVaE9Uc2FHRFJzd2NlSkVoeDlMam1OZ1RVUkVSRVMzcmZEd2NJdVRwT1RrWlBqNStWazllYkxGbGNlNG0wYWpzVmtSYURvWmxWcXR4azgvL1lUcTZtcklaRElFQlFVNXZJMW16Wm9CK0Y5SWJUQVlvTlBwSUpGSXJFNHExYUpGQzJINGIyM0dZYnpXNlBWNlZGWldXanhPcDlOWlhaZHh3cXBqeDQ1aC8vNzlpSWlJRVBxN1RwMDZGZlBtemNQMjdkdlJwazJiT2x1S1BQZmNjeGEzTFZpd0FJV0ZoVml5WkVtOUtxbHFCeGJWMWRXWVBuMjZ4WExHQURndExVMDRBVis5ZXJYZGRiL3p6anZvMkxHankvdTJldlhxZW9YQXR3SkhlNm1hcXF0OXc3NTkrMUJhV29vUkkwWllQTDlqeDQ2RlZDcEZibTR1K3ZUcGcvejhmQ3hldkJoeGNYRjQ2cW1uQU5RYzJ6Ly8vRE9LaTRzUkV4T0QxcTFibTYzamp6LytRRUZCQWFxcnF5MkNIRmQ0OG5IZ2FvV252ZCtwSWRvME9ldkVpUk9ReStYbzBhTUhBZ01ERVJnWWFEZlluenAxS3Z6OC9Gd0svNDM5cVh2MjdHbDFOSUE5YXJVYW4zLytPY3JLeXVEbDVXVVJlQmNVRkFDQTNSWUp0bDVqeHZkMVcvZlhEaFBQbkRtREZTdFdRQzZYSXpvNkdxKysrcXBicTF5MVdxM0YzQWNLaFVJSXFidDA2V0t4cjdaR0Z4UVdGa0tuMDlsOWY0bU1qTVNrU1pPd1pzMGFiTisrSGZmZmY3OUxyK2V1WGJzaUxpNnUzdTFBaW9xS3NIUG5UaUVJYndpeHNiSG8xS2tUTWpNemhaRmFwcEtUazRVTHRvTUhENjd6dFNxUlNCQWFHbXAybTNIa1FvOGVQZXkyQ1hLbERjLzQ4ZU9Sa3BLQ1hidDJZZkRnd1M1ZFFDTDdHRmdURVJFUkVkV2lWQ3F4YnQyNnh0NE5wMFJIUnd0QjU1dzVjNUNYbDRjMWE5WllMSmVhbW9yazVHUUFOUldLOTl4emo5UGIrdmJiYndFQWUvYnN3WC8vKzErODlOSkxWaWZ2TWpMdVYxVlZGV2JNbUlIQXdFQjg4Y1VYZHJjeFljSUU0VVQ1Ly83di8zRHg0a1VzV2JMRVpzaVNsWldGbFN0WHdzdkxDek5tekJEQ2k0aUlDRHp6ekRQNDZxdXZzSHIxYWtpbFV2VHExY3Z1dG12M3lXelpzaVd5czdPUm5KeHNWbWttRm92aDdlMk5WYXRXMlZ4WGRIUTBCZzhlYkhhYk1maXZ6Vmg5YnZUMzMzOERxQW4rYllVWEJRVUYwT3YxTmlmV3ZCVTUwN2JDR1I5OTlCR1VTaVcyYjkrTzFxMWJDNzJsVGYzMTExKzRjdVVLUm8wYVZXZWZaSzFXaTYxYnQwSWlrZUJmLy9xWDFXWEdqQmtEZzhFQWtVaUVpSWdJK1ByNklqRXhFVDE3OWtTWExsMGdrVWd3ZnZ4NExGdTJET3ZYcjhlY09YT0V4MTYrZkJrN2QrNEVBRXliTnMycG52QlV0NXMxY3NCWXVkOFFrd1dheXMvUHgvSGp4d0hBN29TVzFoZ01CcXhjdVJLWEwxOEdBRHp6ekRNVy9YNnZYYnNHQU5peVpRdDI3ZG9Gb09iQ3BHa2xzcTJRL2Vtbm40WmVyM2NvaEQ5OCtEQldybHdKZzhHQW1KZ1l2UExLSy9EMTlZVmNMc2YxNjlkeDExMTNPZlc3V1dNd0dDd3VqdXIxZXVHMlhyMTZXUjFGRUJJU1luSDc3Tm16VVZoWVdPZnZObWpRSUpTVWxHRHc0TUh3OWZYRnFsV3JjT2pRSWJ1UGNiVXRURjJNTGNQdXYvOStpeERZbmFLaW9wQ1ptWW1LaWdxejIzVTZIWDc3N1RkaG1TZWVlTUtsOVJ0YnY3ampZbDV0d2NIQkdEQmdBSGJ2M28wdFc3YlVheEptc3U3MitWWkRSRVJFUk9RZ3RWcU4zYnQzTi9adXVNeFk5VnhiYVdrcFZxNWNDYUNtNHNpVnNOcFVlbm82cEZJcFltTmpIVnIrN05tek1CZ01EaThQMUZSelg3cDBDUjA2ZEVCSVNBaW1UcDJLeU1oSXM1UC9xMWV2WXVuU3BWQ3IxWmcyYlpwRkw4dytmZnJnOHVYTDJMNTlPNVl2WDQ2SkV5ZGFiYTlnOVAvKzMvK3pldnQzMzMySDc3NzdUdmpadUIvMlFnV3RWbXNSV0gvKytlY1dGWjhhamNic2hQZnExYXM0YytZTWZIeDg4UDc3N3lNZ0lNRHErbDk4OFVVb0ZJcmJLckIycG0yRnM2cXFxckJyMXk3bzlYcEVSVVdoWmN1V1p2ZHQyclFKS3BVS0F3Y09ySE5kaVltSktDMHRSVUpDZ2xudjRnc1hMdURPTys4VWZqYUc3MUtwRk5PbVRjUENoUXZ4L2ZmZjQ4TVBQNFMzdHpkNjl1eUpkdTNhSVRNekU2ZE9uVUo4ZkR4VUtoV1dMMThPblU2SCsrKy8zMlpiakp2SllEREFZREE0TmJUK2RsZFlXSWkwdERRQXNKZ0EwVjVMRXROcTM5cHNCYU0vL2ZTVDBCL2VtWWtSOVhvOTFxeFpJN1JtR0RkdW5OV1JLcGN1WFFKZzN0UGVOT1IxbDdadDJ3SUErdmZ2ajZlZWVrcDQ3OXV3WVFNU0V4TXhZOFlNdXhkUUhlSGw1V1VXOWs2ZE9oWE5talhEOHVYTDY3WGV1b3dkTzFiNGQxQlFrTldxN0lxS0NzamxjZ0N1alFxcGkwcWxFaXFiaHcwYjV2YjFtOUpvTkFCZ1VSMmZtcG9xdEpnWk0yYU15NjJPQWdJQ1VGWldKa3hxNnU3UHlhRkRoMkwzN3QxSVRrN0d4SWtURzNTZWlkdlI3Zk90aG9pSWlJaklRWUdCZ1U3MXR2U0VZZVdtYkFYV2VYbDVrTXZsd21SdHp2Wm9OUTFDdEZvdDB0UFQwYkZqUi9qNit1SzExMTVEY1hHeDNZb3VZekRqVEdDZGtwSUNnOEZnc3lvNk5UVVZYMzMxRlpSS0pVYVBIbTB6U0J3L2ZqdzBHZzEyN2RxRkgzLzhFU2RPbk1CVFR6MWw5WVRmMFVvcDA0clcyaUg2WjU5OWhqTm56amoxdTVyYXRHa1RnSnFoMExiQ2F1Qi9FeFJhT3hGWEtCUldKeFUxTXJaU0FSeXJXdjdnZ3c4OElveXNiOXNLZTYvWHNMQXdQUG5razFpNWNpVysvdnBydlB2dXU4SnI2YmZmZm9OU3FjU0lFU1BRcVZNbnU5dFFxVlRZdkhrelJDSVJIbnp3UWVIMjNidDNZOTI2ZGVqZnZ6K21USmxpRWRUY2VlZWR1TysrKzVDVWxJUkRodzRKRnp0R2p4Nk52WHYzQ2lNTWZ2LzlkeFFXRnFKbHk1YVlQSG15M1gxcHlPUEEybk9abDVmbjBPM090TFQ0OWRkZmhYWVd0ZG5xRGR3VWJOdTJUWGdOMTM1dDJRdDZuUTJDMDlMU2hQWUl6dEJxdFZpeFlvVlFtZjNRUXcrWkhjOUc1ZVhseU0zTlJVUkVCRDc1NUJNQU5YOFhaejlMSGRHcVZTdTgrZWFiNk55NXMzQmJUazRPRWhNVElaVktFUjBkN2RidE5aWng0OFpoM0xoeFpyZHBOQnJNbVROSENLeGQ3UWx2eituVHAxRmRYWTJXTFZ2V09ZcWt2czZmUHc4QUZoZVpUNTQ4Q2FDbU1ycGJ0MjR1cno4dUxnNEhEaHhBWVdFaHZ2enlTenovL1BNMlJ6aTVJakl5RWxGUlVjakp5Y0dwVTZmUXIxOC90NjJiR0ZnVEVSRVJFZDF5YkFYV01URXhHRHQyTE1MRHc1R2VubDZ2eXJmTXpFeW9WQ3E3bFoyblQ1L0dUei85SlB4c3JKamF1SEVqdG16WlluZjl4aE54WTFXZnRjRDY5T25UK1B6eno2SFg2ekY0OEdDaGI3VTFJcEVJVHp6eEJHUXlHYlpzMlNKVXExb0xyUHYzNzEvbmN5T1ZTaEVXRm1iMXZyeThQS1NscFNFNE9OaWxFOWpNekV5a3BLUkFKcE5oNU1pUmRwYzFobzNXQWx4YlBiK3RjYVJxMmRyRWRFM1JqQmt6N043ZnIxOC9IRDU4R0VCTkVCY2NISXlzckN6czM3OGY3ZHUzdHdpUnJObTJiUnNxS3l0eDc3MzNtaDFqSVNFaDhQWDF4Y0dEQjNIcDBpWE1talhMNGpnYVAzNDhZbU5qelk2ZEhqMTZtRldOamhzM0RqNCtQdWpidDIrZHZYc2I4amd3L2QyMFdpMktpb3JnNCtOalZsRU8xTHdtYXI5bW5LbDJiTjY4dWRtMmxFb2x5c3JLTFBhaEtTa3RMYTJ6NVVOb2FLakZSSjYyR0M4YTFxYlZhdkhqano4NnZYOHFsUXFMRnk5R1JrWUdBT0RCQng4MHF3QTJsWnFhV3Vmb0dYc1hTSTJodmIxbHBreVpncGlZR0FBd0M2c05CZ1BXckZrRHZWNlBJVU9HQ1BNeXpKNDlHeHFOQnA5Ly9ybk5kYnFUcllza3BwTWUxL2JoaHg5YXpQOWdiL2x0MjdhaHFLaEkrRm1qMFVBcWxicTFSWkt0aW45M08zandJSzVmdnc2ZzVqUFhsTEZhdjBPSER2V3Fpbjc0NFlkeDdOZ3hLSlZLbkQ1OUdtKzk5UmJHamgyTEFRTUd1TzNpYTF4Y0hISnljcENlbnM3QTJzMFlXQk1SMlZGYVdvcmMzRndVRlJWQnFWUkNxVlFLWDZpSWlPam1hOUdpeFUzWlRubDV1Y2RWVFR0RG85RkFwVkpablB6UG1ERURvMGFOQWxBVEFCc25kak9hT25VcXdzUER6VTZZazVLU3NITGxTb3VxTldPUWJLLzZTYWxVV2czS3JJVXExcFNWbFNFckt3dlIwZEZXdytIWTJGaEVSMGVqVTZkT0dEdDJMSDcrK1dkNGVYblpEYTRmZSt3eDNIMzMzVWhLU3NMdzRjTnRMbGRYOVhudGltcFR1M2J0Z3NGZ3dNaVJJMTBheWl5VHlSQVRFNE80dURqNCsvdERwVkxaN01GcERLenIybzZyRmFjS2hRSXZ2dmlpMWZzYStqWFNxbFVyZlBEQkJ4YTN1NnVIOVlZTkd6Qmp4Z3hFUlVWaDI3WnRRaTloQU1Md2NXTzFhSGw1T1F3R0EyN2N1SUYzM25uSGJEMjFqd090Vm9zOWUvWUlQK3YxZWlFYzZkYXRHK2JQbjQrbFM1Y2lKeWNINzc3N0xxWlBuNDR1WGJvQUFCWXRXaVJNUmxyWFJSMmdaZ1NDcmYyd3h0M0hnZWsyVDU4K2pTVkxsaUFoSVFGVHBrd3hXMjdxMUtrSUN3dHp1U0owK1BEaFpxL1g5ZXZYQzMyU0c2TEs5R2I0NDQ4L29OVnFHM3c3R3pkdVJHNXVMZ0lEQTRXZXZvNVl0bXdaU2twS0lCS0pNR25TSkp0OTJBRUlMU1RzaFp5T1hEU3h0NHpwNU1HbXRtM2JodlBuejhQZjN4OFBQZlNRY1B1Tkd6Y2EvUGwxOVQzUTJGNmt1TGpZNGMvRG9xSWliTnUyRFYyNmRFRkdSZ2IwZWoyKy9QSkxpTVZpdlBqaWkyN3IwNXlkblEwQURWS3BibndQUFhEZ2dQRCtGaGNYaDRTRUJMUGxqTStKcll2Q2pnb05EY1hzMmJQeHhSZGZvTHk4SEpXVmxmaisrKy94MTE5L1llellzZWpaczJlOTFnLzg3M202ZVBGaXZkZEY1aGhZRXhGWlVWaFlpTlRVVkpTV2xrSXNGaU0wTkJSaFlXSHc5ZlgxaUtHd1JFUzNLM2Yzd3JURjI5dmJxUW13NnVwMzdlcEpyYU9QRTR2RitQNzc3NFdmdFZxdDFTSGpybFRJR29NMzAwcGZuVTZIbEpRVXRHclZDaEVSRVRZZjI3ZHZYL1R0MnhjQXNIZnZYcXhkdXhiRGhnMXplQUtsSTBlT3dHQXdXTzJYQ3RSVWFMN3h4aHRDaGVtT0hUc2drOG1zQnRaWHIxNUZmbjQrZXZmdWpTNWR1Z2dCb1QyMlFtbDdmeGU1WEk1RGh3NGhNRERRb1Q3SDFyUnQyeFp2dnZrbWlvdUxzV2pSSXZqNStlSGYvLzYzeFhjUWc4RWdYRWl2VDRzTVY5VTFHWmRHb3hFQ01wbE01blIvVDFzWHFCcWloM1ZsWmFWRDd5L2w1ZVYxaG41U3FSU3Z2ZllhdnZqaUN5UW5KME9qMFdER2pCbEN5TjZxVlN2TW16Y1BTNVlzUVc1dXJsa0ZZVUZCZ1ZPaG9pZlp2MzgvQU5UWkxzV1V0ZGRYWGNVaEdvMUdxSUJ2cXJLenMzSGd3QUdFaDRkRHE5VmFWTmthRlJjWDErdkMwUG56NTdGOSszWUFOUlhLeTVZdGMvaXhKU1VsOFBYMXhiUFBQbHZuUkxYOSsvZEhjWEd4M1hrUm5MbFljdlhxVlloRUlyUnUzZHJ1Y2xldVhNRWZmL3dCb09aaTVNM29JYXhXcTZGVUtvVSs0Q0tSQ0hmY2NZZlpNb1dGaGREcGRGYXIvMDNmWjB5cjU0MFRUMXFqMSt2eDlkZGZRNnZWWXVMRWlaZzNieDZBbXZmQ3dzSkNMRml3QUsrKyttcTlBMTZEd1lDQ2dnSUE3aHU1c0dQSER1ellzY1BpZHFsVWloRWpSbURzMkxFV0Z5Q05FeCs3STRTUGpvN0dva1dMOE1NUFB3Z1RUdWZsNVdIWnNtWG8zTGt6bm5ubW1YbzliOGEvZldGaG9UQ0JMcmtIQTJzaUloTTZuUTdIangvSDFhdFhFUlFVaEw1OSt5SXlNdksybXNpSWlNaVQzYXpBV2lhVDRja25uM1I0ZVUrYm9GR2owWmoxRWwyNmRDbE9uVHJsOU9kWlZsWVdzck96MGFwVks3TjJCS21wcWFpc3JIUXFrRDF6NWd3QU9EVTUzSkVqUnlBV2k5RzdkMitieTlUVkRnR29xZno4NnF1dm9GS3BvTlBwckFiZzdqclIzTDE3TjZxcnEvSElJNDg0dEcvMnlHUXlsSldWSVRzN0c3Lzg4Z3NtVHB4b2RyOXA3K0hHK0s1U1Y2dUN0V3ZYWXUvZXZaQktwWmcvZjc3WkJJYk9NZ1k1SXBFSTMzLy9mYjMvVmkrLy9ETEt5OHVGb0gvQ2hBbVlNR0ZDdmRacEtqbzZHdlBtemNQNzc3K1A0OGVQWTh1V0xSZzllclJ3ZjJCZ0lPYk1tWU1yVjY3ZzdydnZGbTUzdE4vdjFhdFg4Y01QUHlBek14Tyt2cjVtbGFXTjRmRGh3MGhKU1VGSVNFaTlKcnpMemMxRmFXbXAzZGRPVWxLUzBNTVhxQm5SSUJhTE1XVElFSmUzZTdQOStPT1BNQmdNZVB6eHgvSExMNy9ZWE03SHg2Zk9zTmpvMkxGanFLNnVOcnR0L2ZyMU1CZ002TjI3ZDUzVnBHcTFHci8vL3J2d2MyUmtKR2JPbklsV3JWclZ1ZTErL2ZxaFY2OWVWdCtIcmw2OWl0VFVWSncrZmRwaWRJSXQ4K2JOZzFRcXhiZmZmbXR6bWZMeWNuejU1WmRDRmZXZ1FZTWNXcmVSWHErM2VqRmcyclJwVmovYjFHbzFWcXhZZ1pNblQyTENoQWxDZjNsZlgxK0xDeS9HOWl6T1h2QzA1YzgvLzhTRkN4Y3daTWdRczc3UzgrZlB4K0xGaTNIcDBpVzg5OTU3bURsenBsTVhqR3Fyckt3VW5zL2FiWDNjeWNmSEI2Kzk5cHJaZTU4cDQvdTdXcTEyeS9ZQ0FnTHd3Z3N2WU5pd1lmajk5OStGTmpkbno1N0Z1KysraTFtelpxRmp4NDR1cmR0NFlWV24wNkdpb3NLcENVM0pQaVl3UkVUL1A1VktoVU9IRHFHaW9nSzlldlZDMjdadGVZV1VpT2dXOS9YWFgxdTlYYUZRMkx6UEZtdVBhZE9tRFVhT0hPbFVaVmxCUVFIZWVPTU5BSzROMzlmcGRORHBkR1lWdDhZVFVPTnRDb1VDcTFhdFFraElpTjFxNTZpb0tEejk5Tk1JRGc0MisweThjdVVLQUdEcjFxM1l1bldyMldOcW40eXZYYnRXbUtEUjE5ZlhyUGRvWFl4RGsxOSsrV1d6MjJ0UDNtYnZlZHF6WncvV3IxOFB2VjZQVWFOR0NSWGZ0Vm5yKzIxcjhqaGJ0Rm90ZHUvZURaRklaTE1xSEhCOFVrZC9mMys4OU5KTFdMUm9FZjc2NnkrMGE5Zk9iTDJtdzkwYm84TGFub3NYTHlJeE1SRUFNR2JNbUhxRjFjRC8yZ0g0K1BpNDVmdVo4YmxyeUtBL0xDd01yNzc2S2hZc1dJQk5temFoYjkrK0NBOFBGKzczOWZXMUdkallVbDVlamcwYk51REFnUU1BZ0FFREJtRHMyTEdOR3BJa0pTWGgyMisvaFVna3d0TlBQKzFVRzV6MDlIUXNYYm9VdnI2K2tFZ2txS2lvZ0Y2dng1MTMzbWwxZWIxZWoyM2J0a0VtazhGZ01FQ2xVbUhqeG8xUUtCVEl6YzNGNU1tVFhXckRjN01GQndjak5qWVdQWHYydEJ0WUJ3UUU0TG5ubm5Ob25abVptUmFCZFpjdVhWQlpXV25SL3FtMjgrZlBZL1hxMVdhakYyYk1tT0ZRV0cxa3ZNaWcwK2x3OXV4WkFEWEhxN0VhMkhTUzJ2clNhRFQ0NG9zdnpOcHB1RElLMXRvb0VXTlZiMlZsSlZKVFUzSGl4QWtBTmVIcFAvLzhnOURRVUxQWGNVTkxUMC9IbjMvK2llRGdZSXYrK1FFQkFaZ3padzZXTDErTzA2ZFA0NU5QUHNIVFR6OXQwUlBhVWFiSGo0K1BUNzMyMjJqZ3dJRVlOV29VOUhvOUxsNjhpTjkrK3cybHBhVll1blFwNXN5Wmc3WnQyMW84eHQvZkh4VVZGYWlvcUhETFBoaEZSMGZqelRmZlJGcGFHbjc4OFVmazV1WkNMcGRqeVpJbFdMUm9rVENwclROTXE4RGRGYkJURFFiV1JFU28rV0oxNk5BaHFGUXFEQjQ4V0ppc2c0aUlibTNHNGFHMWFUUWFtL2ZaWXUweFZWVlZkVTZhNTI3R3lrUFRrMDFqSmE0eG5GTW9GRGh4NG9UVkUwVlRmbjUrdVAvKyt5MXViOWFzbWNWd1lYdERvSzljdVlMcTZtcElwVkxNblR1M3p0L0JXSlZtYXppMXZRa1BqU29ySzdGbXpSb2NQMzRjVXFrVVR6MzFsTjJLY0kxR1kxYlYyYUpGQzRTRWhGZ05sei8rK0dPckFhRlVLc1d3WWNPd1ljTUdmUEhGRjNqampUY2drOGtzbHJ2ampqc3NRbGVEd1dDMTFVVjBkRFRHalJ1SG4zLytHZDk5OXgzYXRHa2poRWltZ2JVbmhYUjZ2UjVyMXF5QndXQkF1M2J0ckw0R01qSXkwTEpsUzRlL2N4a0RhOVBRYTkyNmRXYVZ0dmI0Ky91Ympab3dQbmYxcllLdlMvdjI3VEZ3NEVBa0ppWWlNVEVSanovK3VIRGY5ZXZYblFyeXQyM2Joai8vL0JNcWxRcWRPblhDcEVtVDZud05ON1NDZ2dMOCtPT1AwT3YxbUR4NXN0MldFTlpFUmtaQ285RkFvOUVBcUhrTjNYWFhYWGo2NmFldExwK1VsSVRDd2tJODhNQURRdC9rT1hQbTROTlBQOFdlUFh0UVVsS0NsMTU2cWNIL3J2VTFZTUFBaXpZU0RXSElrQ0dJajQrMzJTcmp4bzBiMkxCaEE1S1NrbUF3R016NlhEdnpubUlNcVk4ZE80YVVsQlNoRDd0SUpFSjhmRHdTRWhJUUh4OWY1OXdBdGRkcHVueEFRQURlZWVjZHFOVnFmUEhGRjhqT3pvWlVLblc1VDdWWUxMWTVTaVFuSndkejU4NDFhNlBsNCtPRDJiTm40ODQ3Nzd4cFJVMEZCUVZZdm53NWREb2RubnJxS2F1Zkp6NCtQbmpsbFZld2R1MWE3TisvSDZ0WHIwWlJVUkVlZmZSUnA3ZG4ycExFWFcwdy9mejhoTlpoa1pHUjZOaXhJOTU3N3oxVVZWVmh4WW9WV0xod29jV0Z3OGpJU0ZSVVZBaVRMN3BibHk1ZHNHREJBcXhhdFFyLy9QTVBsRW9sTm0vZWpHblRwam05cmx0bE1tSlB4TUNhaUFqQThlUEhVVkZSd2JDYWlPZzJZNjB5TnpNekUxOTg4UVZFSWhGbXo1Nk45dTNiQXdBMmJkb0VsVW9sdEEzUWFEUllzbVFKTWpJeUVCOGY3OVpKaityREdPQ1pudGpXcnJBMlZnRlpxOG90S1NteEdpbzg5TkJENk5ldkh3Qmc2TkNoR0RwMHFObjk5b1pBR3dOenJWYnJWRnNYVzhPcDY1cTg3ZGl4WTFpN2RpMHFLeXNSRmhhR0dUTm1vRjI3ZG5hM3BWQW8wTHg1Y3dBMWZXUHRCZXR6NTg2MVdYMDJldlJvVkZkWFkrdldyVmkzYmgyZWYvNTVpMlVXTGx4bzhkeHJOQnFibGRmRGh3L0h5Wk1uY2U3Y09TeGZ2aHp2dmZjZXZMMjl6YXFFNndwUW5BbUtUTGt5MmZTdVhidHc1Y29WU0tWU1BQLzg4eGJCMTU0OWU3QnUzVHEwYWRNRzc3enpqa09WZk5hTzYyUEhqam5jN3prd01OQnFZRjM3NzJBOGpoM2g2QWlJZSsrOUY0bUppVUxWS1ZBVHdMLzk5dHRvM2JvMTNucnJMWWQ2NzI3Y3VCRmFyUll6Wjg1MGViSXdkeDhIRVJFUitPQ0REM0Q1OG1XNzdYN216NThQTHk4dlRKMDYxYXpuZm5Cd01OYXNXU09zMzE1SXFsS3A4TnR2djBFcWxab0Yxc2JqNk1NUFA4U3BVNmV3ZVBGaWwzL1BtOFhSWUwrK1BheURnNE50dG5iWXZuMDdObTdjS0Z3c0dEQmdBQ1pNbUlEcDA2Yzd2WjAxYTlZSVZmOUF6WEZSVUZDQTVzMmJZOWFzV2NMdHpyei9Hd3dHcytVVkNnV3FxNnZ4MldlZklTc3JDektaRE04Kys2eFRmYmtkMWFKRkMvajUrYUZYcjE2NDk5NTc4ZUdISDhMTHl3dDMzWFdYMjdkbFMyVmxKWllzV1FLNVhJNWh3NGJaZlgxSkpCSk1tellOZm41KzJMRmpCelp2M296aTRtSTg4OHd6VGwxNE1IMHZWcXZWRGZLZEppd3NERTgrK1NSV3JGaUJ2THc4N05peHc2S2xVY2VPSFhIdTNEbmN1SEVEbHk5ZnJ2UHoyeFZTcVJUUFBmY2Nzck96VVZSVWhOT25UN3UwSHRPcWFrKy9VTmJVTUxBbW90dWVYQzdIMWF0WDBhdFhMNGJWUkVTM3VRTUhEbUR0MnJVSUNBakE2NisvYnRZcmN1L2V2U2d2THhjQ2F5OHZMOHlhTlF0TGxpekJxVk9uc0dEQkFqei8vUE1OY21MbGpLcXFLZ0F3cXdBMkJoSzFBMnRyMVZvNm5jNXFxR0JjcnlzNmR1eG9OOXhUcVZSNC8vMzNrWk9UWTdObGg2T1VTaVgrODUvL0FBQUdEeDZNeHg5L3ZNNlQ3dXJxYXFqVmFpR3dmdTIxMStyY1RzK2VQVEZ6NWt5cjl6MzY2S000YytZTWtwS1NNSFRvVUhUbzBNSEozOEtjU0NUQ3M4OCtpM2ZlZVFlRmhZWEl6czVHNTg2ZExmNnU5dHlzL3UrNXVibENIOXl4WThkYWJTblFyVnMzYk5xMENWZXVYTUh5NWNzeGE5YXNPcXY1Y25KeUFNRHFVUHk2Z3VQYWdaOWVyeGN1b3RoNjd1eE5PR1ljVGVBb1l4VzFhUkIrNmRJbEdBd0dsSmFXd3QvZjM2R0ExYmpOMzMvLzNhelhjRzNXTGlnWk5jUnhFQmdZV0dkdit1am9hSnYzaVVRaWgwSzFqUnMzb3J5OEhJTUhEN1lZdW4vSEhYZmdyYmZld3VMRmkvSGdndy9lTW0zOTZ0dkQycDd3OEhCb05CcEVSMGRqNHNTSlRvV3hPVGs1S0NzclErZk9uU0dSU0JBUkVRR3BWSW9lUFhyZy92dnZSK2ZPbmEyMklURytWdlB5OHV5K3hxWk9uV3ExaDdWT3A4T05HemZRckZrei9QdmYvN1k1TVd0OStmdjdZOW15WlE0ZGwwcWwwdVpGQlZjdk5zamxjbno4OGNmSXo4OUgrL2J0SGU2dlAySENCUGo0K0dEVHBrMUlTa3FDbDVlWHpkRUsxZ1FFQkVBa0VnbnZUZTZhZUxHMnZuMzdZcytlUGNqS3lzTFdyVnZSdjM5L3MvUHdQbjM2WU11V0xRQnFScGE4OU5KTERiSWZVcWtVOTl4ekQvYnUzU3VNQ25DV2NjSlVpVVFpZkljZzkyQmdUVVMzdmNMQ1FnUUZCVFg2a0VvaUltbzhjcmtjNjlldngrSERoOUdoUXdlODhzb3JEbDNFTkE0Ui92Nzc3M0hvMENFc1dMQUFRNGNPeFVNUFBZU0FnSUNic09lV2NuTnpBWmozNXF3ZGJCWVZGUUdBMWQ4eFBEd2NuMzc2cWN2YlAzejRNQW9MQzFGVVZJVEN3a0lNSHo3YzdpUnNCb01CSzFldVJFNU9EdHBEVzJHN0FBQWdBRWxFUVZTM2IrOXdmMmZqWTIvY3VHSFJZN3Q5Ky9hWVBIbXkxUUNtc3JJU2ZuNStaa0dFOFlUVFdJbTRldlZxcTlzN2R1d1kxcTFiQng4Zkg0d1lNY0xtZmtra0Vnd2ZQaHpmZlBNTmtwS1M2aDFZQXpWL2wrZWVldzVSVVZGQ0FHb01wMnhWZFluRllpSGdkZlZ2cWxLcGhCNjBkWVdBR28wR1gzMzFGZFJxTlRwMzdvemh3NGRiWFM0NE9CZ3Z2ZlFTUHZua0U1dytmUnJyMTYvSGxDbFQ3SzdiMkRmZEhkL1hqQmRzSkJLSnpVREtYZ1gvckZtelVGcGE2dkQyakg4bjAxRGVPTlRkMk1QYW1TQzVybVZyQnk4MzR6aElTMHZEK3ZYckhWcVhYcTkzS0tBMy9SdGtaV1hoNzcvL2hrd213eU9QUEdKMStjaklTSHo4OGNjZTFSNm52dXJidzlxZW5qMTdZczZjT1M1TjBwZVZsWVcxYTllaWRldldXTGh3SWU2Nzd6NE1HRENnenNET1lEQUlFeGUrOWRaYmRpOWtXQ09SU0RCdTNEaTBiZHNXa1pHUndudDNRM0QwT0pKSUpCWnpGaGd2SGlRa0pGZ3NmK2pRb1RyWHVYejVjbHk3ZGcxQlFVRjQrZVdYbmVxMWI1endkK2ZPblU1UHhpcVJTQkFTRW9MaTRtSVVGQlEwV0dBTjFJVHJDeFlzZ0VxbHdxKy8vbW8yR3FsMTY5YUlpNHREYW1vcWpoNDlpaDQ5ZXRUN1lyWXR4blpUcnM0RFVGQlFBS0NtY3Z4V3VWRG1LUmhZRTlGdFQ2bFVvbXZYcnZ5QUlTSzZEZW4xZWlRbEplR1hYMzVCWldVbEJnNGNpUDM3OStPVlYxNngrUmhiRlZNUFBQQUFFaE1Uc1hQblR1emJ0dy85Ky9mSHdJRUQwYVpObTRiYWZhdU13WjVwYjF5MVdnMkpSQ0o4MWhtclZWMDVRYXVzck1TWk0yZFFVRkNBZ29JQzVPZm5JejgvWHpqcCsrYWJiOHlXSHoxNk5Db3JLN0ZzMlRJOC9QRERpSTJOTmJ0LzA2Wk5TRWxKUVZCUUVHYk5tbVZXOFNxWHkxRlJVWUd5c2pLVWxaVUo0VVJKU1FubXpadUgvUHg4cU5WcXJGbXpSbmlNVENiRHUrKythL056L2NDQkE5aTVjeWVtVFp1RytQaDRBUDhMQUkwOVphMVYzYTVZc1FMLy9QTVBZbUppTUgzNjlEb3ZTQmlEU09OejdRNjllL2MyKzlrWXZOb0tySTBYVkV5cmtnMEdBekl5TXRDdVhUdXpOaFJLcFJMSnljbTQ4ODQ3elk1WlgxOWZ2UDc2Nnlndkw2K3pDdnJubjM5R1RrNE9BZ0lDOE1JTEw5ajlidFdwVXljOC92amorUEhISDdGbnp4NkVoNGZiRExnQjRNS0ZDd0RnbHRkVFhjK2J1eDA1Y2dRQXpIb1duejkvSGtETjZBUEFzZllpenp6ekRMUmFyZE9Uc2Q2TTQwQ3BWTG8xZEs4dExTME5Cb01CanozMm1OMVE5RllLcTI4R1Y4SnFBTUprZU1aangxYmJrZHBFSWhIQ3c4T2hWcXV4ZE9sU3pKOC8zK2tKREJzcXVIU1Z0N2UzeFVVRjQ4VURheGNiSEFtc0owMmFoS1ZMbCtMbGwxOTIrTGsxTldyVUtBd2NPQkRObWpWeitySHQyN2RIY1hFeExsNjhLSHhHTm9UbzZHajA2ZE1IUjQ0Y3dlSERoekZreUJDekN4aFBQdmtrNXMrZkQ2VlNpVldyVmtHajBkaWRURktoVUtDZ29FQm80d2JVQlArVEowKzJXWUJRVWxLQ1U2ZE9BWURGZHhOSFhieDRFUURNdGt2dXdjQ2FpRzU3SXBHb1FhOGVFeEdSWjVMTDVWaTRjQ0d1WDc4T2IyOXZUSnMyRFFNSERyUVp5aVVsSlVHdFZtUFFvRUZXN3g4OWVqU0dEQm1DLy83M3YwaExTOFB1M2J1aDBXaGNtc1NuUG95Vm02WlZ2V3ExMml5Y000YW9SNDhleFpneFl4eHFLV0ZVVkZSa0VVcUxSQ0poR1BHd1ljTVFFUkdCOFBCd2hJZUhJeUlpQXQ5OTl4M09uVHVIVHo3NUJJTUdEY0xFaVJQaDQrT0Q0OGVQWS9QbXpmRHk4cktvYWwrNGNLRVE2dFdtVnF1Ums1T0Q0T0JncXhNWTJndEtLeXNyVVY1ZWpyS3lNdUcycTFldkFvQlpDeGkxV2cybFVnbUZRZ0dGUW9GLy92a0hNcGtNc2JHeDJMcDFLOHJLeWxCUlVZRTMzbmpENm5hTVFZNHpGWS9PVXFsVUFHQ3pCL1QyN2R1eGVmTm1qQjA3VnFnSVg3Tm1EZmJ0MjRmeDQ4ZGoxS2hSd3JKYnRtekJ0bTNiMEx0M2I3UGgxeGN2WHNUQ2hRdlJyRmt6ZlBUUlIyYVRIcHBLVGs3Rzd0MjdJUktKOE54enp6azBRdUdCQng3QXVYUG5rSktTZ3A5Ly9oa3RXN1pFWEZ5Y3hYSkZSVVc0ZVBFaVJDS1IxWXBNWjRmZFc1dkEwVjBPSHo2TTQ4ZVBJekF3RUQ0K1BpZ3FLa0pLU2dxQS8xMXdNQmdNRm9GMVE3b1p4MEd2WHIwY0N0SnI5N0IyMUtCQmczRCsvSG1iclU1dVZmWHRZZDFRakZXbHBpTjVIUFhZWTQvaCt2WHJTRWxKd2VlZmY0NzU4K2Q3eFB3UG5pUXFLZ29mZi95eFU1WFZ0YmtTVmdOQVRFd01qaDA3aHJTME5KY21iblRHdUhIamtKS1NBcTFXaXg5KytBSHo1czBUUHIvRHc4TXhjK1pNZlA3NTUxQ3IxVmk5ZWpYMjdkdUhoSVFFdEd2WERyNit2bENwVk1qUHo4ZlpzMmR4OU9oUlBQREFBMmJCOGRHalIzSHk1RW4wNk5FRGNYRnhpSXFLZ3JlM042cXFxcENWbFlXZE8zZENxVlRDeDhjSER6LzhzRXUvUTFwYUdnRFhBMit5allFMUVkMzIvUHo4NnZWbGdJaUltaVovZjMvMDZkTUg1ODZkdzlOUFB5MVVlVm5ydXdrQUowNmNnRnF0dG5rL1VIT0NPSHYyYkdSbVp1TElrU040NG9rbkdtRFBiU3NxS3NLbFM1Y1FIQnhzVnJXbVVxbUVRRUNuMHdtVHZ4VVdGdUtISDM2dyt6dlZGaEVSZ1ppWUdMUnExUXBSVVZIQ2YrKzg4dzZLaTR1dC9zNVRwa3lCdDdjMzl1N2RpOFRFUktTbnAyUDA2TkZZdjM0OURBWURubm5tR1l1MkdYZmNjUWVVU2lWQ1FrTE0vdnY2NjY4UkVSR0JEei84MEtWcVNtTTdGTk9xdGN6TVRBQkF1M2J0TUgzNmRDaVZTcXVUekNtVlNtemR1aFgrL3Y3dzgvTkRlSGk0V1RpZWw1Y0hIeDhmTkcvZVhLaWljNlU2emxIR3Z1TFdBdXZpNG1KczJiSUZXcTNXck45djE2NWRzVy9mUGlRbUptTGt5SkhDL2c4YU5BamJ0Mi9IOGVQSFVWeGNMQVJSN2R1M1I1czJiWERwMGlYOCt1dXZGc2VLd1dEQTNyMTdoWFlRRHozMGtNMSt4Z2FEQVZxdEZtcTFHaHFOQmhxTkJpTkdqTURaczJlaFVDancxVmRmNGIzMzNqT3JSQVpxUW1DRHdZQ1ltQmlyUWJnamhRZW1GZkVsSlNVQXJMZkVxUytwVkNvRTFLYTZkKzh1WE96S3pjMUZWVlVWdkwyOUczd0V4czA2RGhwYWl4WXQ4T3FycjdvMEluTHUzTGtPUHk0ckt3dUxGaTF5ZWh2TytPaWpqeHd1bG1uSUh0YTJHQzgrR2x0SldXTzh5R2M2a3NlWjlULzMzSE80ZHUwYTh2THlrSjZlYnJkdDFPM2czTGx6TUJnTUFQNTNnYm14ems5NzlPaUJkZXZXNGVMRml5Z3BLYkhvRis5T1lXRmhHRHAwS1A3NjZ5OWtaMmZqOE9IRHd1VE9RRTBJL000NzcyRGx5cFhJemMzRmhRc1hoTkUyMWxpN2VLM1JhUERQUC8vZ24zLytzZnFZRmkxYVlQcjA2UWdMQzNONi80dUtpbkQ1OG1WSUpKSUdyVWEvWFRHaElhTGJuak5WWlVSRWRHdDUrT0dIRzZRbFZLZE9uVndlYW0yc21uVmx2NUtUa3dIQUxPQlFLcFdvcnE0V1RqcFRVMU1obDhzUkdCaUlpSWdJSkNZbUlpQWdBSTg5OXBoRDIvRDM5OGViYjc3cDFINTVlM3RqeXBRcDZOR2pCMWF2WG8zQ3drS2hUL1RJa1NNdCtuOENzTm5MK3V1dnY0WllMTFlaVnRjMUdaNnhGWUV4TUpMTDVjakt5a0pZV0JnaUl5UFJzV05IU0tWU0JBY0hvMFdMRnNKL0gzendBU0lqSSszMk5qNTI3QmcyYk5oZ2Rwc3p2NXV6akVPUnJVMDh0bjc5ZXFqVmF0eDk5OTFtclVUaTR1TGc3KytQb3FJaVpHUmtDRlZoWVdGaGlJdUx3K25UcDVHWW1JaHg0OFlCcURrT0owMmFoRVdMRm1IZnZuMFlNR0NBMmNXRnpaczM0NDgvL2hCK1BubnlKRkpTVXFEUmFLRFZhaTMrYjQ5U3FjVG5uMytPZDk5OVY1Z1FWS2xVWXZmdTNRQmdGbVFBTllHeldDeTIremV4eGhoNDJBdmI3UFZZTnJaRHNLWmp4NDU0OU5GSElaZkxZVEFZNE9mbmg0NGRPNXBWMzZXbnB3T29HUVhoekVVWFk2RGxqSnQxSE53TXJyWnd5Yy9QZC9PZTNEd04yY1BhRm1NUDQvMzc5MlBTcEVrV3gyaHljckl3U3VmT08rOTBhUnN5bVF3elpzeUFVcW0wK0t5MDF2UDlWbmJ3NEVGOC8vMzN3dXY3bzQ4K3dvd1pNeHIwWXFjOWdZR0I2TjY5TzQ0ZlA0NjllL2NLN3dFTlpmVG8wVGg0OENEa2NqbCsvZlZYOU9qUnc2eml2bDI3ZGxpNGNDRlNVbEp3OU9oUlhMeDRFV1ZsWmREcjlmRDE5VVZJU0FqYXRXdUgrUGg0ZE92V3pXemRIM3p3QVk0Y09ZSUxGeTdnK3ZYcndudDNzMmJOMExwMWE4VEh4eU1oSWNIbEN2KzllL2NDcVBuTzFWanpsdHpLR0ZnVDBXMlAxZFZFUkxjdmtVaUVyNy8rR3Bjdlg2NXpXZU5FWm81TUZnYlluN1FOcUFtZnNyT3o0ZWZuQjVsTUJtOXZiNmhVS3V6WnN3Y0FuSjV0WGk2WDQrKy8vd1pRMDNwQXFWVEN5OHNMTzNmdUJQQy9jTTVZK1R0dzRFQU1HVElFQ3hjdXhKOS8vaWxVWFZ1ajErdUZ2ci8xR2JvZEd4dUxEejc0QU92V3JVTlNVaElBSUNNakEzbDVlVzVwenhVUUVJREt5a3JzM2JzWC9mdjNON3NvclZhcmNmRGdRZVRtNXFKNTgrWkM1ZWpCZ3dlaDArbUVDcjlaczJaWnJGZWhVQUNvKzNkdjNibzFnb09Eb2RGb0VCUVVoSUVEQjFxdGpyVFZPN3k4dk56aXRyeThQQlFXRmlJME5CVE5temVIcjY4dmREb2RVbE5UaFdPbDlrU0VCdzRjd01tVEp5R1JTQ3dtTTVSS3BZaVBqMGRTVWhLT0hEbGlGcVFPR0RBQXAwK2Z4cUZEaC9EWVk0OEpnVkhIamgzUm8wY1BvWFhIMjIrL0xUd21OamJXTExDK2R1MmEyZmJFWXJGUWRlN3Q3UTBmSHgvaFAyOXZiK0UvdFZxTjVPUms1T1hsNFp0dnZzRXJyN3dDa1VpRVAvNzRBeFVWRlFnSUNFRFBuajNOMXIxZ3dRS3J6eU5RVThXc1Zxc1JHQmdvdkw0TUJvTXdlWjl4MzIxeHRzZXlVVkJRVUoxRHk0MkJ0YjJ3cjdxNjJxeHkvdno1ODlEcGRFS1E3NGliY1J4OCt1bW5Rc1c2b3h5ZGROSEkyUXNTdGExZXZkcG1nVXJ0ZGh2dDI3ZkhKNTk4VXEvdDFjV1ZOaG8zVTU4K2ZiQnQyemJzM3IwYisvYnRNM3ZmVTZ2VndtZEIyN1p0NjlYU3BtM2J0bENwVkNnb0tFQkFRQUM4dmIyaDErdXhZOGNPQU5ZdnhOVWxJeU1ESzFldUJBRGhBcG0xOTNTZzVqaTBkZDlubjMwR2xVb0ZtVXdtVEdSczY1eFJxVlRhYk50U1Z6dVhqUnMzWXZQbXpRQ0E4ZVBINDlxMWEwaE9Uc2FiYjc2SmhJUUVkTy9lSGExYXRSSXV6aG5aYXFsak1CaWcwK21nMVdxRi96ZHYzdHpwQytBUFB2Z2dVbEpTc0hmdlhvd2NPZEtzejcyakhPMjE3Ky92ajYrKytzcnVNbUt4R0wxNjlYSjR0SUZSeTVZdGJVN1NXbCtWbFpWSVRFeUVTQ1F5YTZ0RTdzT1Vob2h1ZTV4c2tZam85bFpjWE55Z2s0WFpJaEtKOEovLy9BZWxwYVZXNzQrSmlYRnFmWC8rK1NjcUt5dlJvMGNQbEpXVjRmMzMzemU3UHlFaEFlZlBuMGRLU2dva0Vna0dEaHlJb0tBZ3pKczNEOTk5OTUwdzhWQmhZU0dtVFpzR3NWZ3NuUHdhSzc4ZWVlUVJqQmt6eG9YZjluOWtNaG1lZi81NXhNYkdZdTNhdGJoOCtUTG16NStQU1pNbTJld1A3cWp1M2J0ai8vNzlXTHQycmQyVDVXSERoZ21mLzhZS3FRRURCcGd0czIvZlBseTRjQUZlWGw3SXpzNEdBTngxMTExMnQ5K3RXemVMQ2k5ckZpOWViQkdnYVRRYXE1WFhOMjdjd0pJbFMyeXVLeUFnd094NUt5MHR4UTgvL0FDZ3BucmR0QyszVWZmdTNaR1VsSVNVbEJRODlkUlRRaERTdFd0WHlHUXk2SFE2NU9mbm0xVWdQL3Jvb3poeDRnVE9uVHVIVTZkT0NjT2Y3N3JyTG93WU1RSVJFUkVJQ3dzVExzQ1lYb2h4bEplWGx4Q3lIajkrSEwxNjlSSkNwOGNmZjl5cGl5V25UcDNDcjcvK2F2UCt5TWhJdStHSHZlTm4xcXhaTmwrM2RWR3IxY0xGSVd2OXVJMVdyRmlCMU5SVStQdjdReXFWQ2ozWEhRMEliOVp4VUZoWWlNTENRc2QrZVJQdWVoOTFOeTh2TDBSRVJEVGE5bXNIbks3MHNEWXUvODAzMzdoMGdmR1JSeDZCU0NUQ2tTTkhVRkpTSXJRZUFtbyt0d0lEQTlHbFN4ZU1IeisrM3VkUkpTVWxaaGZBVEhYdjN0M3A5YW5WYW92WHByM1hxcTM3aW91TExVWVMyV3JmSXhLSkxOb1kyV004OW5VNkhRNGZQZ3lncHBmenFGR2pvTlBwRUJvYWloMDdkbUR2M3IzQzV4TlFFOW9hL3pPbDErdGhNQmlFLzV1S2lvcHlxY1ZOKy9idGNkOTk5eUVwS1FtYk5tM0M1TW1UblY3SHJXN1RwazFRS3BVWU1HREFUWjljKzNiQndKcUlpSWlJYm10ejU4NXR0RzFIUlVWWm5ERDcrdnFpUzVjdW1EQmhnbFByNnQrL1A0NGZQNDZKRXlkQ0xCWUxvWXRNSnNQQWdRUFJyVnMzdlBmZWV6QVlEQmd4WW9SUTVSY1lHSWhYWDMwVlY2OWVSVXBLQ3E1Y3VZS3FxaXBVVjFjTFZWckdFK0hPblR1NzV4ZEhUWHVIRGgwNllQbnk1YmgyN1JyMjdObUQvdjM3MTJ2azArVEprOUc4ZVhOa1pHU2dxcXJLN09SZElwR2dSWXNXNk51M3IxazQvZUtMTDJMbnpwMW8xYXFWMmJxVVNpVU9IVG9FZzhFQW1VeUczcjE3MXp1c3QwY2tFbG10bm0zVnFoWDgvUHhRWFYxdDF1NUVKcE9oWThlT2VQenh4ODJHSWdjRkJXSE1tREU0Y3VTSXpmMjk1NTU3TUhic1dQVHUzZHNzL1BEeThzSmJiNzJGcUtnb2k3OURWRlFVRWhJUzRPZm5aMUVaN095eGFzdVRUejZKZ29JQ0RCMDZWQWlUSjArZURHOXZieVFrSkRpMXJqWnQyaUFvS0FqVjFkVlFxOVhRNi9Ydzh2SkNTRWdJWW1Oak1YcjA2RVlaWlZkVlZZWE9uVHZqN05temRnUHJsaTFiNHVUSms4SVFkbTl2YjNUczJOR2lVdHFXbTNVY2ZQcnBwdzd0VDJPWU1XTUdBUHVqS1IxWjVtWnk1MFR3MWxwcUdJTTFleTBSdmJ5OE1HN2N1QVp2QlFIVXpGWGc1ZVZsMWk4N0tDZ0l2WHYzZG1uQ3YvajRlSWNyZSsweGptYlFhclh3OXZaRzI3WnRiYzVKNGV2cjY5UW9BT01GQllsRWdvY2ZmaGhYcmx6Qmd3OCtLTncyZHV4WURCa3lCQ2twS2NqS3lrSlpXUm1xcXFvc1BvK04vNWxlTkRBRzJpS1JDR0t4R0NOSGpuVDVPWmc4ZVRMUzA5T3hhOWN1OU83ZHU4NEx0cmVUYytmT1ljK2VQV2pSb2dVbVRwelkyTHR6eXhJWlhHbUVSVVIwaS9qdHQ5OFFGaGFHKysrL3Y3RjNoWWlJSExCNzkyNm5LNDg5bmVuSkoxQy80S1IyRzRIYUNnb0tzSFhyVmt5Wk1zWHRjemg4K2VXWEtDc3J3L3o1ODUxNm5FYWp3YSsvL29vaFE0WTRWS1ZXWEZ3c2hNL3VVdnVrMzVSZXI2K3psMnA1ZVRuRVluR2RQU3h2M0xnQndQV0pHTFZhclZCeFhGZmxwQ1A3VFpaMjd0d0poVUpoZHhqNXJsMjdvRlFxTVhyMGFPRzJWYXRXd2R2YjIrRnFXSTFHNDlCcjBEakNRU0tSdUZUTmVpc2ZCM2w1ZWREcGRGYXJ4NXVTclZ1M29xcXF5bTBYZnBvaVk0V3dNV2gxbEU2bkUxcDJORWFWYTNGeE1VUWlrVk1URXhZWEYwTXNGaU00T0ZqNG5UMTF4TytGQ3hmdzRZY2Zvbm56NW5qdnZmZHN0ck82blpTVmxlSGRkOTlGVlZVVjNuNzdiYnNYSG0rR2pJd01EQjA2dEZIM3dSVWlCdzU2QnRaRWRGdGpZRTFFMUxUY2lvRTFFUkVSa1NjcUx5K0hScU5CczJiTjZqV0h4YTFDcVZSQ0xwZkR5OHZMSXdMOFd6bXc5b3h4TDBSRVJFUkVSRVJFUk9ReFBDR1U5U1F5bWN5cHlXL0pkYmZtMkNBaUlpSWlJaUlpSWlJaWFuSVlXQk1SRVJFUkVSRVJFUkdSUjJCZ1RVUkVSRVJFUkVSRVJFUWVnWUUxRVJFUkVSRVJFUkVSRVhrRUJ0WkVSRVJFUkVSRVJFUkU1QkVZV0JNUkVSRVJFUkVSRVJHUlIyQmdUVVJFUkVSRVJFUkVSRVFlZ1lFMUVSRVJFUkVSRVJFUkVYa0VCdFpFUkVSRVJFUkVSRVJFNUJFWVdCTVJFUkZSa3lHUlNLRFg2eHQ3TjRpSWlJaUlHbzFlcjRkRUltbnMzV2d3REt5SmlJaUlxTW1ReVdTb3JxNXU3TjBnSWlJaUltbzAxZFhWOFBQemEremRhREFNckltSWlJaW95UWdMQzBOWldWbGo3d1lSRVJFUlVhTXBLeXREYUdob1krOUdnMkZnVFVSRVJFUk5SdHUyYmFGVUtxRlFLQnA3VjRpSWlJaUlianFGUWdHbFVvbDI3ZG8xOXE0MEdBYldSRVJFUk5Sa1NLVlN4TVRFSUNjbmg2RTFFUkVSRWQxV0ZBb0Zjbkp5RUJNVGMwdjNzSlkyOWc0UUVSRVJFVGtqT0RnWWNYRnh5TWpJZ0V3bVExQlFFSHg4ZkNBV3N4YURpSWlJaUc0dGVyMGUxZFhWS0NzcmcxS3BSRnhjSElLRGd4dDd0eG9VQTJzaUlpSWlhbktDZzRQUnQyOWZYTGx5QmNYRnhWQW9GTkRwZEkyOVcwUkVSRVJFYmlXUlNPRG41NGZRMEZCMDdkb1ZVdW10SCtmZStyOGhFUkVSRWQyU3BGSXBvcU9qRVIwZDNkaTdRa1JFUkVSRWJzSnhrMFJFUkVSRVJFUkVSRVRrRVJoWUV4RVJFUkVSRVJFUkVaRkhZR0JOUkVSRVJFUkVSRVJFUkI2QmdUVVJFUkVSRVJFUkVSRVJlUVFHMWtSRVJFUkVSRVJFUkVUa0VSaFlFeEVSRVJFUkVSRVJFWkZIWUdCTlJFUkVSRVJFUkVSRVJCNkJnVFVSRVJFUkVSRVJFUkVSZVFRRzFrUkVSRVJFUkVSRVJFVGtFUmhZRXhFUkVSRVJFUkVSRVpGSFlHQk5SRVJFUkVSRVJFUkVSQjZCZ1RVUkVSRVJFUkVSRVJFUmVRUUcxa1JFUkVSRVJFUkVSRVRrRVJoWUV4RVJFUkVSRVJFUkVaRkhZR0JOUkVSRVJFUkVSRVJFUkI2QmdUVVJFUkVSRVJFUkVSRVJlUVFHMWtSRVJFUkVSRVJFUkVUa0VSaFlFeEVSRVJFUkVSRVJFWkZIWUdCTlJFUkVSRVJFUkVSRVJCNkJnVFVSRVJFUkVSRVJFUkVSZVFTUndXQXdOUFpPdUVOSlNRbnk4L05SV2xvS2xVb0ZuVTdYMkx0RVJFUkV0d2lKUkFKZlgxKzBhTkVDZDl4eEIwSkNRaHA3bDRpSWlJaUlpSm9ja1Vna3FuT1pwaDVZeStWeXBLZW5vN1MwdExGM2hZaUlpRzRUTFZxMFFHeHNMUHo5L1J0N1Y0aUlpSWlJaUpxTVd6NndMaTB0eFlrVEo2RFZhaHQ3VjRpSWlPZzJJNVZLMGIxN2Q3Um8wYUt4ZDRXSWlJaUlpS2hKY0NTd2JySTlyT1Z5T2NOcUlpSWlhalJhclJZblRweUFYQzV2N0YwaElpSWlJaUs2WlRUWndEbzlQWjFoTlJFUkVUVXFyVmFMOVBUMHh0NE5JaUlpSWlLaVcwYVRES3hMU2tyWXM1cUlpSWc4UW1scEtVcEtTaHA3TjRpSWlJaUlpRzRKVFRLd3pzL1BiK3hkSUNJaUloTHd1d2tSRVJFUkVaRjdOTW5BbXRYVlJFUkU1RW40M1lTSWlJaUlpTWc5bW1SZ3JWS3BHbnNYaUlpSWlBVDhia0pFUkVSRVJPUWVUVEt3MXVsMGpiMExSRVJFUkFKK055RWlJaUlpSW5LUEpobFlFeEVSRVJFUkVSRVJFZEd0aDRFMUVSRVJFUkVSRVJFUkVYa0VCdFpFUkVSRVJFUkVSRVJFNUJFWVdCTVJFUkVSRVJFUkVSR1JSMkJnVFVSRVJFUkVSRVJFUkVRZWdZRTFFUkVSRVJFUkVSRVJFWGtFQnRaRVJFUkVSRVJFUkVSRTVCRVlXQk1SRVJFUkVSRVJFUkdSUjVBMjlnNFFFUkVSRWJsQ3E5WGl5cFVyS0NvcWdsS3BoRTZuYSt4ZElpS2kyNGhFSW9GTUprTllXQmphdG0wTHFaUVJDeEdSTy9EZGxJaUlpSWlhbkJzM2JpQWpJME1JQ254OGZDQVdjL0FnRVJIZFBIcTlIdFhWMVNnckswTmVYaDVpWW1JUUhCemMyTHRGUk5Ua01iQW1JaUlpb2libHhvMGJTRTFOUlZSVUZQejgvQnA3ZDRpSTZEWWxGb3NoazhrZ2s4bWdVQ2lRbXBxS3VMZzRodFpFUlBYRU1oUWlJaUlpYWpLMFdpMHlNakxRcWxVcmh0VkVST1F4L1B6OEVCVVZoWXlNREdpMTJzYmVIU0tpSm8yQk5SRVJFUkUxR1ZldVhJRk1Kb08vdjM5ajd3b1JFWkVaUHo4L3lHUXlYTGx5cGJGM2hZaW9TV05nVFVSRVJFUk5SbEZSRVlLQ2docDdONGlJaUt3S0NncENjWEZ4WSs4R0VWR1R4c0NhaUlpSWlKb01wVklKSHgrZnh0NE5JaUlpcTN4OGZLQlFLQnA3TjRpSW1qUUcxa1JFUkVUVVpPaDBPb2pGL0FwTFJFU2VTU3dXUTZmVE5mWnVFQkUxYWZ5MlQwUkVSRVJFUkVSRVJFUWVnWUUxRVJFUkVSRVJFUkVSRVhrRUJ0WkVSRVJFUkVSRVJFUkU1QkVZV0JNUkVSRVJFUkVSRVJHUlIyQmdUVVJFUkVSRVJFUkVSRVFlZ1lFMUVSRVJFUkVSRVJFUkVYa0VCdFpFUkVSRVJFUkVSRVJFNUJFWVdCTVJFUkVSRVJFUkVSR1JSMkJnVFVSRVJFUkVSRVJFUkVRZVFkcllPM0Fya3N2bCtPZWZmNFNmQncwYUJMR1kxd2FhZ3JLeU1nUUZCVFgyYmdDbzJSZWRUZ2NBQ0FrSmNXa2RGeTVjQUFDSVJDSkVSMGU3YmQ4OGtVcWxnc0ZnQUFESVpES0hIbE5kWFEyOVhsL25ZeFFLaGJCY3MyYk42cm1ubnN0Z01FQ3IxUW8vZTNsNU5lTGVFQUZLcFJKbno1NUZaR1FrSWlNakczdDNpSWlJaUlpSTZDWmdZTjBBZERvZHlzdkxoWitOSVJwNXJ1TGlZcVNucDZPa3BBVDkrdlZEUkVSRVkrOFNqaDA3aHNyS1NnREFvNDgrNnRJNlVsTlRBUUJpc2JoQkFtdVZTb1hNekV6RXhzWTJlcmlabUpnSXBWSUp3UEhuNjhDQkF3NDl4MGxKU1M3OUxVcExTMUZWVllYV3JWczcvQmhiTm0zYUpJVG10ZmZoMnJWcmlJeU1oRlJhdjdmMDY5ZXY0OGlSSXdDQTVzMmJZK2pRb2ZWYUgxRjk1T2JtNHRpeFk5RHI5U2dvS0VCWVdGaTlqM0VpSWlJaUlpTHlmRHp6b3dhaDErdHgrdlRwUnRsMnQyN2RuSDZNVXFsRVNVa0pBQ0F0TGMwakF1dW1JQ1VsQlFVRkJjakx5MFBQbmowUkZoYlcyTHZrRVF3R0F6SXpNNUdabVFrQWtFcWxEVllkbXBtWmlZeU1EUGo1K2FGcjE2NzEybzVLcFJMKzdldnI2NDdkSXpzeU16Tng3ZG8xcHg4M2JOaXdCdGdienhNYUdncUpSQUs5WGcrbFVvbU1qQXpFeGNVMTltNFJFUkVSRVJGUkEyTmczWVFwbFVvY09uU29VYlpkVjJDaTErdHg2ZEtsbTdRMzVsd0pyRnUzYm8zejU4K2pyS3dNNWVYbHlNbkpRVlJVbEVPUDNiRmpoMURaNjZqQXdFQU1HVExFNmYzMEpGbFpXU2dvS0FCUTAxcERJcEVJOTIzY3VMRkJ0aGtTRW9LQkF3YzJ5THJkU1NRU29iUzBWQmhkY2ZUb1VRd1lNQUF0V3JSdzYzWVVDZ1d5c3JLRWZ5Y25KNk5WcTFhSWo0K0hqNCtQMCt2emxNQzZ2THdjZS9ic2FiVHRHdzBkT2hUTm16Y0g0UDVqZXVqUW9WQ3BWRUxsZm4wY09IQUExZFhWVGo5dTJMQmhxS3Fxd3Q5Ly8xM3ZmVERsNm9pUTJueDhmTkNwVXllY09YTUdBSER4NGtXMGI5OGVBUUVCYmxrL0VSRVJFUkVSZVNZRzFrMll3V0J3UzloQk5XSmpZNUdVbEFRQU9IZnVuTU9CdFR0Y3YzNGRsWldWQ0F3TVJHaG9xTWNQZTc5MjdSclMwdEtFbisrNTV4NEVCd2MzNGg1NW5sNjllaUV4TVJGVlZWWFE2WFE0ZlBnd0JnMGFCRDgvUDdkdHc4L1BEME9HRE1IeDQ4ZUZFUUs1dWJrb0tpcEN0MjdkMEtwVks2ZldaM3JoaFJYV1RZZGNMbmY2b2xsVDBhRkRCMXk0Y0FGS3BSSStQajZReStVTXJJbUlpSWlJaUc1eG5wMkszU0kyYjk1Y3I4ZTNhdFVLZmZyMGNkUGVOQTUzVmR4Wll6QVk4TWNmZjlSN1BSRVJFUWdNRElSYXJVYWJObTFnTUJnZ0VvbWNXa2RkUVVwVlZaWFZudWJYcjEvSDFhdFhBWmhYZFhxaWdvSUNwS1NrQ0QrM2FkUEdvaisydjcrL3crdVR5K1VPUDg3UnlSUnJPMzc4T0VwTFMrMXVlOWV1WFRZZjcraHlwaU1Qdkx5ODBMZHZYeVFtSmtLbjA2RzZ1aHJKeWNrWU9IQ2dXeTlJK1B2N1k4Q0FBVGgzN2h6T25qMExnOEVBdFZxTlU2ZE9JU3dzRE43ZTNnNnZ5MU1xckQxUnAwNmRyTjUrNDhZTkZCWVdtaTFqN2JiYWZIeDhFQjhmai9qNGVJZTJ2MnZYTHBzWEtQMzkvUzJPS1pWS0JZMUdBd0R3OXZhMldYRXZGb3VGOXkyNVhDNzBTZmYzOTdjN1diQnhYMFFpVVowVGtkcDd6VGpDT0JHb1dDekdtVE5uaElwclp3MGVQTmhzSkFnUkVSRVJFUkY1SmdiV1RaaWZuMStEQnNHM2tvcUtDdXpldmR2aDVSMEpSZjcxcjM5WkJEWDJXcVdVbHBZaU1URVJnR1d3clZBb2hIODdXb0hyVElzQ3ZWN3YwUElqUjQ2MEcxU2FUb0lHMUlUODNiZ1NWZVFBQUNBQVNVUkJWTHQzdDFqdWdRY2VjSGpmalBzbEZvdWRlcHd6RkFwRm5hTVJIQjJ0NE15b2h1Yk5tNk43OSs0NGR1d1lnSnBXRnlrcEtXNi9BQ1VTaWRDcFV5ZUVob2JpNk5HajBHZzB1UGZlZTUwS3F3SFBEYXhIang1dDh6NjFXbzIvL3ZwTCtIblVxRkZXUThrLy8veFQrUGZRb1VNZGVwMlpyaWNtSnNicU1oY3VYQkRDYWVNeTFtNXJTQU1HRExDNDdlREJneWdxS2dKUU13S2liZHUyVmgvcjUrY252Ry90M3IwYkZSVVZBSUQ3N3J2UDdnVTQ0K3ZXeTh1cnpoWlI3aG9KWkhyaHlCV2NBSm1jOGZQUFA4UFgxeGRqeG94cDBNYzBGSTFHMCtpVEladkt5TWpBdG0zYjhQVFRUeU0wTkxSZTY3SlZVSkNibTR1MHRMUTZ2MHZJNVhLbkxxdzN0UEx5Y2dRR0JqcTBYUFBtelowdXBuQmt2UjkvL0RFQVlNR0NCUjQveXE4eDVPVGtDS1BYR3NyczJiTVJFQkNBK2ZQbjE3bnNNODg4QTcxZWorKy8vOTdsN1NtVlNwY0xRUnJLaGcwYlVGNWVqbW5UcHRWN1hRYURBU2RPbklCZXI0ZVhsNWZEQlFKRVJPUTUrSTNrSm1qV3JGbTl2bHg2VW5CRXJqdC8vcnp3NzNidDJwbmRaeHpPNyszdDdiRW5DcGN1WGNLcFU2ZUUwS2RGaXhibzA2ZVAzU3BNcXVtUG5wK2ZMMHl1bDV1Ymk4ek1USnVWdC9VUkdocUt3WU1Ibzd5ODNLVVdMYVp0Slk0ZVBZcWpSNCs2Yy9kczZ0dTNMMXEyYkduemZudXZDV1AxclpHWGwxZWR4NlJVS3ZYWTE1azc2UFY2M0xoeFEvZzVQRHk4RWZlR3FHbmFzV01IQWdNRG5RcWZYWGxNUXlndExjWDc3NytQZnYzNlljeVlNUjR4c2lBeE1SRnBhV240NmFlZk1IUG1USmZYYy9Ub1VXemN1Qkd2dmZhYTJVVFBHbzBHSDMvOE1jckx5eEVTRW9LZVBYdGFmZnpKa3lleGF0VXF2UGppaTdqbm5udGMzZzkzcWFpb3dLdXZ2b3JRMEZETW1ERURiZHEwc2JucysrKy9ENlZTaVJrelpxQno1ODV1MndlZFRvZmMzRndBdkxCblRVbEpDZWJQbnc5dmIyOTgrdW1uRGRhV3FyQ3cwT0g1S1BSNnZWQTg0b3JrNUdTc1c3Y09FeVpNc0hyUjJ4V3JWcTF5YXZsQmd3Ymh6anZ2Tkx2dDJMRmp5TXZMYzB0Zy9jc3Z2MkRIamgwQWdONjllek93SmlKcWdtN2RNM1lQTW1USUVJODRXYmlkZVh0NzQ2Njc3bkxwc2JZcWVaeXBYbFVvRk1MSmdMKy92MW1BcE5QcGhBcHJaNzRFdDIvZnZzNWxqQk5maWtRaWk1RGNHbXZIcVY2dngrblRwODBtMFF3S0NrSy9mdjBhTGZUTHpzN0c2ZE9uYmQ1dldrMHVrOGt3WXNRSXE4dVp0bG13TjFyQjBlVnNpWStQUjBsSmlmQjNOcTJvZHpkZlgxK1hMbkxwZERxaGhVUlRVdnZrMnQyVlowMVJXVmtaZERvZGdKb3FmMCtxb0JvOWV2Uk5mZDlvcUFsZ2llcGo2dFNwYmwvbmQ5OTlKM3lHWDdwMENSVVZGZmp6eno5eDVzd1p2UGppaTRpSWlBQUF2UERDQy9YYXpuLys4eCtYWHNQang0L0hpUk1uY1B6NGNXUm5aMXUwRW5OVVdsb2E4dkx5c0dUSkVzeWZQMTk0Zi9QeThzS2tTWk93WXNVS2ZQdnR0NGlPanJhWTZMaW9xQWdyVjY2RVFxRkFTa3FLMWNEYXREV1N1OGhrTXB2UDJaRWpSNFMyWWZibW5iaDgrVEtLaW9vZ2xVcnRodHFOYWRhc1dXNWQzNkpGaTZ4V3dydjc5Yk4yN1ZxNzk0ZUVoS0IvLy83WXQyOGZ0bXpaZ2ttVEp0bGMxcEY5KytTVFR4QVJFUUdkVG9lcXFpcUhxdXZkS1RjM0Yydlhyb1ZTcVJUbVA2blBjL3IrKysralRaczJPSFRva0ZPUGk0Mk50UWlzM1dYLy92MUNXQzBXaTNIMDZGRjA3dHdaZ3djUGJwRHRFUkZSdzJCZ1RUZkZxVk9uR25YN3ZyNitaaWNtYXJVYTZlbnBhTjI2ZFoxRFUwK2VQQW1WU29XWW1CaVh2MVJtWldVSndWcnRrN1NLaWdyaFByVmFMYlFpTWEyeXFOMmV4Ti9mMzZGaGlhYUJ0U3ZER0pWS0pZNGNPV0pXclJrY0hJeCsvZnFaRFRYMnhHR0Zuc1RMeXdzOWV2VEFrU05IRUI4ZmJ6YWhweXVCbWpPUGtVcWxkbHRxR0ptMkF3RmM3eGZ1aXZwYzBETU5Ga1FpRVFOclFEZ0JCWnBXZGJYQllNREZpeGZScGsyYk9sc1psSmFXd21Bd2NMSlhjb3ZzN0d3c1dMREE0dmJ5OG5Lbmd4eHJqekVOazIrRzd0MjdZLzc4K1ZpMmJCa3VYYnFFZDk5OUY4OCsreXg2OXV4Wjd3bGFyVlhndnYzMjJ3NkZ2TWIzNXlWTGxqaDBnZjc1NTU5SGh3NGR6RzZiTW1VS2NuSnlrSjJkalcrKytRYXZ2UEtLc042K2Zmc2lPVGtacDA2ZHdwbzFhL0RxcTY4S2o1UEw1Vmk4ZURFVUNnVmlZbUx3NUpOUFd0M20vUG56VVZ4Y1hPZStPZVBGRjE5RTM3NTlyZDYzYjk4K0FIVVh0eGhiaTNYdDJyVkIyNW5NblR2WDRjL1JjZVBHb1VlUEhzTFAxdVlLcVkrNmpxazc3cmlqWHAvNWVYbDVEaS83OE1NUDQvRGh3dzRWSEloRUlvU0VoRmpjWGxsWmFmYmQvdnIxNjVnN2R5NzY5ZXVINTU5LzN1RjlxWS9pNG1KODl0bG5VQ3FWNk5hdG16QWFwSzd6bS9MeWNwdkxHWS9idW9ML20rWEVpUlBDdm93ZVBScWhvYUg0N3J2dnNHN2RPZ1FHQnBvZHMwUkU1TmtZV05OTmNmSGl4Y2JlQllGY0xrZGlZaUxVYWpXS2lvcnNuaVJVVjFmajZ0V3IwT2wweU12TFEwSkNndE1CVUhWMU5hNWN1UUtnSmp5czNVdTJyS3hNK0hkbFphWFZmcSttN1VTQW1tcVAyaWR4RFVHcjFacWRnSVNIaDZOdjM3NW1sVUlsSlNVNGNPQUEycmR2ajVpWUdLZjdKcnVpZWZQbUZoWG0xNjVkRTlwRG1ONTNNL2JIRVdGaFlSZytmTGpIdHFJd0RUSEVZckhOcW5SUFkzcEMyOUR0YVM1Y3VHQnhtMm13WWJ6ZjJtMm1nb0tDNnQzRDFSNWovMndBaUl5TWJMRHR1Rk4xZFRXT0hqMktvcUlpWEwxNkZRa0pDVFpEYTRWQ2djT0hEME90VnFOOSsvYUlqWTMxcUY2OTFQUUVCQVRnM252dk5ic3RPVGtaWGw1ZU5sdExXR1ByTWJYZm14d0pkZ29LQ3ZER0cyODR2SHh0YmRxMHdYdnZ2WWZseTVjalBUMGR5NVl0dzcvLy9XL2gvdFdyVnp2MXVyRVgzT2ZsNVRsVmxWeFZWWVdxcXFvNmwxT3IxUmEzU2FWU1RKOCtIWFBuenNYSmt5ZHg4dVJKczdrMG5uamlDYUVLdTZ5c0RFRkJRUUNBYjcvOUZubDVlV2pac2lWbXpweDVVeThnMlByY3YzRGhBbkp5Y3VEajQ0TWhRNGJZZkx4ZXIwZFNVaElBb0Z1M2JuYm5CZkR6ODZ2WDc1YWZuKy93c3JYRDI1c2RXQzVjdUxCZTcvMjJqbWw3eC9yQmd3ZHg4T0JCaTl0SGpScUY4ZVBIQTZncGtsbThlTEhaL1ZxdEZxKy8vanFrVXFsd29kVjRjZG5lQllpNkxwalp1bi9GaWhVV2MzVmN2MzRkbjM3NktXN2N1SUc3Nzc0YjA2ZFBGd0wvTDcvOC85aTc4L2lvNm5OLzRKOVpza3oyZlY4SlpDRXNZUlVoTEFGRVFFR3RVbnUxcmxXTGxYdGR1YVZ1dFc2MTFyWDNvcGJhcWhVdGFLMVloRlpsRlVrRXNoQ1dMQkFTRWtKMnNtZG1NdXZ2ai96bTNKbk1QcGxrSnZoNXYxNjhTR2JPekRtWjVTelA5L2srengvc3JrY3NGdHRkenRNT0hEaUFEejc0QURxZER2bjUrZmpSajM0RWtVaUVycTR1ZlA3NTUzanJyYmR3OTkxM1k4R0NCWjdlVkNJaWNvQjNSazZJUmxGZ1lDREN3c0xRMXRhRy92NStWRlpXWXNxVUtSYVhyYW1wRWFiV2g0ZUhtOVJMZEpUeGM2U21wcHFkWExzN0k4V2Rnb09Ea1o2ZWp0cmFXcVNucHlNdkw4OGttMFd2MXd0MXJXdHJhOUhkM1kwbFM1YU0rblpGUjBlYnZSY3RMUzFDd0hvMG0rS01oS1dMVmtleXpJWlBVWGFtZEl5akY2N2UybkRSSHNOM0N4aFpwcllqVHB3NDRmVDlsbTZiTkduU3FBV3NWU3FWRUxBT0NBaHdhWjgxMWxwYlcxRlNVaUo4QnJ1NnVuRCsvSG1yWlp3cUt5dUZMTFhhMmxvME5UVmgrdlRwTnFmVEU5a1NFeE5qVmlxanFLZ0lBUUVCVHBYUWNPVXhveWt3TUJDUFB2b29QdnJvSTNSM2QyUGF0R2tXbHp0Nzlxeko5MDJ2MTZPbXBzYnBVbXJEQTVidnZQTU9CZ2NIOGVDREQxcDl6T2JObTZGUUtQRFlZNDg1dko2b3FDamNmZmZkMEdnMFpvMmZvNk9qc1duVEpxU25wNXNjYzIrKytXYjA5dlppL2ZyMU5wdnVEZzgwanNTR0RSdlExOWRuZHV3ZkhtUWNIQnpFTDM3eEM3UEhHMTdQVTZkT0NlZUs3Nzc3cnMxMVB2SEVFOGpNekhSNW01MGR5TGdjdVRMUUd4SVNZdlArQXdjT29LdXJDNnRXclJKZTM5YldWZ0JEbWVMT2Jvc2hPOXphL2NNSHlVNmVQSW0zMzM0YkF3TUR5TWpJd01NUFB6d3FDUjJiTm0xeUtIUGRlRit4YWRNbTRXZERzMmpqMndEZ3BaZGVzdnVjTzNic3dPZWZmdzRBV0xod0lYNzJzNThKMXl6WFgzODk5SG85ZHV6WWdTMWJ0cUM1dVJrMzNuZ2paK1VSRVhrNUJxd2RvRkFvbktyTE5UekxaTy9ldlU0ZkVQUHo4eStyRWd1dTFQMTFsRjZ2RjA1UUhKV1hsNGM5ZS9aQXA5T2hwcVlHcWFtcFprRkF0VnB0a2hrK2ZmcDBwOTlIbFVxRmMrZk9BUmlhSW1pcFZwc2h1Q1FXaTdGbXpSb2g2RGJTdXNudWtwV1ZoZURnWUl2MUp1dnE2b1JwZ3NCUVBUcHl6bFZYWFdYei90N2VYdXpkdTllcHg3amljZ2hZZTJ2MitsaHFhbW9TcHV4N1M1MVQ0MWtweHZ0UXRWcU5reWRQNHZ6NTg4SnRodkk1dHBwd3pwdzVFMEZCUWFpc3JJUk9wNE5TcWNTUkkwY1FGeGVIdkx3OGsyQ1V0WFVUT1VLaFVPREREei8wOUdhTWlFUWl3ZTIzM3c2dFZndVJTSVNmLy96bkFJYjJsMXF0Rmg5Ly9ESDI3Tm1EYTYrOUZ1dldyUU1BZlBMSko5aTllemNXTDE2TVcyNjVCZjcrL2tKQTJabjk3UEhqeCsyV0lLbW9xSEFvMjNwNEFNdmduLy84cDhQYkF3Q3Z2UEtLMlcwdnZ2amlxTXpRTVJ5ZnJMMW1RVUZCRm04Zi9ucDgvZlhYQUlZU0o2d2RuMXRiVzZIVDZYNVF4MEZueXBjNDQ2V1hYb0pDb2NEdTNidVJuSnlNdVhQbm1pM3o3My8vRy9YMTliam1tbXRNeXJ4Wm90Rm84T1dYWDBJaWtXREZpaFhDN1labTNEdDM3c1EzMzN3RFlHaW1wZkZuM1ZxZzlxNjc3b0pPcDNNb2tGdFlXSWd0VzdaQXI5ZGo4dVRKZVBEQkIrSHY3NCtCZ1FFME5UVzUzT1BIbG11dXVjYmk3UWNPSE1EQXdJREpiWllDM002VWErbnA2Y0dmL3ZRbm9Yemk2dFdyOGVNZi85anNzM0hERFRkQUpwTmgyN1p0Mkxsekp4b2FHbkRublhleXRCZ1JrUmY3NFp6VmpJQmVyN2M1L2M0ZVIwN0VMYTJUSENNU2liQjQ4V0tuSGhNVUZJVE16RXhVVlZWQnA5UGh4SWtUWnRQRHpwdzVJelNoUzB0TGMrbUVwcWFtUnNqNlRVeE1OSnYyMTkvZkwweXBqSWlJOE1ybW5ES1p6R0t3V3FWU29hS2lRdmc5T1RuWkpKdno0c1dMd3VmWTNzbThwemdhK0IyTkFMR2pEQm5zbzgwNHFEQ2VBdGFHN3hjd2RnSHJTWk1tQ1RYeGEycHFoQ3hxdzhDU3BkdUFzV2tBMk5qWUtQdzhrb0MxTzRNQStmbjVacmMxTlRXaHZMemM1SE1YRlJXRk9YUG0yQjJzRllsRXlNcktRbng4UEVwS1NvVE13NWFXRnV6WnN3ZTV1Ym5DUHN2U3Vva2NwVktwc0dmUEhrOXZobE9VU2lXMmJObUNnb0lDazk0ZGh2T0wrZlBuQXhnSzhyejExbHVvcXFwQ1lHQ2dTZloxZm40K2lvdUxjZkRnUVZSVVZHRDkrdlVXR3hRT2QralFJZXphdGN0a1d3RHJ3V2JnLzhwS1dGckdPQmpuVEFETFdkYU9zZHUzYjBkYld4dFdyRmlCckt3c3A1L1hFTEMybHJIOHhodHZtTjJuVnF0eHp6MzNDTDgzTkRUZzVNbVQ4UFB6dzNQUFBXZDFodFg5OTk4UHVWeitnd3BZTzFPK3hGbjkvZjM0NXB0dm9OUHBrSlNVWkRLSTJ0L2ZqeDA3ZGtDcFZEcDAvYkYvLzM1MGRYVWhQei9mNUZyQzBHZkdlS2FsVHFkeisyZmRVSXB3NGNLRnVQUE9PNFhQeUdlZmZZYjkrL2RqdzRZTmJxL3JiQ2lQTWx4cGFhbFp3Qm9ZeWhSLzZhV1hoQXh0UXdhMnZZenRrcElTdlBmZWUranI2NE9QancvdXVPTU9MRnk0ME9yeUsxZXVSR3hzTE41NTV4MlVsNWZqVjcvNkZXNjY2U1lzWDc2Y2c5cEVSRjdvaDNOV1E1YzFTODFON01uTXpFUmRYUjBHQndmUjA5TURwVklwQk9xVVNxVlFlM1o0dzBaSHFkVnFJYnNhZ01XTG5hYW1KdUZuUjZmdW56MTcxcXdKb3owNm5jNnBZSmtqR2QybHBhVkNmVWtmSHgrejErallzV1BDYkFOdkNGaWZQbjNhWWoxTWR6QXVRZExXMW9ieThuS3J5em9UL0c1b2FIQjc4eWRyeG11R3RmRjc2b2xweklaQWh6ZGM2TWpsY21FNnJVUWlRWFYxdGNYbC9QMzlMYzZHR0l1QmtkN2VYcHc0Y2NLa3pyWkVJc0dVS1ZPRUlITjNkN2V3TFdGaFlWWmYyNUNRRUN4WnNnUm56NTVGWldVbHRGb3ROQm9OeXN2TGNmSGlSY3lhTld0VW01UFI1UzgwTk5TcG1xM09ObWdjRFlXRmhTZ3BLVUZKU1FrV0xWcUVXMjY1eFd3UXFLaW9DRnUzYmtWL2Z6OWlZMlB4NktPUElqWTJWcmcvTVRIUnBQNzFpeSsraUhYcjFtSGx5cFUyOTNYOS9mMHVaMHM2R3FSelo1MWtXKzlYVDA4UHZ2MzJXL1QzOTZPNHVCZ3BLU2xZdVhJbHJyamlDb2VEd3ZZeXJCMnhZOGNPQU1EU3BVdHRsZ016bkc5WldwZGNMcmZZVkhUNGRnS09aUzJQVmthNnMwWmF2c1RXK3g4ZEhZM2JicnNOVzdac3dUdnZ2SU5mLy9yWHdxRFBwNTkrQ29WQ2dWV3JWaUU3Tzl2bU9wUktKYjc0NGd1SVJDSmNlKzIxd3UwOVBUMjRlUEVpWW1OajhmTExMd3ZiNCt3K3h4R0ppWW40NVM5L2laeWNIT0cyeHNaRzdOKy9IMUtwMUdKU2lyZHJhMnZESjU5OElqUWpqWStQeHk5KzhRdUhCdXBuekppQlo1OTlGbSsvL1RicTZ1cXdkZXRXZlB2dHQxaXpaZzFtejU3dEZaOXRJaUlhd29DMUMwYXJQSU1qQWNXeHlOQnoxc0tGQyswR1c0OGZQejVHV3pNa09UblpiaEJiS3BVaUp5Y0hmWDE5bUR4NXNzbEpiMVZWbFhBQ1AzMzZkSmRPaUkwenRHTmpZeTEyMW01b2FCQitkcmFab3llZFAzL2VKTmllbDVmbjlVSE9ob1lHdTFPVFhXVWNzTlpvTkNPYWtXRmdLSmNBRERXT1ZLdlZRaEJ2Y0hBUWxaV1ZibTAyTjE0RDFvWmF4b0JuR213YTF1OXFRT0x3NGNObWphc3NzWlNSTkZ4TlRZM3dHZEZxdFVLejErR0NnNFBIdkh5UFFxRkFWVlVWenA4L2J4SVlqNHFLTWdzc0h6aHdRQWkrWEhmZGRUWm5ub2hFSW1SbVppSStQaDdGeGNWQ3BscEhSNGRKdHJVM0RDZ1FqWVdsUzVkQ0twWGlndzgrd0xmZmZpdGtTRSthTkFrS2hRSi8vT01mVVZaV0JnREl5Y25CaGcwYmhOSVV6ei8vUElDaG9HVmdZQ0FlZSt3eGZQREJCemh3NEFDMmJkdUdxcW9xYk5pd3dlcHhaOVdxVlNZTmU5ZXZYdytGUW1FenlQekFBdytndjc5L3pCdjIyUk1hR29wWFgzMFYzMzc3TGY3MXIzK2hvYUVCVzdac3dTZWZmSUtycnJvS3k1WXRzenNieEY2R3RUMVZWVlVvS1NtQlRDYkQ2dFdyWFY2WG9YRzRJeHpKV3I1Y1pvRnUyTERCNXYwTEZpeEFZV0VoZ0tFQWMwUkVCTTZjT1lPREJ3OGlQVDFkS0tGank2NWR1OURYMTRjcnI3elNwTjcwaVJNbm9OZnJiUjZMYmMxTU1Cd2piUzF6KysyM1kvTGt5UUJnRXF6VzYvVjQvLzMzb2RQcHNHelpNcUV4NmNhTkc2RldxL0hHRzIvWS9idnNHYTNCdTRHQkFYenh4UmZZdTNjdk5Cb05wRklwUkNJUlZDb1YzbnJyTGFlZVM2UFJZTUtFQ2FpdHJVVkRRd00yYjk2TW1KZ1kzSGpqalpnM2I5Nm9iRDhSRVRtSEFXc2FFOGExb01kQ2VIaTRTY0RhWHFEZk9CTjZ1Q05IamxpOFBUUTAxR3BYZDUxT0owejFBNGF5am5wN2UwMmFzZ3dNREtDM3R4ZkFVTmtOUjdQRVEwTkRrWjZlN3RDeW82Ry92OStra1Z4aVlpS1NrNU05dGozMnFGUXFqd1F5UityNDhlTkNNSFR5NU1uQ3hRMHdsRUhYMWRXRjl2WjJ6SnMzejZrbWpOWVlCbGVBb1pxaXh1VmVSa05PVG83SkJaU3JqSU85SXcyMDYzUTY5UGYzMjIyZVpNeVE0ZTNxWjB3dWw3dHRnTU80RnJTM1VDcVZRcURhdUwrRG41OGZwa3laSWt4Vk50RHBkTUp5SXBISTRUSkp3Y0hCV0x4NE1VNmZQbzJ6Wjg4Q0dBclNuRGh4UXNpMnRsWXYxcDFPbno0OTZ1dWdzZFBUMCtNVldkUE9XclJvRVJJU0V2RG1tMitpbzZNREw3NzRJalp0Mm9TSkV5ZWlxNnNMSXBFSWE5YXN3UTAzM0dDU1RXajQ3aGlJeFdMY2RkZGRDQTRPeHM2ZE8rSG41K2MxRGZrMmJ0em8wdVBDd3NMd3hCTlBPTFNzdjc4L1ZxeFlnV1hMbHFHd3NCQTdkKzVFYTJzclB2MzBVM3o1NVpkWXRtd1pWcTVjYWZFWXJOVnFoV08ycXdPYU1wa01reWRQeHJScDB4QVlHR2d5RTlEUytnRDd6WWRkSFJpUXkrVzQvLzc3TGQ0MzJ0K1J4TVJFdlBqaWkyYTN1NnVHOVdlZmZZWU5HellnS1NrSnUzYnR3cUZEaDRUN0RFRlJReFowVDA4UDlIbzlPanM3elQ1SHcrdEphelFha3g0a09wMU8rTDRkUG53WUFLdzJRZ1ZHUGpQQldwTEdybDI3Y1Bic1dRUUdCbUxObWpYQzdaMmRuU1psMWtaaTdkcTFGbS9mdDIrZlM2VXlEZjd4ajM4SVpab21USmlBZSsrOUY2Ky8vcnJKckMxbnZQTEtLemg2OUNqKzhZOS9vTG01R1cxdGJaZFZEeWtpb3ZHT0FldHh4dFhBMVBDQVNHQmdvTnVtUEhsanZUeFAxNElXaThWWXNHQUJqaHc1QXJsY2pvR0JBUnc4ZUJEejU4OFhBdE9CZ1lGWXRHZ1Jpb3VMYlRZWUd5NG1KbVpFMmRnZEhSM0NSWlNqWlVnTXRGb3RqaDA3Wm5KQ2E1eGRQQkk2blU1b09tUE40c1dMSFFvTXF0VnFYTHg0RWZYMTlaQktwV2IxeVczTmtuQzAyZVd1WGJ0TXNuc05FaElTekI3MytlZWZPNVdSMU5EUUlEVGpNUXhRR0E4U0dBWTYrdnI2Y09EQUFjeVpNOGRtbDNsdjVLNmdoL0dGajNHelBWY01EZzVpejU0OWlJeU1SRkpTRXRMUzB1enVTem83T3dGNFBpdTlycTdPNUh0cDZiTnJQSENuMFdoc05pc3pOUG15UjZWU1dSd1FOS3kvcjY4UGRYVjFKcVZUMHRMU2tKdWJhL0c3YkR4dzR1eXhSU3dXWStyVXFZaU5qVVZ4Y2JFd2ErRFNwVXRvYm00ZWxjWlN3NDMyUUE4TkNROFBINVAxK1ByNll0R2lSUTR2YjYvZXRhdUJQVWNmSnhhTDhkNTc3d0VBSms2Y2lLZWVlZ3F2dlBJS1FrSkNrSm1aQ1pGSWhOdHV1dzBLaGNLcFVtYzMzWFFUNHVQalhhNXorNmMvL2NucWZjYXplMnd4TkgwMGNEVkFaYnlQTVR5bnZmTmhpVVNDaFFzWFlzR0NCU2dxS3NJWFgzeUIxdFpXN05xMUM5T21UYk5ZOHMyNHpJYXJ4N3ZVMUZUODhwZS9SRWRIQjE1NDRRVUVCQVRna1VjZU1kdGV2VjR2RFBSNVlrQWhLaXJLNXYxcXRWcG8wQzJUeVp3dTFXVHQrejRhTmF6Nyt2b2NDaFQzOVBTWU5CMjNSQ3FWNHRGSEg4V2JiNzZKb3FJaXFOVnFiTml3QVNLUkNBc1hMa1JIUjRmTjc2RXpnd3NORFEwUWlVUjJFMGpxNit1RlJ2VTMzbmlqMjh0bS9mS1h2NFJXcTdYNm1WaTZkS25KZDhOWjY5YXRRMFZGQlpZdVhTclVuZjc5NzMvdjh2TUJ3Tnk1Y3pGbnpoeVVsSlNnc2JFUjA2ZFBIOUh6RVJHUiszaGZwSkZzY3FYNVczMTlQVXBLU29UZlkySmlScjBSbFhGd1RpUVM0WVliYmhqVjlRSEF3WU1IY2VuU0pRRG1BZXVKRXllNmZYMzJBbFRoNGVFb0tDZ1FzbUhWYWpVT0h6Nk1KVXVXQ0JtY1VWRlJXTFpzbWNrRmxDMkRnNE5vYUdoQVZGU1V5eGZzaHc0ZEV0NGZaOHZiSER0MnpLUTVET0RlTWd6Mk1rMk5NelJ0MmIxN3QzQkM3R3hRM3RNR0JnWk1TdWhNbXpiTkxJTm8wYUpGS0NvcWdsS3BoRnF0UmxGUkVTWlBudXhTVXlnRGYzLy9VYzhxVVNxVndtZlBYUmZWeHA5SFp6S2pMVEZrUzErNmRBbVhMbDFDUWtLQ3pkZGtjSEJRR0R5dzFwVFZPS1BLSGtjSFVvWlRxOVZtbVpIZUlqbzZHcE1uVDhicDA2Y1JHeHVMcVZPbjJueWZqUGVGcnU1YlltSmlzR3paTWhRWEY2TzF0UlVKQ1FsakVxd0c0TkFVY1JxNXNXcUVLSlBKY050dHR6bTh2TGMxYUl5SmljRlRUejBGcFZJcEhFZGNQUjhhUHZCcnpONkE3SGZmZmVmU09vME5EK3c1R3N5cnJxN0czLzcyTjlUVjFjSFgxeGZMbHkrMytwejJHSklSNXMyYmgrKysrdzRkSFIxV2o3c2pHWHdiVGlhVG9idTdHK2ZPbmNQMjdkdnhILy94SHliM0d3Y0FQWkZFOHVxcnI5cTgvNE1QUHNDK2Zmc2dsVXJ4OU5OUE81V2tNWnp4REp6MzNudHZ4Qm5XLy9WZi80V2VuaDdobk9RblAva0pmdktUbjR6b09ZMWxaR1RncWFlZXduUFBQWWZpNG1MczNMa1RhOWV1eFlJRkN6Qm56aHlMNzFkRFF3Tk9uRGlCOHZKeWgyY0RQUFhVVTVCS3BmanpuLzlzZFptZW5oNzg0UTkvRUFhM0N3b0tuUHBiZERxZHhjR3p1KysrRzRzWEw4WS8vL2xQdTBGOFk4N3NXdzM4L2YzeDRvc3Z1cjNNbDBna3d1elpzekY3OW15M1BpOFJFWTBNQTlhWE9hVlNhWktaNmVQajQvWk8wSllZQnhiSEt0dlplSjNEQTBTMnB0eU5KajgvUCtUbjUrUHc0Y1BDVkx1aW9pSXNXN1pNT0VuMThmR3hHN3hyYW1wQ2ZYMDlXbHRib2RQcE1HUEdqREhMTURNNGVmS2tTZDFxYjZEWDY5SFcxb2JHeGthVGJHZmppN2Z4MUR4RnA5T1paTENucEtSWURMZ2JENFlZcHFlZVBuMGFQVDA5bURWcmxrdmZ1Zm56NTQ5NCsrMzU2cXV2aEZyTTdnaFlkM1IwbUx6dnJqUmZOV2I4WEJLSnhHNEEzN2pzajNFMmtmRUZhSFYxdFZ1eTN3c0tDcXdHaFNvckt5MW0rOXNpRW9uTVp1d1lCOFNEZ29Kc1hoQWFsaFdKUkhaTGJXUmxaU0VxS3NxaDk4ZTRpZVpJQnNQOC9QeXdZTUVDMU5YVmVVWFRWL0p1Nzd6empzWGI1WEs1MWZ1c3NmU1lsSlFVckY2OTJxbU15ZGJXVnZ6M2YvODNnSkUxR2d3T0RoYSs2NTk5OXBuTm1SVUc5aks2amJmSFVQckNWcURVa1JyVzd0YlMwb0x0MjdlanRMUVVJcEVJK2ZuNVdMZHVuVkN2ZHlRa0Vna1dMMTVzY2x0M2R6ZU9IajJLNzcvL0hoczJiREE1OTdCMnZMdm5ubnNjV2w5Z1lDQWVlT0FCdlBEQ0MvajN2LytOdExRMFhIbmxsY0w5eHJOcnZLVmtpMEZ0YlMzMjc5OFBBTGorK3V0SEZLd0cvcS9NaForZm4xdUNsb2JYYmpRRC9kSFIwWGo0NFlmeDdMUFBZc2VPSFpnM2J4NWlZbUtFWTV4V3EwVmxaU1dBb2FEeVUwODlCV0RrczhhTXFkVnFvVVNRZ1N2bng1WXlwdzBKUElXRmhRN1hTZ2RjQzFnRDN0SGttb2lJeGdZRDFwZTU0OGVQbTJSNVRKOCtmVXhxYzNraVlPaUpJTGtqZkh4OGNPV1ZWMkwvL3YxQ2VaRFRwMC9iblhKbUhKejYvdnZ2VGU1elI4MWJaOVRVMUl4NkJxZFlMTWIxMTEvdjBMSnRiVzFvYUdoQVMwdUxTWURMUUNLUklERXgwV3JBMTF1VmxaV1psSml3OVJtUnlXUll2SGd4amh3NWd0YldWZ0JEWGQvNysvc3hmLzU4ajVlb3NNUWQyYlBHakQrVDRlSGhJMzVPNDNxUDlxYkpHbWMxKy9qNG1Iek9qQU1pbFpXVndvWG9TRmk3bU83cjYzT3BSNEJFSWpHYnNXTmN1bWI1OHVVMjk5MkdNaUErUGo0T3pmeHBiR3hFYVdtcDNlV01BeSs5dmIxMnl3UVpzN1FkbnF6M1QrTkhVVkdSeGRzTk0xaWNZZWt4L2YzOWRwdm1qUWFWU2dXOVhnOC9QejhBUXdOUjFrcUs5ZlgxQ2Z2QTRPQmdoODhWRGNkZ1MvdW90OTU2eTI3MjllYk5teDFhajZPMFdpMCsvdmhqN04rL0gxcXRGdG5aMmJqbGxsdk02dVc3UTFkWEY0cUxpM0gwNkZHY1BYdldwUFNSSThlN3VMZzRzK0NiWHErM1dPb2lJeU1ENjlhdHc3WnQyL0NYdi93RktTa3BTRXhNQkdDNjMvU204MStkVG9mMzMzOGZlcjBlYVdscEZyOERGUlVWU0VoSWNIZ2d3ZkFaTlE3bWZ2amhodzQxSmdhR2p1M0dnVkxEYXpmYXZVN1MwOU94ZVBGaTdOKy9IL3YzNzhkTk45MkV5c3BLSER0MkRDVWxKU2FEd0hsNWVjalB6MGRlWHA3TnBvckRhYlZhaytXRGc0UHh4Qk5QUUtWUzRjMDMzOFM1YytjZ2xVcGRybE10Rm92dFp0TURRd05VN2UzdDhQWDFGUnJPZDNWMW9hMnREVmxaV2RpMGFaTlpZTHU1dWRsa29NelJNa2pPdkQ2MkRLOC9Ua1JFa2pNUk9RQUFJQUJKUkVGVTNvRUI2OHRZWTJPalNVWnNRa0lDVWxKU2JENm1zN01UNGVIaEl4NjlOczcyczVUdFVWVlZOYUxuejg3T05ydk5Xd1BXd0ZBbXlLeFpzNFJHTG5WMWRjakt5aklMS3ZiMzkrUENoUXRDNE5HU3FLaW9FZFd3ZGxaVlZaVkpYZGFnb0tCUnlZWnlSbDFkSFM1ZXZHajEvdFdyVjN0ZGxwRTlaODZjUVgxOXZmRDd6Smt6N2Y0TlVxa1U4K2ZQUjFsWm1kQndyN3U3Ry92Mzc4ZjgrZk9GQ3dWdllYd0JQOUwzcDZXbHhlU0NKeTB0YlVUUEI1Z09CTm5yRjNEczJESGg3MGxOVFRVSjFvU0ZoV0hTcEVsalVxYWpzcklTT3AxT2FGRG82b1dvY1lNd3NWanM5b0ZHcFZMcDlFQ2JWcXNkODhFNSttR3lsQUZjVlZXRk45OThFeUtSQ0JzM2JoUUdQM2JzMkFHbFVpbVVEVkNyMVhqdHRkZFFVVkdCdkx3ODNILy8vVjR6WUZoYVdvb1BQdmdBUzVjdXhicDE2M0QxMVZmajZxdXZObHV1dWJrWnp6MzNuUEM3VENiRFUwODk1VkNaSmNQNWdHR214YlBQUG12U0ROZFpJdzBjR1hvUkFFUGxIdHc5cTdDMXRSWEZ4Y1VvS1NsQmJXMnRzTi8wOWZYRnRHblRNR2ZPSElTRWhKZ0VuYTBkNzU1Ly9ubXorOVJxdGRYTTY1VXJWNktzckF6VjFkWFl2SGt6bm5ubUdmajYrcHBrQ2RzN2YzYzF3T2RvU1RaajMzenpqZEJMNUw3NzdqTTdOOSs3ZHk4Ky9QQkRwS1NrNElrbm5oQUdWbXd4QkthTkIxU09IVHZtY0NtSzBOQlFpd0hyNGUvRG80OCthcEtOYkl1ak15QU15U3VWbFpWNC8vMzM4ZTIzM3dyM3hjYkdvclcxRlNFaElYam9vWWVFMjUzSldOYnI5U2JMeStWeURBNE80cFZYWHNHWk0yY2drOGx3enozMzRILys1MzhjZms1WGFEUWFQUGZjYzBoUFQ4ZkREejhNWUtndnh0NjllL0hHRzI5WWZJeFVLa1YwZERUYTI5dWgwV2dRSHgvdjBMcWNlWDJJaUdqOFljRGFCYzVrZkhtS1NxVkNlWG01OEx1L3Z6OW16cHhwZFhtMVdvMlRKMC9pL1BuelNFOVBIM0VqUGVPQXRhVVQwSkUycGhwSndOcTRSSW9yWEMwdkVoMGRqYmk0T0xTMHRFQ24wK0hDaFF1WU5Ha1M1SEk1TGw2OGlBc1hMcUM3dTl2aVk0T0NncENTa29LVWxCUUVCQVJnejU0OUtDd3NITW1mQVFBV202VUIvMWRMOStUSmsyWlpySGw1ZWNMMFRrOHh6bjZWeVdSSVRVMUZiVzJ0a09rMTNvTFZUVTFOT0hYcWxQQjdXbHFhdzJVa1JDSVJaczZjaVlDQUFPRjdwVkFvY1BEZ1FjeWRPOWRybWpGcU5CcVRUTHVSWkRNTkRBeWd1TGhZK04zd0diQkZKQklKNjFjcWxSYW4ycmEzdHdzLzJ3clVORFUxQ1JmTkVva0VHUmtaWnN0TW5Ub1ZPVGs1Sm9HYjBhaHZPMkhDQkZ5OGVCR0ppWW5vNmVseE9jQnJQRlBCR3h2cEVvMmxiNy85Rmg5ODhBR0NnNFB4MkdPUG1aU1YyYmR2SDNwNmVvU0F0WStQRHg1NjZDRzg5dHByT0g3OE9KNTk5bG5jZDk5OWJobEVHNm5qeDQ5RExwZmJiRTdYMjl1TDExNTdEUk1tVE1ESmt5Y0JEQjFqWDN2dE5XemF0TWx1OE4zUVI4QXd5TmZhMnVyMlFXMW5ncXpHNTRLZmZ2b3BQdjMwVTd1UGlZeU14TWFOR3kzZXA5ZnJVVnRiaTdLeU1wU1dscG9NbHZ2Nyt5TXZMdzl6NXN6QnRHblRUSTVyeHBubjdpcGhJQktKY004OTkrQ0pKNTVBVzFzYnpwMDdoNXljSEdIdzFKRnpuN0VLOEYyOGVCRi8vL3ZmQVF3MTdUUmtneHViTVdNR2R1ellnZnI2ZW16ZXZCa1BQZlNRM2NIU3hzWkdBTENZdUdFdmNEdzhhMWVuMHdrelFxMjlkcllDcDIxdGJVNDFFRFNVUStubzZNRHMyYk1obFVveGE5WXNMRm15QkRrNU9ianp6anZOSG1QNG01cWJtMjF1eXgxMzNHR3hoclZXcTBWblp5ZUNnb0x3eUNPUGpFazVRYWxVaWxXclZtSGJ0bTBvS1NsQmRuWTI5dTNiaDVVclYxbzg5MXE3ZGkyQ2c0T3hZc1VLSWZ2YTJZR3JkOTk5MStsemYxdURRMFJFNUIxNFZlcUM4WkR4VlZaV1poSTBuajE3dHMwQTBmbno1NFVNemJxNk9nUUZCWTJvU1pYeDFEeEhNaWJjd2RFeUpEVTFOU05hejBqcVlhZW1wZ29Yam0xdGJlanM3TFNaS1d5d1lzVUtsOWZwS3JsY2J2SmFCUWNIWThHQ0JVN1h5aDBOd2NIQlNFeE1SRnBhR21KaVlpQVNpVXl5ayswWjNqalNtUEhueU5aeTlxWTVPK3JTcFVzNGR1eVk4SHRZV0poTEhjcXpzN1BoNysrUHNySXk2UFY2b1Y3NnRHblRMQVpVeDlyd3hxS3VEaXJJNVhKODk5MTNKZ0hXNmRPbjI3M0lsY2xrUXZDNG9xSUNNMmJNRUM2Y05Cb056cDA3Wi9KKzI2cTNuSkNRQUY5Zlg1dytmUnE1dWJsV3k0ZElwZElSTjRLMEp5b3FDdG5aMlVoT1RuYTZkSUV4NDMzMmFKU051dUtLS3h4YXJyQ3dVTmhIenA0OTIrYXNJS1ZTaWQyN2Q3dGwrNGlBb2UvQjFxMWJVVmhZaUFrVEp1REJCeDkwcUZTQm41OGZObTdjaVBmZWV3L2ZmZmNkbm4zMldTeGZ2aHhyMXF5eE8xdGp0T2gwT21HQTNsckN3cVZMbC9EeXl5OURvOUZnL2ZyMWVPQ0JCd0FBUC8vNXovSDAwMC9qdDcvOUxSNTU1QkdiczNVTUpha01BVVJEaVk5dnZ2a0dXN2R1UlhaMk5oNSsrR0dyZ2U4REJ3N2dyMy85SzNRNkhXNjk5VmFMeTdnYVpIWDBjY09EamlxVkNxZFBuMFpaV1JtT0h6OXVrcjBiRUJDQUdUTm1ZTTZjT1pnNmRhclZBVDdETWNyZDU4QXhNVEc0OTk1N2taU1VKQVJBRGVkbDFzN3p4V0t4OFA3OC92ZS9kMm05U3FWU3FLMXNMd0N2VnF2eDFsdHZRYVZTSVNjbkJ5dFhyclM0WEVSRUJCNTQ0QUc4L1BMTEtDOHZ4OWF0VzNINzdiZmJmRzdEdVo0N1Nyd1kzaU9KUkdJMTBjVlc0UFNoaHg2eWVaNDRuT0Y5RW92Rm1EOS9QaFl0V21UM0hFR3YxK1B0dDk5R1dWa1pObTNhNVBUNW5FUWl3YnAxNjVDYW1vcjQrSGloN054b1c3RmlCV3ByYXhFWkdZbC8vL3ZmQ0FnSXdMWFhYbXR4MlJ0dnZOSGk3U3FWQ21mT25FRlVWSlRYSkY4UUVkSFlZc0Q2TW5UdTNEbVRJT2lrU1pQc2xwQ1lOR21TU2ZEMDFLbFRDQW9LY25oSzFuRERtM2RaRXhnWWFIRjZxaVhHRGRzczhlYVNJQWJHbVEzOS9mMFdUMVNqbzZPUm1wcUt5c3BLcTM5dmNuS3lTYjFkWnhqWHU1MHdZWUxWNVFJQ0FoQWZINCttcGlhRWhvWWlQejhmdnI2K1hoR3dUazFOSGRIRmlxTVo0cU9kU1g3cDBpVWNQbnpZSk1QbmlpdXVjUG56bTVhV0JsOWZYeHc5ZWhRNm5RNTZ2UjdsNWVVWUdCakExS2xUMGQzZDdaYk1mR2RjYzgwMUFFd0QxbUt4MktVczNxNnVMaFFWRlVHcFZBcTNwYVdsT2RURUtTWW1SaGlVYTJ0cncxZGZmV1YxMllDQUFMdTF6N095c2hBUkVXR3hBZEZZeThuSkdmRnpHR2RFMnF2ZlBacU1MNmJkMFJ5TnlCRTZuUTZIRHgvRzl1M2IwZGZYaDhXTEYrUGd3WU40OE1FSHJUN0dXbzNWcTYrK0d2djM3OGRYWDMyRkF3Y09ZT0hDaFZpOGVMSGRrbXp1VmxOVGc0R0JBVWdrRXVUbDVabmQzOURRZ05kZmZ4MEtoUUtiTm0weU9WZUxqNC9ISFhmY2dULzk2VTk0N3JubjhPQ0REeUk1T2RuaWVnd0J4T0huaTFkZGRSVmFXbHF3Wjg4ZXZQVFNTM2owMFVkTmd2ZGFyUmJidDIvSFYxOTlCYWxVaXZYcjEyUGV2SGtXMStGTTAwbTVYSTc3NzcvZjZjY0JRNi9KcDU5K2lzcktTcE5qVm1CZ0lHYk9uSWs1YytZZ056ZlhvZU9YNFRnMUd1Vmg1czZkYS9LN0lmQnFMV0J0R0ZBeHZoYlE2L1dvcUtoQVdscWF5VDVmb1ZDZ3FLZ0lFeWRPTlBuTSt2djc0N0hISGtOUFQ0L2RBZUp0MjdhaHNiRVJ3Y0hCV0w5K3ZjMEFkM1oyTm02KytXWjgvUEhIMkx0M0wySmlZcXdHdUlIL1N6cHh4L2ZKM3V2bWJrZU9IQUV3VkxzOElpTENvY2VJUkNMRXhNUkFwVkxoOWRkZng5TlBQKzEwV1VCcjM2dlI4cnZmL1U2WThYZjA2RkhoOW52dnZSZUE3YXgxWThYRnhmampILytJVmF0V0NUTmFpSWpvaDRVQmF4Y1l5aVc0bTdYeURNN283T3dVcG5RQ1F4Zjh1Ym01RGoxMjl1elpHQmdZUUhkM04vUjZQWTRkTzRaRml4YTVGRFF3emtZWnErd2k0d3daUnk0bWdvT0RIV29XQmd4bENya2pzOTQ0cTFTdFZpTWtKQVROemMzdzkvZEhhbXFxeVlWRGRYVzExZWZKeXNveStiMmxwY1hoN0lPNnVqb2hPOWpTUmF5eENSTW1RS2xVWXNHQ0JlT3V6SWEzNit6c3hPSERoNFg2aVNLUkNIUG16Qmx4c0RBaElRRUxGaXhBVVZHUjhOd2RIUjNRYXJYUTZYUWVHM0F3WHErekY0ZDZ2UjQxTlRVNGZmcTB5Y0JVYkd5czNjK3dRVTVPRGxwYVdreUMzWmFJeFdMTW1qWEw1Z1cyU3FWQ2IyOHYvUHo4eG56R2pWd3V0emlsZHFTTXM4UThsUkhhM2QxdE1vM2VVOXRCUHl3REF3TjQvdm5uMGRUVUJGOWZYOXg5OTkxWXZIaXgxYURjNGNPSG9WS3BVRkJRWVBIK3RXdlhZdG15WmZqclgvK0tVNmRPWWMrZVBWQ3IxYmo3N3J0SDg4OHdVMVpXQm1Bb0lEajh1TEp2M3o1OC9QSEhFSWxFZU95eHh5eVdMOG5QejBkN2V6dDI3TmlCWjU1NUJqZmRkQk5Xcmx4cHRtODhjK1lNQU1zRDRMZmVlaXZVYWpVT0hqeUl4eDkvSExmZGRodm16cDJMNnVwcWZQREJCN2g0OFNJaUl5TngzMzMzV1N6MU50WkNRa0p3NnRRcDZIUTZJVWc5ZCs1YzVPYm1PajJRM05iV0JtQnNCdDRNeHpWcjJkeTdkKy9HRjE5OGdadHV1Z21yVnEwQ0FMei8vdnM0Y09BQWZ2empId3NEeXdDd2MrZE83TnExQzNQbnpoVXk3b0doWklmbm4zOGVRVUZCZU9tbGw2d2VoNHFLaXJCbnp4NklSQ0xjZSsrOUR2MzlWMTk5TmFxcnExRlNVb0p0MjdZaElTSEI0bXpHOXZaMjFOYldRaVFTV2N3MGRyUlJuNEdsQm83dVVsaFlpT0xpWW9TR2hzTFB6dy90N2Uwb0tTa0JZRDdnWU0rTk45NklwcVltbEpTVTRJMDMzc0RUVHovdE5YWHlMWmsvZno0bVRwd0lZS2kwWUYxZEhkYXVYU3ZjYnp5cjBKYnAwNmRESXBIZytQSGpERmdURWYxQU1XRHRBTEZZUENiTnk0elg0VXJESzVWS2hTTkhqZ2dCSFVPMnBxUFBKWkZJaElZZ1NxVVNHbzBHaFlXRktDZ29jR3FLdUU2bk02bkZQTnBUNG8zWGErQ3RHZGJEZytyeDhmRUlEdzlIZkh5OFN6VU90Vm90U2t0TGNlSENCZVRrNUxnbDA5SllURXdNSWlNanZmYjFkTlhpeFl1dDNuZnMyREdoZElTdDVZcUtpa3pLVWpoamNIRFFKRmdOREpXYWNkZVV4K2pvYU9UbjUrUHc0Y1B3OGZIQmdnVUxQRjZYMlBpMWNqWmdMWmZMY2Zic1daUHZlSHg4UE9iT25ldncvazBtazZHZ29BQlZWVlZvYTJ1RFFxRXdlVDQvUHo5RVJVVWhLeXZMN2dWMmZYMjlVeVZvM0ttMHRCUnF0Um9aR1JsSVNrcHlXM1BFUzVjdUNUODdtdm5sYm5WMWRjTFBydTRUTGRGcXRaZmRQb3pjSnpBd0VGZGNjUVdxcTZ0eDExMTNDZG1MbHVySkFrUGZRWlZLWmZWK1lHaG0yY2FORzFGVlZZVWpSNDdncHovOTZTaHN1WFY2dlI3ZmYvODlnS0ZrQklQT3prNTgrT0dIS0MwdFJXQmdJQjU2NkNGa1ptWmFmWjRiYnJnQkdvMEdYMzc1SmJadDI0YWpSNC9pNXB0dkZvTExuWjJkcUsrdmgwUWlzZmc4WXJFWWQ5OTlOOUxUMDdGMTYxWnMzcndaTzNmdVJFTkRBd0JnMGFKRnVPV1dXMGFsREpFcndzTENjUFBOTnlNK1BoNVRwa3daMFg3RDBHZkJIYVVyN0RITWtMRVVzTzdvNk1ET25UdWgwV2hNU2wxTm56NGRCdzRjd1A3OSs3RjY5V3BoZjF0UVVJRGR1M2VqdUxnWUhSMGR3aXlpOVBSMHBLU2tvSzZ1RHA5ODhvblo1MSt2MTJQZnZuM1l1blVyQUdETm1qVld5NXNaeXBhcFZDcW8xV3FvMVdxc1dyVUtsWldWa012bGVPdXR0L0RNTTgrWW5STVZGaFpDcjlkajh1VEpGby9Uam1UdUdnK0VHbzU3b3pHb0lKVktoUUMxc1preloxb2Q3TExHRVB5L2NPRUNtcHViY2ZyMGFiYzNFM1duaFFzWENqL0w1WExVMWRXWmxQMXdOR0FkR0JpSWlSTW5vcnE2R3UzdDdYWm52aEVSMGVXSEFXc0grUHY3WTlteVpUYVgwV3ExRUlsRU5vTUhIUjBkQ0E0T3Rwb0JzV3paTXFoVUtwZW15K3YxZWh3OWV0U2tUTVRNbVRPZHp0YVV5V1M0NG9vcmNPalFJZWgwT2lpVlNoUVZGV0hSb2tVT2IxTm5aNmNRbUpWSUpHT1NYV0lvZndBTVhTQzVLNGpqYnNiVDNXVXkyWWdEUTQyTmpiaHc0UUlBb0xLeUVnRUJBVzYvT0xvY0F6MjI2aE1iLzcyMmxodEpNTTNQencrelpzMUNjWEV4TkJvTnNyS3kzRjVuT2lJaUFvc1dMWUpZTEJiMk9aR1JrYU0yUThRZWU0MVliUWtNREJTbTZBOE9EaUl6TXhPVEowOTIrajJReVdRamJpanJhU3FWQ3QzZDNTZ3VMa1prWktSYnluY01EQXlndDdkWCtOMFRBV3VGUWlIc3l3QllMVC9naXNiR1JwdzlleGJwNmVsSVNrb2FzNzRLTkg1Y2Q5MTFiaHNnTVphZG5lMXk1ckFoYTlhVjdhcXFxa0puWnlkRUlwRVEyTnEzYngrMmJkdUd3Y0ZCeE1iRzR1R0hIM1lvd0xkdTNUcUVob1ppMjdadHFLMnR4Y3N2djR6SEgzOGNFeWRPeE1HREJ3RU16V0N4Rm5UV2FyVUlDd3REZkh3OExseTRJQVNySXlNak1XblNKSk9CUTNjWWFYOEpXK1Vvak5mUjA5T0R3TUJBczlsbjNkM2QrUExMTDFGVlZRVUFXTEJnZ2RYbmNWZkROME9wTjBzTjliWnUzUXFWU29Xc3JDeVR6TjVwMDZZaE1EQVE3ZTN0cUtpb0VHWmpSa2RIWTlxMGFTZ3ZMOGYrL2Z1eGJ0MDZBRU9mdzF0dXVRVXZ2UEFDRGh3NGdFV0xGcGxrMVgveHhSZjQvUFBQaGQvTHlzcFFVbElDdFZvTmpVWmo5cjh0Q29VQ2I3enhCbjc5NjE4TG55dUZRaUUwTGg3K21vYUZoVUVzRmp2ZHFNOVFYc1JXV1RGYkRUK05qNXZEWldabTRrYy8raEVHQmdhZzErc1JFQkNBek14TWgyZTlEaWVUeWJCaHd3WW9GQXF6ZllweGJlekxoVnF0eHNEQUFKS1RrMUZkWFkyVEowOWk2ZEtsbnQ0c0lpSWFZd3hZTzZDOXZSMm5UcDNDdEduVHpBSllYVjFkT0hmdUhKcWFtakJ0MmpTTDB5cGJXMXR4NHNRSjlQWDFXYzJDMVdnME9IdjJMR3BxYXBDY25PendOSGVEaW9vS1lmb2hBR1JrWkZqc3lPMkl5TWhJVEo4K1haaE9hZ2lPT0ZvRHJhbXBTZmc1UER6YzVnbVVScU1STGw3c3NYV0NhM3lmdHdaWTFXbzFLaXNyaGQvZEVSUktUVTFGUjBlSGtPMVpWbGJtVVAxZDhyeUVoQVFzWExnUUZ5NWNjUGtDeHA2eG1CbmlxSkVFcklHaG9IVitmajVVS3BYSDYwWW5KeWU3Tk1CdzRNQ0JFYS9iK0hWMFYxYWljYytEOFBCd2p3UjBUNXc0SWV6SGc0S0NFQnNiNjdiblZxdlY2TzN0UlhsNU9YcDZlcXcyb0tNZkxwRkloSGZlZVVlb2MyK0xvUXlRclVDV01YdEJOTDFlajNQbnppRWdJQUF5bVF5K3ZyNVFLcFhZdTNjdkFOZG1xUmw2RldSbFpRbkhnZFRVVkloRUlzeWZQeDkzM0hHSFV5VUZWcXhZZ2ZUMGRMei8vdnY0eVU5K2dva1RKMkpnWUFEZmZQTU5BUFBaU0gxOWZhaXVyc2J4NDhkeC9QaHg0VFZMVEV6RXZIbnpVRnhjalByNmV2ejV6My9HZSsrOWg1U1VGR1JuWnlNdExRM0p5Y21JaVlseGFDYU9ScU5CVjFjWGdvT0RoYi9IVUJiUFZ2OFVkOWkwYVJNVUNnVWtFZ244L2YwaGtVaWdWcXRORWtldXV1b3FvVFNDSmRhTzBjWmw5UXlhbTV2UjF0YUdxS2dvaElTRXdOL2ZIMXF0RmlkT25CQStLOE1URnI3OTlsdVVsWlZCSXBHWU5UT1VTcVhJeTh2RDRjT0hjZVRJRVpQemtFV0xGcUc4dkJ6ZmZmY2Ricnp4UnVFOFBqTXpFN05telJKS2R6eisrT1BDWTNKemMwMEMxc1lEa0FDRXdmT1FrQkQ0K3ZyQ3o4OVArT2ZyNnl2OFU2bFVLQ29xUW5Oek0vNzR4ei9pd1FjZmhFZ2t3dWVmZjQ3ZTNsNEVCd2ViekJvQWdHZWZmZGJxYTN6eDRrV29WQ3FFaG9ZSzN5KzlYbzh6Wjg3ZzY2Ky9GcmJkR2xjYmZvYUZoZUc2NjY1ejZiSFdwS2FtUXFsVW9yVzFGY0hCd2ZEMTlZVk9wOE8vL3ZVdkFKWUhMT3lwcUtqQWxpMWJBUHpmdGRSRER6MWtjVm1kVG1mMXZqZmVlTU9oOVdrMEd2VDM5d3NEY2R1M2IwZEhSd2NHQmdiUTE5Y25YTXNPSDh5cHJLeTBHYkIyMStBUEVSRjVGd2FzN1RBMExldnQ3Y1hCZ3djeFpjb1VrMm1QM2QzZFFzQzFycTdPWXNCYUlwRUlKK3QxZFhYSXlzb3lDK0oyZEhRSXdjemEybG9rSnlmYnpPNDBkdnIwYVpONngxRlJVUlpydnpralBUMGRYVjFkd3NWYlUxTVRxcXFxN0dZSzZmVjZORFkyQ3IvYkszRXdPRGdvVEpzY0NlTnlBNTdNbnBQTDVUaDA2QkFDQXdNaGs4bmc0K01EcVZRS2xVcUZwcVltay9xNTdtckFOR1BHRFBUMzkrUFNwVXZRNlhRNGN1UUlDZ29LUE5vNGpSd1RIaDd1MGdYR2VHVDgyWGYxT3pwVzVZWHM4ZmYzOTBnV3NsNnZGMTVIWDE5Zm00T0JscVlpVzN0TzQxSWNqalN3ZExmYTJscVRvSGx1YnE1YnMxMk5qdy9lWFBlVFBLdWpvOE9wNEpTcmdhemhSQ0lSL3ZkLy85ZWtqcnl4eVpNbk8vVjhhclZhbUhJL1o4NGM0ZmFNakF6ODduZS9jM25XMjZSSmsvRENDeThJdjMveXlTY1lHQmhBWEZ3Y1pzMmFoWU1IRDZLeXNoTDE5ZlZvYm00V01wMmxVaWxtejU2TkpVdVdZTXFVS1JDSlJGaTdkaTNPbkRtRDc3Ly9IaVVsSlRoLy9yelpZRUZ3Y0RBZWZmUlJwS2VuVzkwbWpVYUR4eDU3RE1EUTZ5aVJTSVNnbTd0THBCa1RpVVJJU1VsQmRYVTF0RnF0V1lQcytQaDRyRnExeW1aWk1RQjQ5ZFZYelRLMDFXcTF4ZUJiWjJjblhudnROYXZQRlJ3Y2JGSnFvcXVyQ3g5OTlCRUFZUFhxMVVoS1NqSjd6TXlaTTNINDhHR1VsSlRnemp2dkZJNHAwNmRQaDB3bWcxYXJSVXRMaThseDRVYy8raEZLUzB1RkFRbERnczJrU1pPd2F0VXF4TWJHSWpvNldoaUFNUjZJY1pTUGo0OFFiQzh1THNhY09YT0U5L1htbTI5MmFqOSsvUGh4ZlBMSkoxYnZqNCtQTi9tZURHZXJjZWRERHoxazlYczdXaTVkdW1ReVVHRE1sY0ZZbFVwbDlqZlkrcHRjL1hzLysrd3pmUC85OTFBb0ZPanI2eE91RDgrZlB5ODBhRFJtS0plWWtKQ0FvcUlpWWNhQ05YRnhjVTZmTitqMWVyUzB0RGoxR0NJaUdsc01XTnR4N3R3NVljcVhTQ1F5bXo2Wm1KaUk4dkp5NkhRNmRIVjFvYXVyeXl3QVpjaUc2TzN0aFZLcFJHTmpvMW13TWk0dURqRXhNY0xJY2xsWkdaWXRXMmJ6NERzNE9Jank4bktUQUxHaHBJY2pCMjI5WGcrZFRpYzBZOU5xdGNMUEdvMEc4Zkh4YUdwcUVpNzJLeXNyRVJZV1pqTUkzZHpjYkJLWUdxdmdoNkhtTU9DK3JFTlh5R1F5S0pWS3M0dVg0U1pNbU9DMjdGZXhXSXg1OCtaaDc5NjlVQ3FWUW5iS2tpVkxQRjYzbUdDU2JmVkRadndkWmREUU5ZYXB4WUQ5N0VGSGEydzNOemNMK3l1UlNPVFdVaHlPYUdwcVFubDV1ZkI3ZEhTMHk3T0RyREhPU3Vkbmo2eDU4c2tuUGJidXBLUWtzMENRdjc4L3BreVo0blN6TVlsRWdsLzg0aGNvTEN3MEM4UzVzMFRib2tXTGNQandZZHh5eXkyUVNDVEN1UWN3RkR6TnpjM0Y5T25Ua1plWFo3R3BYV1ptSmpJek0zSGJiYmVob2FFQlZWVlZPSFBtREM1Y3VJRDI5bmJFeGNYWkRGWURRNjlSZUhpNDBDeGNvOUZBSnBNaEp5ZG4xT3VHLytkLy9pZmtjam5VYWpWME9oMTBPaDJrVWlsQ1EwTkgxREJXSkJKWlBJOU5URXhFUUVBQUJnY0hUZnFoeUdReVpHWm00dWFiYnpaWmIxaFlHSzYvL25vY09YSUUxMTkvdmNWMVRaMDZGVGZkZEpOWlB3Z2ZIeDlzMnJRSlNVbEpadWVSU1VsSnlNL1BSMEJBZ0ZuMnVMc2E0OTEyMjIxb2JXM0Y4dVhMaGMvd3JiZmVDbDlmWCtUbjV6djFYQ2twS1FnTEM4UGc0Q0JVS2hWME9oMThmSHdRR1JtSjNOeGNyRjI3ZGx5ZEs4ZkZ4Y0hIeHdkcXRWcTRMU3dzREhQbnpuV3A1RnRlWHA3Tm9QeElSVVpHSWkwdERSRVJFZWpvNklCWUxFWlNVaEp1dSswMkFFT2xhWHg4ZkpDWW1JaUVoQVFrSlNVaFBqN2U1Rmc5TURDQU0yZk9tTlJVSCs3NTU1OTN1am04dGNFaElpTHlIdVBuQ08wQkNvWENaTlIzd29RSlppZWh2cjYraUkyTkZUSnRhbXRyTFRiQ1NFdEx3NGtUSndBTUJjRXRaZGRPblRvVisvYnRnMTZ2UjI5dkw4NmVQV3UxR1U1M2R6Y09IVHBrY3NJQ0RHV3lIRHQyVERoNU52d3pEa29iMys0TXZWNlBZOGVPb2FDZ3dHcXd4TkF0SGhncWVXRXZxQklRRUdBM0E4VVJ4aGQ2bnN3c0ZvbEVDQXdNdEZyWFRpUVNZZUxFaVpneVpZcGIxK3ZuNTRlNWMrZmkwS0ZEME92MThQWDFoVmFySFZjbjRaZWoxdFpXSER0MnpLU21ablYxTmJLeXNqeTRWV05QcTlXYTFHLzNwbElsM2tTdFZ0dTg0RExlcjR3a0lHS2cxK3ROam5FSkNRa1dBMHVqNWV6WnN6aDE2cFR3L2ZEMzl6ZXBzV3JQOElGWnZWNXZjYkRXZU5DSU0wL0lHejMyMkdOQ0x3N2p6R1JYaU1WaVRKczJ6YVdaZHM0RXJqSXlNdkRNTTg4SW1idExseTVGVUZBUUpreVk0RlJKSDVGSWhOVFVWS1NtcHVMcXE2OEdBS0VSbnlNTXBRZ01yOTFZMWZFTkRnNTJlVC84K3V1dkE0REYvYjFVS3NVNzc3eGpkbnRZV0JqZWZ2dHRBRU9aNVlhTVkydURjQ0tSQ0t0V3JjTFZWMTl0OVRYeDgvUERtalZyTE41bmFjYW93V2dIK1h4OWZjMnlpQ1VTaVVzQjhhbFRwK0xOTjk5MCtuRXJWcXd3R1dpMzVKcHJyakZMU3NqUHozZTZzYlNCSTk4L2lVU0NkOTk5VjBnNnN0Yy9hYmpRMEZBODk5eHpMbTJmUFpiS0g2MWV2UnFyVjY4R0FJdk5KbGV0V29WVnExYlpmTjcxNjlkYnZjOVFZOTJWY3BBU2lVUUluQk1Sa1hkaU5NdUdzckl5NFlUUTE5Zlg2clRNNU9Sa0lXQjk4ZUpGNU9YbG1SMDRVMUpTY09yVUtTRVR1N2UzMTJ4NmUyaG9LRkpUVTRWcGtWVlZWVWhKU2JGNE1ob1VGR1R4d3J5dnIwOG9QeklhMUdvMWlvcUtVRkJRWUhZeDFkemNiQktVTW03R01wemhiNWZKWkc3SmlEYk9NbmUweElKU3FYUjQycnh4MXJnOXVibTU2T3JxZ2txbEVySmdmSDE5RVJ3Y2pMaTR1RkhMOEl1S2lzTGt5Wk9oVXFtRWFiZkRHVGVucE5HajErdFJXVmxwY1FyajZkT24wZG5aaWR6Y1hLZEtYSWpGNG5INzNsVlVWQWpCQjVGSTVKRnlHdTQwT0Rqb3RtbkF4Z0dMcnE0dXhNVEVXRjIydmIxZCtObmVaOGVSVEt2YTJscVRJTGkxQVZKM1V5Z1VLQzh2TitsMzRPUGpnM256NWpsVkxtYjRjWFpnWU1EaUlLbnhNZEdUTTNDSWJCbVBEZE9NeTB4SUpCSmNlZVdWYm5sZUh4OGZwN01sUlNMUnFEVE9IQTBqUFFaS3BWS0hCelRHNCtmS0d4Z0dUMnk1NnFxcnpHNjc5OTU3UjJOenpCaEs0RGhMSXBHNHJTU2hON2oyMm10ZGZxeFlMTWJ5NWN2ZHVEVkVST1J1REZoYlVWOWZiMUxYYXNxVUtWWlBudVBpNGlBV2k0VlNHcTJ0cldhbE1IeDlmUkVYRnlkY29OZlgxMlBxMUtsbXo1V2JtNHZHeGtZaGU2S2lvc0ppVFRLcFZJcU1qQXlUSm43MlNDUVM0U1JYS3BVS3Z4di9QL3hudzcvT3prNmh6bWxmWDU5WkUwYU5SbU15clRzZ0lNQml2VHdEUjA0UU5Cb04rdnI2NE9mblovWGlSUzZYbzdLeVVtaFFZNmxzaXpWcXRkcmhhZlBPaUkrUGQzZ2IzTTFlNXE1eDRNYmRGekg3OSs4M2FYNXBuTUZ2YU14a2kwNm5jMmc1U3hjSXc5ZG56ei8rOFErM0xtZE1wVkxoNk5HakprMVF3OFBEa1oyZGplTGlZcWpWYWpRM042TzV1Um14c2JHSWk0dERkSFEwZ29LQ2JMNG5hOWV1ZFhwYlJrTmpZeU4wT3AzUUlFa3FsUXExMmlVU2lmQTNhTFZhZEhkMzQ5eTVjeVlEU280MjB6TG15dnZnRGhFUkVWaXlaSW5aN1EwTkRRNDNpN1VuT0RoWUdPZ3JMeS9IckZtekVCWVdadkpaMEdnMGFHNXVOcWsxUGRMYTUvMzkvVGg5K3JUd2UzSnk4cWpYVTFlcjFhaXRyVVYxZGJYSnZzTFB6dzhMRml4d3VseUJWQ3FGbjUrZlVQS2pvcUlDZVhsNXd1ZExxOVhpL1BuelFza1RpVVF5Nm8zWWlJaUlpSWlJYU9RWXNMWkFMcGNMNVR1QW9jeFZXMVBqcEZJcG9xTTErZDR3QUFBZ0FFbEVRVlNqMGRyYUNtQW9vR09wZG5OeWNySVFzTDV3NFlMRkxGZy9QejlrWkdRSVRSVHI2K3N4Y2VKRWk5bDBHUmtacUt1clEyaG9LRUpDUWhBWUdBZ2ZIeCt6SUpMaC81RmtucVNrcEdCZ1lFQUl3alUxTlptVU51anY3emZKUXA0OGVmS0lBNklhalFiNzkrODN1VTBxbFVJc0ZrTWtFa0dyMVpvRVBZQ2hHbitzVVFxMHRiVUpYZGdOZ1VTNVhHNHlxT0R1VE1QKy9uNnJVM2dkemZwM2RMbmUzbDVJSkJMNCtmbEJJcEdncGFWRkNGcTVPaFhUWFdwcWFreUMxVkZSVVpnL2Z6NmtVaW55OC9OUlZGUWtmRmRhVzF1Ri9RWUE0VDB6VFBHMGxURm1tUDVzNlo4aGs5NjQvTS9NbVRQZGtsWFQxTlJrRW9BZXpyRE4xZ1lRUnJNUjFuaVVtSmdvREp6MTlmWGh3SUVEZGg4VEZCVGtjRk5lUzdSYUxZNGVQU3JzUDZWU3FkdkxGQm5yN2UxRmZYMDl6cDgvYjdhUGlJaUl3Snc1YzF3dTFSRWJHeXNNSGpRMk50cjhiRVpGUlRIYmtJaUlpSWlJYUJ4Z3dOcUNrcElTNGFKYUlwRTQxSFU1SVNGQkNEeTF0TFJBcTlXYVRkV0tpNHVEVkNxRlJxTkJTRWdJVkNxVnhlblBreVpOUW0xdExkUnF0VkJqMURpYjJjRFgxMWVvQ3piYVJDSVI1c3laSXpUMkN3b0tNc2tpRGdzTFExNWVIa3BMU3hFWkdlbVd3Smkvdjc5Wlk1SGhBV3BqSVNFaG1ENTl1c1BQSHh3Y2JEVmJkN2h2dnZsbVZFdXR1TnZKa3llRnJITnJiSlVlOEhiVjFkVzRjT0dDeGZzY0tiT1JuWjA5NG0yb3FhbXgrSG5NeU1qQTJiTm5vZFZxRVJrWktRU3JnYUdzMkJVclZ1RHMyYk00ZS9hczJlTlZLcFhRNU5TZGZIMTkzZGJJTGl3c3pHWlEwTGdHcXpHUlNJUzh2THh4WHc0RUdKb0duNUdSNGZUakRoNDhhSFpiWEZ3Y2twS1NiTDZteHFSU0tXYk5tbVZ4SUdQcTFLazI5NUhBMFB0ejlPaFJkSGQzQzdmbDVlV05TcW1NZ1lFQkZCVVZXYXpwTDVGSWtKMmRqY3pNekJFTnB1Yms1S0M1dWRsdXZWdXhXRHlxUVhraUlpSWlJaUp5SHdhc0xaZzJiUnFPSFR1RzN0NWU1T2JtT2pTRk9ENCtIclcxdFVoS1NrSlNVcExGdW1JU2lRUXpac3hBUkVTRXpXd3lYMTlmVEp3NEVaV1ZsWWlLaWhxenVxTDIrUG41WWZiczJUaDM3aHhtejU1dFZxSWpMUzBOUFQwOVpsM0RSeUk4UEJ5ZG5aMVdnekErUGo0SURRMUZZbUlpVWxOVDJXVHcvd3NORGJVWnNQYjE5WFY3NHo5cmpYdEdnNjFHUjQ3OFhkYnEwVHVqcnE3TzR1ZlN6ODhQRXlaTVFFZEhoMG13MmtBcWxTSW5Kd2RaV1ZubzZPaEFhMnNyZW50N01UZzRDS1ZTQ1kxRzQxSlRWRnZTMDlOZHFuVm9TVmhZR0h4OGZJUnR0RlZYV3lLUklEZzRHTkhSMFVoTFMzTzRRVlZJU0loWGxFQ3hGa2lWeVdRanluQWViczZjT1lpSmljSEZpeGVoVUNnc3ZxWStQajZJaUloQVJrYUcxZU5IWEZ5YzNYV0pSQ0tUZ2RLVWxKUlJxMmNaR0JpSTRPQmdrNEMxUkNKQmVubzZNak16M1RJYkpqQXdFQVVGQmFpdXJrWjNkN2ZaZDlMSHh3Y2hJU0hJeXNweVM2TktJaUlpSWlJaUduMk03bGtRR2hxS2dvSUMxTmZYMjJ3Y2FNemYzeC9MbGkyenUxeHljckpEenpkcDBpU0VoWVY1ckJheU5URXhNVFl6YzUzSmNIWkVmbjQrZ0tHc1FLMVdDNjFXQzUxT0I3RllMSlM2Y0pZaENPVk1WcCtodE1wNEVSb2FLdFJWTnpBRXFtSmlZcENUazRPQWdBQ1hubHNpa1hnOFN6WWtKTVFrRUN5VlNoRVNFb0pKa3lZaE5qYlc0bU5rTXBsYkd6SUZCQVJZL2Z4bFptWWlLeXZMNW1kR0xCYmIvVDROTC9FeC9ENkQ0WjlwUTFtTzBXaENGUk1UWXpZNFlSeThObXlYb2Y2OUswUWlrVmNPUGhscUxMdWFqV3dJY2c4UE9JdEVJcVNscGRrc1BlVk9NMmJNZ0ZxdGhrcWxjbWdHMFVqazVlV2h2YjBkQVFFQlNFbEpRWEp5c2xPTkZSMFJGQlNFV2JObXVmVTVpWWlJaUlpSXlITkVlbHZwY1Y3cXE2Kys4dlFtRUFuNit2cUVJSjBqNVNnY3BkVnFoZWNkYWZCT3I5ZTdQWEJKUk9PWFlmRFAxWUU0U3dNbTFxalY2bkUxNERjU1YxOTl0YWMzNFFkaHo1NDlicGtwUTBSRU5Gb3FLaXF3ZlBseVQyOEdFWkZYRWprUW9QSytGRGFpY1dhMHBwbTdxNFFENEZ3Mk9SRmQva2FTQVE4NHQwLzVvUVNyaVlpSWlJaUl5RDNFbnQ0QUlpSWlJaUlpSWlJaUlpS0FBV3NpSWlJaUlpSWlJaUlpOGhJTVdCTVJFUkVSRVJFUkVSR1JWMkRBbW9pSWlJaUlpSWlJaUlpOEFnUFdSRVJFUkRSdVNDUVM2SFE2VDI4R0VSR1JSVHFkYmtUTnJZbUlpQUZySWlJaUlocEhaRElaQmdjSFBiMFpSRVJFRmcwT0RpSWdJTURUbTBGRU5LNHhZRTFFUkVSRTQwWjBkRFM2dTdzOXZSbEVSRVFXZFhkM0l5b3F5dE9iUVVRMHJqRmdUVVJFUkVUalJtcHFLaFFLQmVSeXVhYzNoWWlJeUlSY0xvZENvVUJhV3Bxbk40V0lhRnhqd0pxSWlJaUl4ZzJwVklySmt5ZWpzYkdSUVdzaUl2SWFjcmtjalkyTm1EeDVNbXRZRXhHTmtOVFRHMEJFUkVSRTVJeUlpQWhNbXpZTkZSVVZrTWxrQ0FzTGc1K2ZIOFJpNW1JUUVkSFkwZWwwR0J3Y1JIZDNOeFFLQmFaTm00YUlpQWhQYnhZUjBiakhnRFVSRVJFUmpUc1JFUkdZTjI4ZTZ1dnIwZEhSQWJsY0RxMVc2K25OSWlLaUh4Q0pSSUtBZ0FCRVJVVmgrdlRwa0VvWllpRWljZ2Z1VFltSWlJaG9YSkpLcGNqSXlFQkdSb2FuTjRXSWlJaUlpTnlFOHlhSmlJaUlpSWlJaUlpSXlDc3dZRTFFUkVSRVJFUkVSRVJFWG9FQmF5SWlJaUlpSWlJaUlpTHlDZ3hZRXhFUkVSRVJFUkVSRVpGWFlNQ2FpSWlJaUlpSWlJaUlpTHdDQTlaRVJFUkVSRVJFUkVSRTVCVVlzQ1lpSWlJaUlpSWlJaUlpcnpBdUE5WVNpY1RUbTBCRVJFUWs0TGtKRVJFUkVSR1JlNHpMZ0xXL3Y3K25ONEdJaUloSXdITVRJaUlpSWlJaTl4aVhBZXZ3OEhCUGJ3SVJFUkdSZ09jbVJFUkVSRVJFN2pFdUE5WnhjWEdlM2dRaUlpSWlBYzlOaUlpSWlJaUkzR05jQnF3akl5T1p5VVJFUkVSZUlUdzhISkdSa1o3ZURDSWlJaUlpb3N2Q3VBeFlBMEJ1Ymk2a1VxbW5ONE9JaUloK3dIeDhmSkNibSt2cHpTQWlJaUlpSXJwc2pOdUFkV0JnSUdiT25NbWdOUkVSRVhtRWo0OFBac3lZZ2NEQVFFOXZDaEVSRVJFUjBXVkRwTmZyOVo3ZWlKRVlHQmpBNmRPbjBkWFY1ZWxOSVNJaW9oK0k4UEJ3NU9ibU1saE5SRVJFUkVUa0JKRklKTEs3ekhnUFdCdGN1blFKTFMwdDZPcnFnbEtwaEZhcjlmUW1FUkVSMFdWQ0lwSEEzOThmNGVIaGlJdUxZODFxSWlJaUlpSWlGL3lnQXRaRVJLNzQ5Tk5QRVIwZGpTVkxsbmg2VTRpSWlJaUlpSWlJTG11T0JLekhiUTFySWlJaUlpSWlJaUlpSXJxOE1HQk5SRVJFUkVSRVJFUkVSRjZCQVdzaUlpSWlJaUlpSWlJaThnb01XQk1SRVJFUkVSRVJFUkdSVjJEQW1vaUlpSWlJaUlpSWlJaThBZ1BXUkVSRVJFUkVSRVJFUk9RVkdMQW1JaUlpSWlJaUlpSWlJcS9BZ0RVUkVSRVJFUkVSRVJFUmVRVUdySW1JaUlpSWlJaUlpSWpJS3pCZ1RVUkVSRVJFUkVSRVJFUmVnUUZySWlJaUlpSWlJaUlpSXZJS0RGZ1RFUkVSRVJFUkVSRVJrVmRnd0pxSWlJaUlpSWlJaUlpSXZBSUQxa1JFUkVSRVJFUkVSRVRrRlJpd0ppSWlJaUlpSWlJaUlpS3Z3SUExRVJFUkVSRVJFUkVSRVhrRkJxeUppSWlJaUlpSWlJaUl5Q3N3WUUxRVJFUkVSRVJFUkVSRVhvRUJheUlpSWlJaUlpSWlJaUx5Q2d4WUV4RVJFUkVSRVJFUkVaRlhrSHA2QTRpSWlJaUlYS0hSYUZCZlg0LzI5bllvRkFwb3RWcFBieElSRVJFUmtWdEpKQkxJWkRKRVIwY2pOVFVWVXVubEg4NjkvUDlDSWlJaUlycnNkSFoyb3FLaUFuNStmZ2dQRDBkc2JDekVZazRlSkNJaUlxTExpMDZuZzBxbFFtZG5KNXFibXpGNThtUkVSRVI0ZXJOR0ZjL3FpWWlJaUdoYzZlenN4SWtUSnhBVkZZV1ltQmo0Ky9zeldFMUVSRVJFbHlXeFdBeC9mMy9FeE1RZ0tpb0tKMDZjUUdkbnA2YzNhMVR4eko2SWlJaUl4ZzJOUm9PS2lnckV4Y1ZCSnBONWVuT0lpSWlJaU1hTVRDWkRYRndjS2lvcW9ORm9QTDA1bzRZQmF5SWlJaUlhTitycjYrSG41OGRnTlJFUkVSSDlJTWxrTXZqNSthRyt2dDdUbXpKcUdMQW1JaUlpb25HanZiMGRJU0VobnQ0TUlpSWlJaUtQQ1FrSlFVZEhoNmMzWTlRd1lFMUVSRVJFNDRaQ29ZQ3ZyNituTjRPSWlJaUl5R044ZlgwaGw4czl2Um1qaGdGcklpSWlJaG8zdEZvdEd5d1NFUkVSMFErYVdDeUdWcXYxOUdhTUdwN3RFeEVSRVJFUkVSRVJFWkZYWU1DYWlJaUlpSWlJaUlpSWlMd0NBOVpFUkVSRVJFUkVSRVJFNUJVWXNDWWlJaUlpSWlJaUlpSWlyOENBTlJFUkVSRVJFUkVSRVJGNUJRYXNpWWlJaUlpSWlJaUlpTWdyTUdCTlJFUkVSRVJFUkVSRVJGNkJBV3NpSWlJaUlpSWlJaUlpOGdvTVdCTVJFUkVSRVJFUkVSR1JWMkRBbW9pSWlJaUlpSWlJaUlpOEFnUFdSRVJFUkVSRVJFUkVST1FWR0xBbUlpSWlJaUlpSWlJaUlxL0FnRFVSRVJFUkVSRVJFUkVSZVFVR3JJbUlpSWlJaUlpSWlJaklLekJnVFVSRVJFUkVSRVJFUkVSZWdRRnJJdnJCMDJxMW50NEVJaUlpSWlJaUlpSUNBOVpFUk5Cb05KN2VCQ0lpOGlLZmZQSUpkdTdjT2VxUEdXMTZ2UjVkWFYwMmwrbnA2Y0hnNE9DSTEvUDg4OC9qejMvK3M4T0R3RHQyN01EcnI3K094c1pHaDllajBXaFFWbGFHbnA0ZWg1WWZHQmhBUzBzTFdscGFvTmZySFY2UFBVMU5UZmpvbzQ4YzNnNGFYMzcxcTEvaHhSZGZkR2paOWV2WDQ3Nzc3aHZSK2hRS3hZZ2U3d3A3KzRVZnVzTENRaHc0Y01EVG0rRldqdTZ2ZW5wNjNMcS9OT2p0N2NYVFR6K05wNTkrbXRkZVRxaXZyemZiUjZqVmFwU1dsbnBvaTl6cnd3OC94T2VmZis3eTQzZnYzbzNYWDM4ZGUvYnNzYnZzNGNPSDhmcnJyMlBYcmwwT1BYZHJhNnRUMjZMVmF2R0hQL3dCZi9qREg1eDZIRmtuOWZRR0VCRjVtbEtwOVBRbUVCR1JGL242NjY4UkVoS0NOV3ZXak9walJwTk9wOE9ycjc2S25wNGVQUFBNTTVCS0xaLzJiOSsrSGNlUEg4ZlBmdll6ekpvMXk2VjFOVGMzNC96NTg5RHI5WkJJSkE0OTV0Q2hRK2p0N1VWRVJJVEQ2emx6NWd3MmI5Nk10TFEwUFBua2szYVhmL1BOTjFGYlc0dU1qQXo4NmxlL2NuZzk5cFNXbG1MLy92MVFxVlM0NjY2NzNQYThvK0dlZSs2eGVMdXZyeThpSWlLUW5aMk41Y3VYSXk0dXpxSG5HeGdZUUdGaElVNmRPb1hHeGtiMDkvY0RBR1F5R2FLaW9wQ1JrWUhGaXhjaklTSEI3TEZhclJiSGpoMURjWEV4NnV2cjBkZlhCNTFPQjVsTWhzaklTRXljT0JIWFhYY2RBZ01EWGYrRDNhQzl2ZDNoUVJ5ZFRnZWRUdWZ5dW80Y09ZS1BQLzRZNjlhdFEzNSt2c3ZQWTQxV3EwVkhSd2N1WHJ5SSt2cDY0VjlmWHgrZWVlWVpKQ1VsdVgyZDN1TDgrZk4ybDBsTFM3TjQrOS8vL25mMDl2Wml5WklsYnQwbVlHamYxOURRNFBibk5iajExbHZOYnV2cjY4UEdqUnNSRlJXRisrKy9IOG5KeVZZZi85dmYvaFpLcFJMcjE2OUhkbmEyMjdaTHE5V2lxYWtKQUVZbElPNXBJL204V2FOU3FmRGFhNjloY0hBUVR6MzFGQklURTZIVmF2SGNjOCtocWFrSjk5NTdMNjY0NGdxN3o5UFQwNFBtNW1ib2REcG90VnJoZjhNL2pVWURqVVlEdFZvdC9LOVNxYUJXcXpFNE9DajhVeWdVVUNxVmtNdmxXTEprQ1ZhdFd1WFUzMlBKd1lNSEVSa1ppUnR1dU1IcHh6WTNOMlBIamgyUVNxWDQ2VTkvYW5QWi92NStiTisrSFhLNUhHdlhyclg3M0R0MzdzU3VYYnR3KysyM1kvNzgrUTV0ajA2bnc0a1RKeHhhbGh6RGdEVVIvZUNwVkNyMDl2WWlKQ1RFMDV0Q1JFU1hPV3NCeEpIWXNtVUx4R0xUaVpOaXNSaXpaOC9HUng5OWhGMjdkdUc2NjY0emUxeGZYeDlLUzB1aDAra3dZY0lFbDlkZlUxTURBSmd4WTRaRHkxKzZkQWs5UFQxSVNFaEFRRUNBdytzcEx5OEhBSWN1MEl1TGkxRmJXd3NBcUsydFJXMXQ3WWorUm1NRkJRWFl2WHMzaW9xS3NIcjFhc1RHeHJybGVhMXBiVzNGQ3krOEFKMU9oOGNmZjl4aU1OaFpLcFZLeUQ3LzdydnZjT2VkZDJMZXZIbFdsOWZyOWRpelp3KysrT0lMaXdQOS9mMzk2Ty92eC9uejV4RVlHR2dXRUdocGFjRTc3N3hqTWFOK1lHQUFBd01EYUdob3dQejU4eDBLV0xlMnR1TDU1NStIU0NUQ0UwODhNYUwzUUt2VlltQmdZTXpQQTV1YW1yQjE2MVlvRkFwY3VuUUp3TWoyRDcvKzlhOFJFaEtDblR0M29xMnREVzF0YmVqczdEUUxxTXRrTWt5YU5BbmQzZDBqRGxpUHh2NE1BTmF1WFl1MWE5ZWl0cmJXNFd4M1l4czNic1R2Zi85N3U4dTkrKzY3cm13ZUhubmtFZlQyOXRwY0ppUWtCSys5OXByWjdhZE9uVUpKU1lsTDYzV0VwWUQxMGFOSG9kUHBNRGc0YUhQL1VWOWZqNDZPRGtpbFVxU2twSXphTm83RXhvMGIzZnA4di9uTmI0VGowRmg5M2xRcUZkNTc3ejNNbmozYjVrQnhZV0VoQmdZR2tKcWFpc1RFUkFDQVJDTEI0c1dMOGJlLy9RMWJ0MjVGUmtZR29xS2liSzYzdWJrWnI3enlpaE4va1RteFdBdy9Qei9oMzhEQXdJaWViNlIwT2gzZWUrODk2SFE2SkNZbW9yaTQyT0p5Zm41K1dMcDBLYjc0NGd2STVYS0Vob2Jpekprek9IUG1qTVhsWTJKaU1HdldMSWhFSW1nMEd2emxMMzlCUzBzTGJyamhCb2hFb3RIOGs4Z0NCcXlKNkFkUEpCS2hycTRPMDZkUDkvU21FQkhSR0xOMmdkcmIyK3QwTU1iU1l5d0ZrOGRLUVVFQnpwMDdoNisrK2dvTEZ5NDB5MmIrNnF1dm9ORm9NSFBtVElTSGg3dThudXJxYWdCQVhsNmVROHVmUFhzV0FKQ1ptZW53T3ZSNlBVcExTeUVXaXpGMzdseWJ5dzRPRHVLenp6NkRXQ3pHOHVYTDhmWFhYMlByMXExNDhza25iYjRYVHo3NUpGcGFXaHplSmdCNDRva25IRnJ1TjcvNWpSQndjSVphcmNibXpac2hsOHZ4ODUvLzNPVmc5Y0tGQzRWc09MMWVqLzcrZnB3NGNRSmZmLzAxMUdvMS92S1h2eUF4TWRGaTVxVldxOFdXTFZ1RUlGdHdjRER5OC9PUm5aMk5pSWdJYUxWYWRIWjJvcWFtQmtlUEhqVjdmRTlQei85ajc4N2pvaXpYLzRGL0dBYUdRVUJCdG5CSFRVSEYzZHkzd2pTMTFOTDJyMnVtSGJQVmJMR09tZGJST2g3TE5ETzFVNXBMbm5MSjdXZ0txS0NKTElLaWlJSW80c2krT2NQc3Z6LzRQYzlobUlVWkZrSDl2Rjh2WHNxenpUM0RNOC9NYzkzWGZkMVl2bnc1U2t0THhlQkIxNjVkMGJScFUyZzBHdVRrNU9EaXhZc1c5N1VtSUNBQU0yYk13Sm8xYTdCNjlXcDg4c2tuY0hWMXJkRnJjK3ZXTFN4ZXZCZ0RCZ3pBekpremEzUU1SK1huNStOZi8vb1hWQ29WZXZUb0lRYjRxd3VhQzBGU1M5czVPenZEMDlNVFo4NmNnVktwaEp1YkcxcTFhb1dzckN6bzlYcTg4Y1liQ0FvS2dvK1BqMG5nWmVIQ2hYYTNlOW15WlZaSGE5UUhGeGNYcyt4L2hVSUJ1VnlPcGsyYm9yaTRHQ3FWeW13YlYxZFhoSVNFV0QzdTFhdFhvZEZvYXQwK2F5TVRiRjFINXM2ZGEvT1l3bldvYWpEZDJuSjduRGh4QWdBd2N1UkltNk5naFBkNHQyN2RIT3BNZE5UaXhZdnREdjVObWpRSnZYcjFFbit2NjNJMmxUdDA3dGI1ZHZ6NGNjVEd4dUxjdVhQdzgvT3oyRGxnTUJqRU1oZFBQUEdFeWJxUkkwZmkzTGx6U0VsSndjbVRKekZod2dTYno3RmR1M2FZTkdrU3BGS3AyWStMaTR2NDc2Wk5tMUJRVUlBbFM1YkF4Y1VGcnE2dTRvK3Q4MmJYcmwwMnkyeHMyTERCWm1kQWZuNit4ZTliZ1lHQldMcDBxY1Y5ZnYvOWQ3RlRPaU1qQXhrWkdSYTM4L0x5UWxCUUVLS2lvZ0JVZkI3OTl0dHZWdHNhRmhhRzNyMTdZOXk0Y2ZEeThzTG16WnR4NE1BQkZCUVVZUHIwNlhhUElxTzZ3WUExRVQzd21qZHZqaXRYcnFCang0NzErdVdNaUlnYUgwOVBUN1BNMHRPblQ4UEZ4Y1doRWhuVzlxbDZVMjVQc0NFbkp3Y2ZmdmloM2RzTGJ0eTRnZSsvLzk1a21WYXJoYk96czBtbTMydXZ2UVlQRHc5RVJFUUFxQ2h4WVc5dy90bG5uMFY0ZUxoSmlRMGhnTEJtelJxejdWdTNibzJubm5vS2E5ZXVGWmNKWlNUaTR1Snc2ZElsaTQvenlTZWY0Tml4WXpoNThpU0FpcHYzd3NKQ09EczdXOHhrZSsrOTk4UWczdmJ0MjVHYm00dFJvMFpoeXBRcHlNcktRa3BLQ243Ly9YYzg4OHd6MVQ1SGE4Ti8xV28xWkRKWnRmdGJVdFB2RjN2MzdrVjJkalo2OSs2TnZuMzcxdWdZUUVWV3JiKy92L2g3UUVBQTJyZHZqMDZkT21IbHlwVXdHQXc0ZE9nUVhubmxGYk45Ly8zdmY0dUJySUVEQitMRkYxODBleDFhdG15SnNMQXdUSmd3QVFVRkJTYnIvdmpqRHpGWS9lR0hINW9GN2x1M2JvMCtmZnBnd29RSkRtV3c5ZXpaRS8zNzk4ZnAwNmV4ZS9kdVRKa3l4ZTU5S3hQYWF5dXp1N3IzaDdYMTMzenpqZG5mL3RhdFcxaTVjaVVLQ3d2UnNXTkh6SjQ5VzN6ZWxqSnlxejZPUkNLeHVkMzc3NytQSmsyYW9HblRwZ0NBTjk5OEUyVmxaZWpXclp2RjdZWHNibnRZSytXd1pNa1MrUG41bVN4NzdiWFhZRFFhc1dMRkNuaDZlb3JMeThyS3hDelo3Nzc3enVMeGhLQlFxMWF0ekFKV3MyYk5RcytlUFRGanhneHMyclFKTVRFeEZvTmE3N3p6anRYblVaUE9xY29NQmdPY25aMnRCdFBxSy9POEpxNWV2WXFzckN6SVpES2JKVTRNQmdOT25Ub0ZvS0x6VWJoT1crTHU3bDZyamxoSGFnTlhyZDljMDZ4NGU5eXQ4KzNSUngvRitmUG5jZjc4ZVh6NzdiZFl0R2lSV1NkVWRIUTBGQW9GV3Jac2FSS3dCeXErVjB5Yk5nMlhMbDJ5cTF5RlRDWXpDM3BiSW5UNk9kb3hHaEFRZ0M1ZHVwZ3N5OC9QaDBLaEVJL3A3ZTJOc1dQSG11MjdmLzkreU9WeWpCdzUwbXk1TlJFUkVUaDA2QkNDZ29Ld2NPRkNsSmFXNHF1dnZrTG56cDB4ZmZwMGs4K1J2THc4ZlA3NTV6QVlESGpwcFpjd2RPaFFYTGh3QVd2WHJzVmpqejFtOXJsVCtmOURodzZGVENiRHhvMGJjZnIwYVhUbzBLRmV5Z1NSZFF4WUU5RUR6OWZYRjZXbHBUaDc5aXlHREJuQzRUNUVSQThRUHo4L3MrREM2ZE9uSVpmTEhRbzYxR1NmdXFiVmFxMEdZU3JmOUdzMEd1ellzUU5xdFZyTUhMT1hFTlFUZ3RSR294RjZ2UjRTaWNSaTVwdTN0N2RZZnFLcTB0SlNsSmFXV253Y285R0lrcElTcy8zMGVyM0ZZd21UUGNiRnhlSEVpUlB3OS9jWHM4NWVldWtsZlBycHB6aDA2QkJhdFdwVmJVbVJHVE5tbUMzNy9QUFBrWk9UZ3hVclZ0UTRrOWRSZVhsNU9ITGtDS1JTYVkyRHNkVUpEUTFGcDA2ZGtKcWFhbkdJOUY5Ly9TVUdzWVlQSDE1dG5WQ0pSR0kyUEYybzZkbXpaMCtiV2VhVmc1cjJldnJwcHhFZkg0K2pSNDlpMkxCaE5Tb05JZ1RQYk8xYlhTYXR0ZlZWZzNvWExsekErdlhyY2VmT0hRUUhCMlArL1BsMWZqN1ZOQXYvdSsrK2c0dUxpOFYxMVYzWGhBek55b1RndGt3bU0xbG43ZjhOS1MwdERULzk5SlA0dXhDc3JWd3JmOUdpUlhCemM0TldxNjJURWpMV0pwb1RIcnZxZW12TEJaNmVubmpzc2NmRTM2dit6ZFJxTmQ1NDR3MnovWVFBOElVTEY4UnIrSTgvL21pejdRc1hMa1RIamgxdGJtT0xyWFB0UWVEazVJVFpzMmRqNmRLbHlNbkp3YnAxNi9EdXUrK0sxd3V0Vm91OWUvY0NBTEt5c2l4MkpBbzJiZHBrdHN6RHd3T3JWcTBDQVB6eXl5OTJ0MHNZd2VISVBuNStmaGcxYXBSSjRMeTB0QlNmZmZZWkpCSUpYbjMxVlFBVjN3VXMxYW5ldjM4LzNOM2R6ZFpaQzFnZlBud1lPM2Z1aEplWEYrYlBuNDhtVFpyQTNkMGRuVHQzRnIrSFZTNkxzMmZQSHBTVmxhRjM3OTVpc0Rra0pBUmR1M2JGd1lNSFVWQlFnRm16WmxtOS8zL2trVWNnbFVxUmtwS0NZY09HQWFqNFBpQmtkMXRqNjVwWm41MHU5eHNHcklub2dTZVJTUERJSTQvZ3hJa1RPSGZ1bk4xRG1vbUk2UDVWWGw3dTBFMWJZeEFjSEN6ZUNIMzg4Y2RRS0JUNDRZY2Z6TFpMVGs3R1gzLzlCUUI0OWRWWDBiVnJWNGNmYTkyNmRRQXFNcDErK2VVWHpKMDcxMllOYTZGZFpXVmxlT3V0dDlDMGFkTnFhMnBPbVRKRkROUXVXN1lNR1JrWldMRmloZFdKR3RQUzByQng0MGE0dUxoZzd0eTVZaURRMzk4ZjA2Wk53L2ZmZjQ4ZmYvd1JVcW0wMnV6NXFwUHVQZlRRUTBoUFQ4ZGZmLzFsVXBMRXlja0pycTZ1Rm9NR2d1RGc0QnBsWlIwNmRBZzZuUTVEaHc1RjgrYk5IZDdmWGkxYXRFQnFhcXBaVFY2RHdTQU9uVzdSb2dXZWYvNzVHaDIvdUxnWUFPRG01bGE3aGxyZzdlMk53WU1INDlpeFl6aHc0RUNOSnNFVTZtb2ZPSEFBUjQ4ZUJWQnhubFlPVmxyTHBKMDllellNQm9QVjlaV2RQbjBhR3pkdWhORm9ST2ZPbmZINjY2K0x0V0FWQ2dYYXQyL3ZjTnNicThwbEZ1NkZJZlJxdGRwaVIxamxaY0p6eXN6TWhORm9yRlVaSmNCMkJxbXQ5ZGFXQndZR21nU3NCUjRlSGhhM3I1cEJMWlNmOFBiMnRqcVNKQ2NuQndhRDRhNldoYmxmdWJ1NzQ3WFhYc1BubjMrT3k1Y3ZZL3YyN1hqaGhSY0FWUHlOaGM2RG1uU1dWUjdWSVl5a2NvUWord1FIQjJQVXFGSGk3M3E5SG12WHJrVkJRUUZlZlBGRmRPL2VIZHUzYjdkNWpEdDM3bGpjcHFTa1JGdytaY29VcU5WcVJFUkVvRm16Wm5qbm5YY2drVWlRazVNREFCZzdkaXl5c3JMZzQrTWpMZ1ArVjA1bHpKZ3hKc3NuVFpxRW9xSWl0R3JWQ29XRmhUWW5nTzdkdTdmSmQ0Ym16WnREcVZTYWJXYzBHc1VPVUhzbk1pYmJlS1VoSWtKRlZrMlBIajJRa0pBQXRWcU5QbjM2M0JOZnNJbUlxSDVvTkpvYTNlZzFGbnE5M3VMbldHRmhJVFp1M0FpZ0l1TzFKc0hxeWxKU1VpQ1ZTaEVhR21yWDlxbXBxVEFhalRicmZWWlZXRmlJYTlldW9WMjdkdkR4OGNHc1diUE1hbHZldUhFRHExZXZoa2Fqd2RTcFU4MXFNZmZ0MnhlWm1aazRkT2dRMXExYmh5bFRwaUE4UE56cVkvN3RiMyt6dVB5bm4zNHl5Y1FVMmhFVEUyUDFXRHFkenVHQWRYbDV1WmpaWEhXb2RGM1RhclVBWUpicG01U1VKSmJMZVBMSkoydjh2Y2pEd3dQRnhjVzRjT0VDZERwZG5RZTdSbzRjaVdQSGp1R3Z2LzdDczg4KzYzRDVsV3ZYcmdFd3JZMXJNQmhxVlRMQ0VxRk83YUJCZy9EeXl5K0xyOFB1M2JzUkZSV0ZPWFBtbUEzOXYxY0o1eFJRK3l4cVMrVTdZbUppVE41emxiTVpiZFc5dGFacjE2NG1XWS9DcElxV01pR0Z3RzdWRWdpVk9UczdRNlZTNGM2ZE96Wkx6VmhxYTAxcVdOdks1dnp5eXkvTi9nWmFyZGFrbHZhTkd6ZHc0Y0lGeUdReS9QM3ZmN2NhNUo0L2Z6NlVTdVY5SGJDK0crZWJvR1hMbG5qKytlZngwMDgvNGRhdFc5RHBkRkFvRkRoNDhLQzRqYTJ5TXhLSnBOckhkaVNidHpaMTBnVmJ0MjVGV2xvYVJvMGFoUkVqUmdENDMzdkdtdkx5Y292YktKVktjZm5UVHo4TnVWeU90OTkrR3hLSkJNMmJON2Y0dDhyS3lySllvMXJvcEs4cUl5TURKMCtlTkhrZFZTb1ZqaHc1Z3RHalIxc2NBU05ralZkVitYMVYwM09DVE4yL1Z4b2lJZ2QxNk5BQk1wa01zYkd4S0N3c1JMZHUzV28wUVJJUkVkMzd2THk4cXEwblcxbGpxbGtLV0E5WUt4UUtLSlZLdUx1N3c4UER3eVNMMUI2VmI4SjBPaDB1WHJ3b2ZuNHVYTGdRK2ZuNU5tOTJMMXk0QUFCMkI3aUJpaHJiUnFQUmFsWjBjbkl5MXE5ZkQ1VktoYkZqeDJMSWtDRVd0M3Y2NmFlaDFXcHg5T2hSN05peEE0bUppWGo1NVpjdFprTFptNmtybDh2Ri8xY05YS3hhdFFybno1OTM2TGtLa3BPVG9WYXI4ZEJERDZGbHk1WU83KytJSzFldUFJQlprUC9jdVhNQUtqS2phek14ZGJkdTNYRHk1RW5rNXVaaXpabzFtRGx6cHRXQVdFMEVCZ2FpWmN1V3lNckt3cmx6NXpCZ3dBQzc5eTBwS1VGMmRqWUNBZ0t3Yk5reUFCWHZaVWZmL3hWcExpSUFBQ0FBU1VSQlZQWUlDZ3JDTysrOGc4NmRPNHZMc3JLeUVCVVZCYWxVV2ljWjFyLzk5cHRKc0tzeVM5ZW8raHFhTGt3d0o1Rkk2aXdCUkNnNUVCTVRBejgvUDNUczJCRnBhV25JemMwMVdWZWZJaU1qY2Zic1dVZ2tFZ3dlUE5qcWRpMWJ0a1JtWnFaSmJmM0Jnd2Rick9IYkdBamxKNFlORzJienZTbVVYcklVc0ZZcWxWWW4xYXU4TDJEZnBJdExsaXhwc0FtTGdidDN2ZzBaTWdSTm1qUkJ6NTQ5b2RmcjhlT1BQNXE4Vm5VcElTSEI1bnBoWkZGMTJ3R3dPS0lxTWpJU1VWRlI2TjI3TnlaUG5pd3V0M1dkbVRWckZwbzNiNDdseTVlYkxiZlVHVkMxVmo1UVVhZS9wb1RTS1pYOStPT1BpSStQUjF4Y1hLMG1PNmJhWThDYWlLaVNWcTFhd2RQVEU0bUppWWlKaVlHWGx4ZGF0R2lCd01CQXVMdTdReWFUTWZPYWlJZ2FQV0ZTc0twQ1FrSXdjZUpFK1B2N0l5VWxwVlpacEpjdlgwWjVlVG5Dd3NLc2JwT2NuSXdkTzNhSXZ3c1p1N3QzNzY1MlNMeHdveXBNK05lblR4K0x4MSs5ZWpVTUJnT0dEeDl1c1VhbXdNbkpDYzgvL3p6a2NqbjI3OStQMU5SVUpDVWxXUXhZRHhvMHFOclhSaXFWbXRWckZpZ1VDbHk0Y0FFK1BqNE9CVkFGUW1EZjJrUjVkU1U2T2hxM2J0MENVUEdjS3hNeWo5dTFhMWVyak1weDQ4WWhMaTRPS3BVS3ljbkpXTFJvRVNaTm1vVEJnd2ZYV1VDcWE5ZXU0dVNhanJ6ZXljbkoxV2I4MityVUVjcEUyTnJteFJkZkZJOWZPVmh0TkJxeFpjc1c4ZHdWYXNsLzhNRUgwT2wwRmljWHJZNm5wNmZKK1Z4ZVhvNmlvaUlBZDNlSWVubDVPWUM2TFFNelk4WU1HSTFHeE1URTRPR0hIOGIwNmRPeGFkTW01T2JtaW5YbjZ5dGdyZEZvc0hQblRrUkdSZ0lBSms2Y2FERndKcGcyYlJvMmI5Nk1HemR1SURjM0Z3Qk1KajF0VEZKVFU1R1FrQUM1WEk0eFk4YlkzRlk0M3kxZER4d1psZURJcElzTjVXNmViOExJaW0zYnRpRXpNeE1CQVFISXljbXhPc2xwVFZtYUdMbW0yMVVOUWwrK2ZCbmJ0bTFEKy9idGJkYUVyZysxSFNsVzFlVEprNkZRS0hEejVrMHNXN1lNMDZaTnE5V2t4MVJ6REZnVEVWWFJyRmt6REI4K0hObloyY2pJeUVCcWFpb3VYcnpZME0waUlpS2cxblZEN1ZWU1V0TG9zcVlkb2RWcVVWNWViaFpJbXp0M3JoaVU2TjI3TjE1KytXV1Q5Yk5tellLZm54KysrT0lMY2RtcFU2ZXdjZU5HQkFjSG0yeDc5dXhaQUxBNTk0TktwYklZeE1qUHo3ZnJlUlFWRlNFdExRM0J3Y0VXZzhNaElTRm8xNjRkT25mdWpJa1RKK0xYWDMrRnE2dXJPT0dpSlJNbVRNREREeitNbUpnWW0yVkJxc3MrdHpVVS9PalJvekFhalhqODhjZHIxTkV0VE9qVXJsMDdoL2V0anRGb1JHRmhJVTZlUElsOSsvWUJxQWlNVjU0MEMvamYzOGhhVU41ZXZyNitlT3V0dDdCbXpSb1VGeGVqckt3TVAvLzhNdzRmUG94Smt5YlZTUmtNNGR6TXlNaHdhRCtoN0lxdGpnRjdnbkMydGhHQ3QxVWRPblFJVjY1Y1FaTW1UVXd5YndzTEM2SFQ2YXA5VEV0R2pScGxVazkyMjdadFlsM3V1emxFWFpoTXRTNHo2WUgvMVYydVBMTEJtcSsvL2xvTUZsZVZsNWZuME9NNk96c2pPenNiUnFNUkkwYU13T2pSbzIxdTM2cFZLM3o0NFlmVkhsZWhVRmo5bkhGMGVVM0o1WEtFaElTZ1c3ZHVjSGQzaDFxdHRsckQybGFHZFdVMXpkeFhLcFdZUDMrK3hYWDEvWGtjRkJTRUpVdVdtQ3k3bStmYitmUG5FUlVWQlNjbkoweWZQaDByVnF5QTBXaXN0c1BNMHZwWFhua0ZiZHEwc2JpUHI2K3YxWXprVmF0V0lTOHZ6K2ExUXRpbXF1KysrdzU2dlI0RkJRWDQ5Tk5QeGVVU2lRUkxsaXhCWVdHaDJPRlRsVktwdERxWnFEM3ErdHp3OC9QREJ4OThnSFhyMXVIQ2hRdjQvdnZ2VVZoWWFISnRwYnVEQVdzaUlpdUNnb0lRRkJRRW5VNkhnb0lDcUZRcXFGU3FlaHVtUlVSRTFST3lRZXVicTZ1cldjYXBMZFhWdTY3cERaVzkrMGtrRXF4ZnYxNzhYYXZWV3N4NHEwbkdsdkRjSG4vOGNYR1p3V0JBZkh3OGdvS0NiR1lPOXV2WFQ1eWtNREl5RWx1MmJNR2pqejVxOXdSK3NiR3hNQnFOZU9TUlJ5eXVsMHFsZU9lZGQ4UTZrNGNQSDRaY0xyY1lzTDV4NHdadTM3Nk5QbjM2SURRMDFLNVNIZGFDMHJiK0xuZnUzRUZNVEF5YU5tMXF0VHlKTFVhalVad2M2cUdISG5KNGYwc09IejZNdzRjUG15MlhTcVVJRHcvSHhJa1R6VExpNmpKTE5qZzRHSXNYTDhhT0hUdHcrdlJwQUJYQnVyVnIxNkp6NTg2WU9uV3F6WXpWNmdRRUJBQUFjbk56WVRRYTdjN3VHelJvRVBMeThteldJM1lrK0hianhnMDRPVGxWVzhibCt2WHIyTE5uRDRDS0RoUmJkWTVyU3F2VmlnSDV1MDNvN0hDMGczSFBuajJRU0NRWU5HaVF4VW5RaE91WnA2ZG50Y2ZLemMydGt6cmt0Mi9meHExYnQvRHFxNi9pOHVYTEZrZDYxRlNUSmswd2RPalFXaC9IV2hrWWU3UnUzUnJ2dlBNTzh2UHpzWHo1Y3JpN3UyUCsvUGxtb3grTVJxUE5ET3Y2VnQzRXN6cWRUcHpnVlM2WE8xekwzdEs1ZWpmUHQ1Q1FFSFR0MmhXdFdyVkNodzRkek5wZ2phWDFRa2tlUzZSU3FkWFJGc0xmMWRab0RHdC9lNkdUcXZKY0FBREU4Nml3c05EcXFDcVZTbFh0aUN0YmF0TVpaNjFEUUM2WDQ0MDMzc0NXTFZ1UW1KaG9jMUpwcWo4TVdCTVJWVU1xbFRiYVlYeEVSQSthdXhXd2RuTnp3NHN2dm1qMzlvMXRna2FkVGdkL2YzK3hwdWczMzN5RHBLUWtod01OYVdscFNFOVBSMUJRa0VrbWJGSlNFc3JLeWh3S3lKNC9meDRBYkpZUXFTbzJOaFlTaWNUbWNGeExreUpWbFp5Y2pIWHIxa0d0VnVPVlYxNnhHQUIzSk5CcFMwUkVCTlJxTlo1NjZpbTcybFpWV1ZtWm1HRmJueU1LWkRJWjNuampEVHo4OE1NVzF3dXZoYTNnaHlNOFBUMHhhOVlzakJ3NUVyLy8vanN1WGJvRUFMaDA2UkkrKyt3enZQNzY2K2pZc1dPTmppMjhUbnE5SHFXbHBXTGQ0T29NR0RBQXZYdjN0dmkrdUhIakJwS1RrNUdjbkl5RkN4ZmFkYnhQUC8wVVVxa1U2OWF0czdwTlNVa0oxcXhaSS82Tmh3MGJadGV4QlFhRHdXS0h5ZFNwVTAzZWo2ZE9uWUpTcVJSL1AzcjBLQ1FTaVRnUlduM0t6TXdFNEhnWmtoczNiaUF4TVJFeW1jeGlOcU5RVjEzSUhoV0NZYm01dVZZN1BDeDFPRmlhck0yU1pjdVdJU01qQXoxNjlFQm9hQ2gyNzk2TjNidDMyLzE4QU92QnRGR2pSc0hMeTZ2YWJHMTc2UFY2dTg5NWE5emMzRkJVVklUMDlIVDg1ei8vd1pRcFU4d2VROUFRQWV1cU5ZNnIyckpsQ3lJakl5R1ZTdkhoaHgvV1NXZmYzVGpmOUhvOWZ2NzVaNHdhTlFxdnZ2cXEyV2VHdFE0ellkTEZ5aDNWOXJDVjFWLzUySTZxMms2ajBZaTVjK2VLMmVuQndjRldKd3kxVk1NNk1qTFM3bzY4K2lwM0pKRkk4SC8vOTM5NDZxbW54SkpOdGpMZUt5Y0VWRGRDeTFZV1BQMFBBOVpFUkVSRTlNQ3lkak9vVXFrY0h0WnNhWitXTFZ0aTlPalJEaDBySnlkSEhFNWVrNkhWQm9NQmVyMGVMaTR1NHJLcVE3bVZTaVUyYmRxRTVzMmIyOHgyYnRHaUJmN3YvLzRQM3Q3ZUpzSGM2OWV2QTZqSTdLdWEzVmYxWm5mRGhnM2lCSTB5bVF5ZE9uV3krN2tJcFRIZWZ2dHRrK1ZWYjdwdHZVNFJFUkhZdG0wYkRBWUR4b3daSTJaOFYyVnBva3A3YnU0cjArbDBPSHIwS0p5Y25LeG1oVmVuY2drSmEwUHpIVFZreUJDTUdUTUdCb01CNmVucDJMVnJGd29MQzdGNjlXb3NXTEFBclZ1M050dkgzZDBkcGFXbEtDa3BxWk0yQ0lLRGcvSHV1Ky9pd29VTDJMRmpCN0t6czZGVUt2SE5OOS9nMDA4L3RaaFpXNTNLcjVNd2NaaTloQUNSd1dBUWcrZ2xKU1hpc0haSE16VnQwV3ExK1BiYmIwMUs0dFNranJlbGJOUEttZkFHZ3dFSER4NkVYQzZId1dDQVdxM0duajE3b0ZRcWtaMmRqZWVmZjc3ZUpyUXpHQXc0YytZTUFGanRETEZHeUpDMWxDaFNXbHFLeU1oSXVMcTZpaE5VQ3BPaGZmREJCdzQ5em52dnZXY1NnRFVhamJoKy9UcVNrcEtRbUpnb252TVpHUm53OHZKQysvYnRZVFFhNnlSalcyQXdHRkJVVklUdDI3Zlh5ZkdFRE5lcTVzNmRhOWYrVFpvMHdadzVjN0I4K1hJY1Bud1lyVnUzUnYvKy9jWDFsVit2eXA4dGpVRkdSZ2Fpb3FJQUFPUEhqNitUWUhWOW5tK1ZwYWFtSWpvNkd1Zk9uY08vL3ZXdmVxLzkzS3haTTdQT0NNR3Z2LzZLb3FJaXpKNDkyK3Ird2phVkdZMUduRDkvSHQ3ZTN1TG9FcUcwVVUyVHZvWVBIMjczdHZWZExrWUlWZ1AybFlpeVo3dTY2Z2krM3pGZ1RVUkVSRVFQTEtFOFFWVmFyZGJxT21zczdkT2xTNWM2eWFCenhKMDdkd0NZQnZHRW0yVWgwS0JVS3BHWW1HZ3hVRm1adTd1N3hTSHJIaDRlWmxsTk9UazVNQmdNRnJPZHJsKy9EclZhRGFsVWlzV0xGMWY3SElTc1JFdkhVaWdVTmljOEZKU1dsbUxMbGkySWk0dURWQ3JGeXkrL2JETWpYS3ZWbW1TM2VYdDd3OGZIQjlPblR6ZmI5cC8vL0tmSlRheEFLcFhpc2NjZXc2NWR1L0R0dDkvaTdiZmZ0cXYrYVdXVnM3VHFLcWdvbDh2RndFRmdZQ0FlZnZoaExGMjZGR1ZsWlZpL2ZqMFdMMTVzbGpVWkdCaUkwdEpTY2ZMRnV0YWxTeGQ4OHNrbjJMUnBFODZjT1FPVlNvVS8vdmdEVTZkT2RmaFlOWjJjVEFoU256MTdGdkh4OFdMTldpY25KM1R2M2gwREJneEE5KzdkcTgyV3EweXYxNXRzNytucGlZVUxGMEtqMGVEYmI3OUZlbm82cEZKcGpldFVTeVNTYXJOTlQ1MDZoZHpjWElTSGgrUFVxVk5RcTlWWXNHQUJWcTVjaVlpSUNPVG41MlBPbkRrMUdnRlFuVC8vL0JNRkJRV1F5K1UyNjlzRHBxTWFqRWFqT0JtZnBmZjkyclZyVVY1ZWppRkRob2p2cVpFalIwSWlrWWdUMU5rNzBxVnFOdkxPblRzdGxzeDU3NzMzMExGalI3R05Helpzd0wvKzlTK2twS1JnNmRLbFlpbWFxc3JLeXZEaGh4K2lWYXRXVnR2dzU1OS8ydFZXZTBtbFVreWVQTmxzZVVCQWdGa1F0UEpyWFZsd2NEQ2VmdnBwL1BycnIvajU1NS9SdW5Wck1VaXIxV3JGN1JyVEJQUUdnd0diTjIrRzBXaEVtelp0TEU0Y2VlblNKUVFHQnFKWnMyWjJIN2MrejdmS0VoTVRBUUE5ZS9hOEt4TVZ1cm01V2UyMDNidDNMd0JZWFY5NW04cVNrcEt3ZXZWcWpCNDlHczg4OHd3QTRPYk5td0QrVjlicTdiZmZ0dHI1bVorZmJ6WG9iRStuZlgyVUJCSGs1ZVZCcFZLSjcyVnI3ZG00Y1NOT25Ub0ZQejgvZlBycHAvVnliWDBRTVdCTlJFUkVSQThzU3pjZnFhbXBXTE5tRFp5Y25QRFdXMitoYmR1MkFJQS8vdmdES3BWS3pFN1Nhclg0K3V1dmNlblNKWVNGaGVIVlYxK3RzNHpZMmhBQzFwVURwVUt3UVFoWVYvMjlzb0tDQW9zM2NVODg4WVE0TWQvSWtTTXhjdVJJay9VTEZ5NUVmbjYreFp0SElXQ3UwK2tjeWxLMFZqL2ExOWZYNWsxcVhGd2N0bXpaZ3RMU1V2ajUrV0hPbkRuVkRyOVZxVlJpWUNFdkw4OW1HWWlGQ3hkYS9WdVBIVHNXYXJVYUJ3NGN3TmF0V3pGejVreWJqMXRWNVJ0ZGpVWlRKeldrcS9MMTljVUxMN3lBOWV2WFE2RlE0TC8vL2EvSnhIOUFSWFpzV2xvYUNnc0xrWm1aV1MvRGw2VlNLV2JNbUlIMDlIVGs1ZVVoT1RtNVJzZXBuSzNteUh2dzU1OS94c21USjhYZkF3SUNjUHYyYlhoNmVtTGV2SG5pY2tmTzJhcVp1RXFsRW1xMUdxdFdyVUphV2hya2NqbW1UWnVHNzc3N3p1NWpPa0t0VnVQMzMzOFg2NU1MZGF4YnRXcUY5OTkvSDE5KytTV1NrcEx3OWRkZjQ5MTMzNjNUeDc1MDZSSisvLzEzQU1DWU1XTXMvaTFrTWhtY25KeGdOQm9SR3hzcmxocUtqbzZHVXFtRVRDYXptSlhadlh0M1pHVmxZZno0OGVJeW9ZTklVTlBTVE0yYU5ZTzN0emY2OXUyTFBuMzY0TnR2djBWSlNZbkZEUEhCZ3dmandvVUxPSGJzbU5YUktidDM3NFpTcWNRVFR6eGg5VEZyT2pHaG94WXZYbXgybmRkcXRWWXpyOFBEdzVHWW1JakxseTlqM2JwMVdMUm9FVnhkWFUxRzZWUVhXSFdrZzZleW1uUThIVDE2Rk5ldlg0ZFVLc1hNbVRQTk92a2lJaUt3ZGV0V3RHclZ5dVoxdTZyNlBOOEVScU5SREZqWFpXMTBXMng5Qmd1ZGFMYXVkNVk2MmtKQ1F1RGk0b0xFeEVReFlDMU1nQ3RrcDRlSGgxdWNnSGIvL3YyUXkrVm0zeWNjVVY4bFFRRGd4SWtUMkw5L1A0WVBINDZYWG5ySjRqYnA2ZWxpc3NKTEw3M0VZSFVkWXNDYWlJaUlpT2ovTzNueUpMWnMyUUpQVDArOCtlYWJhTkdpaGJndUlpSUNKU1VsWXNEYXhjVUZyNy8rdWxnZmV0bXlaWmc1YzJhRDF5VVVza1FyWndBTE41bENGcTBRNExNVUROWHI5Ulp2V0lWQWVFMTA3TmpSWm9CR3JWYmo4ODgveDgyYk4yMW1kOWxEcFZLSndjRGh3NGRqOHVUSjFRWXAxR28xTkJxTk9MblcrKysvWCszajlPN2QyMnJRWjhLRUNUaC8vanhPblRxRmtTTkhvbDI3ZG5hMzM5UFRVd3pvRlJVVjFkdk5lTDkrL1JBUkVZRzB0RFFjT0hBQWd3WU5Nc2xBN051M3J6Z1IxcUZEaC9EcXE2L1dTenVrVWltNmR1Mkt5TWhJcTJVTnFpTk05T1hzN0d6WEJHbUNnSUFBU0tWUzlPelpFOE9HRFVPblRwM3d5aXV2bUcwbm5Mc0toY0xtMzJQV3JGa1dhMWdiREFZVUZoYkN3OE1EOCtmUHI5ZmE1THQzNzBaeGNUR0dEeDl1Vmw0bElDQUE3Nzc3THI3Kyttczg4Y1FUZFpyUm1aaVlpUFhyMTBPbjA2RkRodzRtazdSVzV1TGlnazZkT3VIU3BVc1c2KzhPR2pUSTRzaUMwYU5IbzNmdjNqVXFHVk9kWWNPR0lUdzgzSzdYbzNmdjNnZ0lDRUJrWkNSR2pCaGhkajRrSnljaktpb0tYYnAwc1RtWloyUGw1T1NFNmRPbjQrOS8venR5YzNPUm5wNk96cDA3aTU4WjlwUURxY3ZTS2Jaa1oyZGoxNjVkQUlDSkV5ZUsyZUNWZGUvZUhYdjM3c1gxNjlmeC9mZmZZOTY4ZVhhTlhLblA4MDJRa1pHQmdvSUNOR25TQkNFaElSYTNzVlh1d2xvOSt6ZmZmQk5kdTNhMXVFOWVYbDYxSFFxT2RqaTR1cnFpZS9mdU9IdjJMTkxUMHhFY0hDeDJQZ3FkUHBZeTM0R0tnTFc3dXpzbVRwem8wR05XVnA4bFFlTGk0Z0JZbndEWmFEUmk2OWF0TUJxTkdEQmdnTWw3M21nMElqMDlYUXphaytNWXNDWWlJaUtpQjk2ZE8zZXdiZHMybkQ1OUd1M2F0Y084ZWZNc2xueW9TaWFUNGEyMzNzTFBQLytNbUpnWUxGdTJESTgrK2lpZWVPSUpod0puZFNrN094c0FURzYwcTJaVTUrWGxBWURGSWRKK2ZuNzQ0b3N2YXZ6NHAwK2ZSbTV1cnZnVEhoNXVNbUZqVlVhakVSczJiTURObXpmUnRtMWJpeVU0Yk8xYldGaG9WbU83YmR1MmVPNjU1OUNoUXdlemZVcExTK0h1N200eXJGMEllQXF2bWJYczE3aTRPR3pkdXRYcXBIQUNpVVNDVWFOR1ljT0dEVGgxNnBSREFXdG5aMmMwYjk0Y2VYbDV5TW5KcWRmc3NjbVRKK1B6enorSFdxM0diNy85WnBJTjNySmxTM1RyMWczSnljbUlqWTFGejU0OWE5MlpZSTJRZVZmVGllTnljbklBVkdTT094S0VmZVNSUnpCNDhPQnEzNnRHb3hIcjE2L0h1WFBuOE82Nzd5STRPTmloOWtra0VreWFOQW10VzdkR1lHQ2dlTDdWdGJTME5QejU1NStReStWNDZxbW5MRzRUR0JpSXBVdVgxbWxaaC9UMGRHemN1QkZHb3hHdFdyWEN2SG56YkI1LzVzeVoyTHg1TTFKVFU4V2E0Kzd1N3VqYnQ2L0ZzaFlBc0huejVqcHJMMUFSV0haeWNrS1hMbDBjeXNxWFNDUjQrdW1uc1hidFdtellzQUVMRnk0VXI2dFpXVm40NFljZjRPTGlZblhTM3ZxdXR6dHc0RURNbURHalZzZnc4L1BEOU9uVDBiSmxTekZRSndTc3JXV1BTaVFTY1NMQ21uNStsSmVYaTdYanE2UFZhckYrL1hwb05CcDA3dHpaNnZYWXg4Y0hjK2JNd1QvLytVOGtKU1ZoMjdadGRrMm9YSi9ubTNDTkVvS2hQWHIwc0JwRXQzYjlGem9GTEsyM2RUNTdlM3ZqaFJkZXNMaHU2OWF0S0N3c3hOLys5amVyK3d2YlZEVjA2RkNjUFhzV1I0NGN3ZVRKazNIdDJqVzBiTm5TYXRtY3VpUThuN0t5TWtna2ttcm5IZEJvTkRBYWpaREpaTmk2ZGF2VjdSUUtCUlFLQlp5Y25LeG13Qjg1Y2dUWHJsMUQwNlpOVFVaYzZQVjZyRml4QWhrWkdYai8vZmNkL3N5Z0NneFlFeEVSRWRFRHkyQXc0TlNwVS9qUGYvNkQwdEpTREJreUJDZE9uTUE3Nzd4amRSOXJBWWZ3OEhCRVJVWGh5SkVqT0g3OE9BWU5Hb1FoUTRiWXJHTmFINFFKRVN0bm0ybTFXamc3TzRzM3lrSjl5Wm9FQ012S3luRCsvSG5rNU9RZ0p5Y0hDb1VDdDIvZmhrcWxBbUErMUgzczJMRW9MUzNGMnJWck1YNzhlSVNHaHBxczM3dDNMeElTRXRDc1dUUE1temZQSklOUHFWU2lwS1FFUlVWRjRnOVFVYmJrMDA4L3hlM2J0NkhSYVBERER6K0krOGpsY256MDBVZFdBNWZSMGRFNGZQZ3dwazJiaHJDd01BRC91L2tYU2hGWXlpSmN2MzQ5enB3NWc1Q1FFTXllUGJ2YUlLZVFXU2E4MW81bzA2WU44dkx5a0o2ZUxyYXhQZ1FIQjZOdjM3NklqWTNGNmRPbk1XTEVDSk1iNnhkZWVBRkxsaXlCU3FYQ3BrMmJvTlZxTVdqUUlLdkhVeXFWeU1uSkVjdm9BTUQzMzMrUDU1NTd6bW9IVUVGQkFjNmRPd2NBWnVlR3ZZVGg1NDUwREFDd08zdlN5Y2tKL3Y3KzBHZzArT2FiYi9EUlJ4K0p3VGw3MVZld3Y3SUxGeTdBYURSaXdvUUpOcy9QdXE1QkhCd2NqUEhqeCtQR2pSdVlNV05HdFhYYnZiMjlNWC8rZkljZVE1aFVyNjZrcHFiaTBLRkRlUG5sbHpGczJEQ0g5dTNWcXhmNjkrK1AwNmRQWThPR0RaZzllemF5czdPeGF0VXFLSlZLekpvMXkrcGtjeU5HakhEb3NTSWlJdURpNG9MQmd3ZmJ0WDFkWlhQMjdkdlg1UGZxTXF4ZFhWM3g5dHR2bTd3dmpFWWpMbDY4aURadDJxQkpreWJpY3BWS2hiLysrZ3Z0MjdjMytYeDBjM1BEVzIrOWhlTGk0bXF6b0hmdTNJbXNyQ3g0ZUhoZzFxeFpOanVxT25YcWhNbVRKMlBIamgySWlJaUFuNStmelE1SG9QN1BONkVrRG1DN0hJaTEwbGV6WnMyQ1JDSnhxSDd6d29VTDRlcnFhblVVMkcrLy9RYWdvcDYyTlFFQkFSWW5EQXdORFVYYnRtMXg5dXhaTVNBc1REejgrdXV2aTk4UExMRlZ3eHF3WGo1bit2VHBVS3ZWQ0EwTmhVNm53NXc1YzlDeVpjdHE1OGtReXBkdDJMQUJnWUdCVmdQOFFvZENodzRkTEg1KzVlVGtZUGZ1M1FDQWFkT21tUVRLbloyZDBiNTllMXk5ZWhVLy9QQURGaTllM0NoS3h0MXJHTEFtSWlJaW9nZVNVcW5FRjE5OGdWdTNic0hWMVJWVHAwN0ZrQ0ZEck40b256cDFDaHFOeG1wd1krellzUmcrZkRoKytlVVhwS1NrNE5peFk5QnF0VFdhUks0MmhFbnlLZ2Z2TkJxTlNXYWNFRVE5ZS9Zc25uenlTYnVHZVF0eWMzUE5iaUNkbkp6RU1oYVBQdm9vL1AzOTRlL3ZEejgvUC9qNysrT25uMzVDV2xvYVZxNWNpV0hEaG1IS2xDbVF5V1NJajQvSHZuMzc0T0xpZ3IvOTdXOG1HZC8vK01jL2NPWEtGWXR0MEdnMHVIbnpKcnk5dlJFWUdHZ1dyTEFWdkNncEtSR0Q0QUloeUYrNUJJeEdvNEZLcFlKS3BZSlNxY1NaTTJjZ2w4c1JFaEtDZ3djUG9xaW9DS1dscFhqNzdiY3RQbzV3OHlwa2tEb2lKQ1FFY1hGeFNFbEp3WVFKRXh6ZTN4RlBQLzAwRWhJU29OUHBzSDM3ZG56d3dRZmk2K2ZuNTRlNWMrZmkyMisvaFVhandZOC8vb2pqeDQ5ajRNQ0JhTk9tRGR6YzNGQmVYbzdidDIrTGt4ZUdoNGViQkt4alkyT1JtSmlJbmoxN29sdTNibWpSb2dWY1hWMVJWbGFHdExRMEhEbHlCQ3FWQ2pLWkRPUEdqYXZSYzdodzRRSUFXQjFXWHhjbVRKaUE3T3hzSkNRa1lQWHExZmp3d3cvcnBiNTRiUXdiTmd4WHJseXBWVDNZbW5yeXlTZnI5ZmoyMUh4MkpIdFpLRDlUMDVFd0w3MzBFaFFLQmVMaTRyQml4UXJjdkhrVDVlWGxHRHQyTFByMzcyOTFQMHZadmFXbHBmalBmLzZETVdQR21HWE1Sa1JFUUNhVGlmdEZSRVNnYWRPbWQyMlNQb0V3Q3NKYTBPMi8vLzB2L3ZqakQweWNPRkVzQjdONTgyWWNQMzRjenp6empNbmt3d2NPSE1EQmd3ZlJ0MjlmazFKREdSa1orT0tMTCtEcDZZblBQdnZNYXFiczZkT25jZXpZTVRnNU9XSEdqQmwyVGFZWUhoNk90TFEweE1mSFkrZk9uWGpvb1lmUXJWczNxOXZYOS9sMitmSmxjWExTK3J4dUFSV2R6TWVPSFJOL0Z6b0lMVzBIV0o1WXNhcWtwQ1N6OS96a3laUHgxVmRmNGR5NWM1REpaT0tFemFOSGo3WVk1QVljcjJHOWZmdDJpMjBSamw5YVdtcHhtOHFFOG1hVnR4TTZEeVFTaVZqMkxUNCtIZ0FzamhEVDYvWFlzR0VETkJvTlJvNGNhZkZjbWpoeElwS1NrcUJRS0xCMTYxYUhSbzlSQlFhc2lZaUlpT2lCNU83dWpuNzkraUUxTlJWVHAwNFZNOE5lZnZsbGk5c25KQ1JBbzlGWVhROEFIaDRlZVB2dHQ1R2Ftb3JZMkZpcmszTFZsOXpjWEZ5N2RnMCtQajRtbVc3bDVlVmljRTJ2MStQU3BVdmk5dHUzYjdmNW5Lcnk5L2RINTg2ZDBhSkZDNU9mdi8vOTc4alB6N2Y0bkY5ODhVVzR1cm9pTWpJU1VWRlJTRWxKd2JoeDQ4VGFqMU9uVGpYTGpnMElDSUJLcFlLUGp3K2FOMjhPSHg4ZitQajRZTU9HRGZEMzk4ZG5uMzFXbzB6Ui9QeDhBRENwSTN6NThtVUFGYVZFM25qakRhaFVLaGdNQnJOOVZTb1ZEaDQ4aUNaTm1rQXVsOFBmMzk4a2FLUlFLQ0NUeWVEcDZTbE9kbGVUR3FpOWV2WEMxcTFieFJxbjlWbEgxZGZYRnlOSGpzVGh3NGVSbnA2T1U2ZE9pWk5yQWhXWmN3c1hMc1RHalJ1Um5aMk5xMWV2NHVyVnExYVBaNm56UUt2VjRzeVpNemh6NW96RmZieTl2VEY3OW15SHM1YUJpdkkybVptWmNIWjJSdmZ1M1IzZTMxNUNjR3pKa2lWUUtCUzRlUEdpelV6RWhpQmtMdGNra0xsNDhlSzdHZ0J0YUVJWm1acWNjMEJGTnZDMGFkUHcyV2VmaWUrSGtKQVFoMnJ4R28xR3hNVEVpQ044cmwrL2prOCsrY1RxM3lFakkwTzhaZ1lGQldIczJMSG8yN2V2WFRXWmEwc0k4bGtLV09mbjUyUC8vdjNRNlhRbTE2cXdzREFjUDM0Y2taR1JlUHp4eDhYbk5XellNQnc2ZEFoeGNYSEl5OHVEcjY4dmdJcnJiK3ZXclhIdDJqWDg5dHR2WnA5TFJxTVJrWkdSMkxadEc0Q0tUbUpySTFDTVJpTjBPaDIwV2kyMFdpMDBHZzBlZi94eFhMcDBDVXFsRXV2WHI4ZWlSWXZ1U3NrS3dQeDhFeWJwNjk2OXV6aTNSSDBwS3l1ekt3Z3RzSGZicWdIclRwMDZvVzNidHNqSXlJQmNMa2R4Y1RHYU5HbGlOcUZ2Wlk3V3NQN3p6ejl0cmk4dUxxNTJHMXZIRWdMV3QyL2ZSbVptSm9DS3V2V1ZHWTFHL1B6enowaFBUMGVyVnEyc2xqRnljWEhCMUtsVHNXTEZDa1JIUjZOSGp4Nk43ak9qc1dQQW1vaUlpSWdlV09QR2pjUDQ4ZVByL0xpZE9uVkNwMDZkYXJTdmtNbFdrK0RSWDMvOUJjRDBCa3VsVWtHdFZvdUJoUFBueitQT25UdG8yclFwL1AzOUVSVVZCUThQRDd0dkdKczBhWUozMzMzWG9YYTV1cnJpeFJkZlJNK2VQZkh2Zi84YnVibTUrUEhISHdGVVpGOVp5a2kwbG8yMFljTUdTQ1FTcThGcXZWNXZzeTIzYnQwQzhML2FuM2Z1M0VGYVdocDhmWDBSR0JpSWpoMDd3dG5aR1Q0K1B2RDI5a2F6WnMzZzdlMk41Y3VYaS9WL3JZbUxpeE1uQVJNSXc2SWQ0ZVhsaFo0OWV5SXVMZzZSa1pHWU5HbVN3OGR3eExoeDR4QWRIWTA3ZCs3Zzk5OS9SKy9ldlUwQ1UyM2F0TUhpeFl1UmtKQ0EyTmhZWEx0MkRVVkZSVEFZREhCemM0T1Bqdy9hdEdtRHNMQXc5T2pSdytUWVM1WXN3Wmt6WjNEMTZsVW9GQXFVbEpRQXFPamNhZG15SmJwMzc0NEJBd2JVT0ZzNU1qSVNRTVU1NytIaFViTVh3RTV5dVJ4ejU4NkZTcVV5ZTM4TG1mUjNJM2hvaTdVYXc5VzVmZnQySGJla1lRbXZ3NTA3ZDB6S1VRQVZBYWRidDI3QnljbXBSalhpUzB0TGNmVG9VUncrZkJoNnZSNXl1UndxbFFvWEwxN0VGMTk4Z1hIanhxRnIxNjQycitGcGFXbll1WE1uMHRQVEFWU2N2ODgrKzZ6SlBsVTdvUXcvR2dBQUlBQkpSRUZVemRxMGFZTnAwNlpoMzc1OXlNN094ZzgvL0lBOWUvWmcvUGp4ZU9TUlJ5eWVlOVltaG5XVTBFNUwyY3pidG0yRFJxUEJ3dzgvYkZKS3BHdlhybkIzZDBkZVhoNHVYcndvbHZ6eDlmVkZ0Mjdka0pTVWhPUEhqNHZYTnljbkp6ejc3TE5Zdm53NWpoOC9qc0dEQjV0MFpPN2J0dzk3OXV3UmYwOU1URVI4ZkR5MFdpMTBPcDM0SS94dWkwcWx3dXJWcS9IUlJ4OVZXOExHSG82Y2IycTFXdXk4cXhvTXJRK0JnWUYyWll3dldyUUlDb1hDcm0wdGlZNk9Sa1pHQm1ReUdZcUtpckJzMlRJODlkUlRHRHAwYUoyTlJySFVOcDFPaDZWTGx5SXJLd3V2di81NnRSMlhsVXVDV0NOOGwycmJ0cTFKSjB4SlNRazJiOTZNaElRRXlPVnl6Smt6QnpxZERxV2xwZUpvck5MU1VwU1ZsYUdrcEFTbHBhVm8wcVFKeXNyS3NIbnpablRzMkxIZVA2ZnVKd3hZRXhFUkVkRUR5OG5KQ1QvODhJT1lTV09MTUZ4MjBhSkZkaDI3dXRxU3dnenk3dTd1Y0hOemc2dXJLOVJxTlNJaUlnQTRYbDlhcVZTS0dVTjkrdlNCU3FXQ2k0c0xqaHc1QXVCL3M5ekh4TVFBQUFZUEhvd1JJMFpnK2ZMbDJMOS92NWgxYlluQllCQW5icXhOSGNiUTBGQjgrdW1uMkxwMXE1aUJmUEhpUlNnVWlqcVpYTkRUMHhPbHBhV0lqSXpFb0VHRFRFcWRhRFFhUkVkSEl6czdHNTZlbm1KV1gzUjBOUFI2dlRqc2Q5NjhlV2JIVlNxVkFGRHRUWGVMRmkzZzQrTURyVmFMcGsyYllzaVFJVFVPU0l3Wk13Yng4ZkdJakl6RTZOR2pxNTFJeWhKN0F3L3U3dTc0K3V1dmJXNGprVWpRdTNkdmg1L1BRdzg5WkhVQ3dOb3FLeXREVkZRVW5KeWNNR2JNbUhwNWpLcGF0MjZOOHZKeTVPVGt3TVBEQTY2dXJqQVlEUGp2Zi84THdISkFyem9YTDE3RXBrMmJBRUFNdEMxWXNNRGl0Z2FEd2VxNkw3LzgwdUhIRm56MzNYZFdTd05WVi9yZ3d3OC9yUEhqV3VMbDVZV1ZLMWM2MUlhcWZIMTljZjM2ZGV6ZHV4Y1RKMDRVMzdzNm5RNFJFUkVvS3l0RDI3WnQ0ZUxpQXExV2kvTHljcmk3dXlNM054ZGxaV1ZtcjRWT3A4UEZpeGR4NXN3WnhNYkdRcWZUUVNLUllPVElrWmc0Y1NKU1UxUHh5eSsvNE9yVnEvajY2Ni9oNit1TFhyMTZvWHYzN21qWHJwMFkwTHgyN1JyMjd0MkxwS1FrQUJWekRUei8vUE1JQ1FtQjBXZzBlVXloZElOUVJrSWlrV0RRb0VFWU1HQUFvcU9qc1cvZlB1VGs1R0RqeG8zWXQyOGZ4bzhmajM3OStwa0VycTE5amdnZFI1VXBGQXJrNU9UQTE5Y1hYbDVla01sa01CZ01TRTVPRmp1R3F0WS9Qbm55SkJJVEV5R1JTTXpLblVpbFV2VG8wUU14TVRHSWpZMDFxVkUvYU5BZ0pDVWxJU1ltQmhNbVRCRGIzTEZqUi9UcTFVc3MzZkhlZSsrSis0U0VoSmdFckxPeXNrd2VUeUtSaUNOY1hGMWRJWlBKSUpQSjRPcnFhdktqMVdweCt2UnBNVGc3Yjk0OHM4NkYranpmb3FPam9WYXJJWlBKMEtWTEY1dkh0ZFVPZzhGZ2RmMkNCUXRxM0dsZUU1bVptZGk2ZFN1a1VpbmVlKzg5WExseUJUdDI3TUN2di82S1AvNzRBejE3OWtTSERoM1FybDA3ZUhsNXdkM2RIUzR1TGxZL280eEdJL1I2dmRnQjRlYm1adkg2bEp1Ymk0MGJOeUlyS3d2QndjRjFOdWVEa0FGZnRSekkrZlBua1pDUUFLQ2lrM0xSb2tWbTcxdHJTa3BLc0hYclZzeWVQYnRPMnZnZ1lNQ2FpSWlJaUI1bytmbjU0cVI3OW5Ca1cxdWNuSnl3YnQwNkZCWVdXbHpmdVhObmg0NjNiOTgrbEpXVm9WZXZYaWd1THNZWFgzeGhzbjdnd0lHNGN1VUs0dVBqSVpGSU1IVG9VRFJyMWd3ZmZQQUIvdjN2ZjRzQmxOemNYTHo2NnF1UVNDVGlUYU53US9ia2swL1d1bGF0WEM3SHpKa3pFUklTZ2w5KytRV1ptWmxZc21RSm5uMzJXWWNuUDZ1cVI0OGVPSEhpQkxaczJZSXRXN1pZM2U2eHh4NFRBeFRDNUZwVkp6VTdmdnc0cmw2OUNoY1hGekc3c0VPSER0VStmdFVNNDVwcTI3WXQrdmZ2ajFPblRtSHYzcjE0N3JubjZ1UzQ5NU05ZS9aQXBWSmg4T0RCZDNWeTA0S0NBbnp5eVNjVzE5WGs3Ni9WYXMydUE5YXVDOVd0dTE5VkxsTmpqZEFaQndCRGhneEJmSHc4amg0OWlxTkhqMXJjWHFpYlcxaFlhQlowRndLejhmSHhPSEhpQks1Y3VTSk9IQ2VWU2pGa3lCQ01HVE5HbkZ5eFI0OGVDQTBOUlZSVUZBNGZQb3k4dkR3Y1Bud1lodzhmaGtRaXdlVEpreEVTRWlKMlpIcDZlb3JacDhLMTlvMDMzb0N6czdNWUtCYit6bFVuSTVWSUpCZ3laQWdHREJpQVk4ZU9ZZi8rL2JoOSt6WTJidHlJaHg1NnlDU292SHo1Y3JOQW4xYXJ0Wmg1WFZCUWdHKysrY2JxNit2aDRXRnlqUzRzTEJUckFJOFpNOFprRGdDQkVMQk9TRWpBeXkrL0xBYW13OExDSUpmTG9kZnJjZnYyYmJGREZRQ2VldW9wSkNRazRQTGx5MGhLU2hLRGtCMDZkTURqano4T2YzOS8rUHI2d3QzZEhYSzUzS1RUMTE1U3FSUW5UNTdFdVhQbkVCOGZiOVlSVjUvblc2OWV2VkJVVklUQ3dzSnEyMXpUamx4WFYxZGN1M2JOb1VrWkJZNEU2NE9EZy9IQ0N5OWc1Y3FWVUt2VmVQYlpaOUdtVFJ1MGFkTUdEei84TVBidDI0ZjQrSGpFeE1TWXZGNEF4SkZTVlVjVkNEOENaMmRuckZpeFFwejRNQ2NuQnlrcEtVaEtTa0p5Y3JKWUl1ZTExMTZyazdKRzZlbnBZZ21YcWlVOCt2WHJoMTkvL1JWbFpXVXdHbzN3OFBDQWw1Y1h2THk4NE9ucGFmYXY4UCswdERSczJyUUpaODZjUVo4K2ZTeld4U1p6REZnVEVSRVIwUVB0L2ZmZmI3REhidEdpaFZud3ljM05EYUdob2VMRVAvWWFOR2dRNHVMaU1HWEtGRWdrRWdRRUJNQm9ORUl1bDJQSWtDSG8wYU1IbGk1ZENxUFJpTkdqUjZONTgrWUFLakx3NXMrZmp4czNiaUFoSVFIWHIxOUhXVmtaMUdvMWREcWRHTEEyR28xMU9qblV3SUVERVJ3Y2pIWHIxaUVyS3dzUkVSRVlOR2hRcmVwNVB2ZmNjL0R5OHNMRml4ZkZHMHFCczdNenZMMjkwYTlmUDVQZzlDdXZ2SUkvLy93VFFVRkJKc2RTcVZTSWlZa1JYOE8rZmZ2Vys4UnlWVDMzM0hPNGVQRWlqaDQ5aXI1OSs2SjkrL1ozOWZFYnM4dVhMeU15TWhMZTN0NE92MWRxS3pBd1VNek1GVFJyMWd4OSt2U3AwU1NaWVdGaE5SNkdYMXRDNE5MVys4N2FOdDk5OTEyOXRNbFMwR25HakJuVjdsYzVJTmF0V3pmTW5Uc1h4NDhmUjBGQmdYZ3RrRWdrYU5hc0dRWVBIb3grL2ZvQnFLZ3I3T3pzREwxZUR5Y25Kd1FGQlluWndnRUJBZUtrbnUzYnQ4Y2pqenlDZnYzNldSelc3K3JxaXZEd2NEejY2S05JU1VuQm1UTm5jT0hDQmJpNHVHRFlzR0Z3ZFhWRi8vNzk0ZVBqZ3llZWVNSmt4SWFUa3hQOC9mMXg3ZG8xa3duNmV2YnNhYlZjazFRcXhhaFJvekJreUJBY09IQUFLcFhLTEFQYUVpY25KNHRsTUlLQ2d1RHU3bzd5OG5LVGdLRmNMa2ZIamgzeHpEUFBtRHp2WnMyYVlmejQ4WWlOamJWYVdxdExseTZZT0hHaVdhMXRGeGNYdlB2dXUyalJvb1haZWRXaVJRc01IRGdRN3U3dUNBNE9ObGxuclY2d28xNTQ0UVhjdm4wYmp6NzZxTVZSSS9WNXZzbmxjcHQxblN1clNjQlpVRkJRZ0JFalJ0UjRmM3Y0K2ZraE9qb2FTcVVTNGVIaENBOFBGOWUxYXRVS2MrZk9SV0ZoSVM1ZHVvUzB0RFFVRkJUZ3pwMDdVS2xVNG1za2ZMOFEvbDk1bWRGb1JQZnUzY1ZnTlFCa1oyZUxIZEx1N3U1NDdMSEhNSHIwNkJxWFE2ckthRFNpYytmT0tDa3BNZWxJQVNyZWN4OS8vREdrVWlrOFBUM3RMZ0hsNStjblp2VTNkTm1vZTRtVDBkNzhkU0tpKzlET25Uc1JHaHBhN1hBc0lpSnFIUDc4ODA5MDdOaXhvWnRScHd3R2c4a05XMjBDdHNJd1kydHUzNzZOZ3djUDRzVVhYN1E2L0wrbTFxeFpnK0xpWW9mTEEyaTFXdnoyMjI4WU1XS0VYUk5nNWVYbGljSG51bUkwR3ExbVpoa01obXB2TUl1TGkrSHM3Rnd2dFNtdlhyMktMNy84RXA2ZW52ajQ0NDhkTGhWelB5b3VMc1pubjMyR3NySXl2UGZlZTJaQnJidWw4dnZXa1NDRVhxOUhkblkyQU5SN1pyaENvWUJlcjdlWS9Yb3Z5TXZMZzA2bnN5dlR0RGJYQmlGQTYrVGtaSFl0dUhyMUtoNTY2S0VhbGVVQktqcS9IS21UTEp4WHRRbHNDUjJoTmIxT0NwMlZRUFZsb095NVJ0NHI3dGI1VnAwUFB2Z0FCb01CeTVjdnIvTmoxeldWU29XalI0OWkzTGh4ZCsweC8venpUL2o3K3lNME5OVGg3MHdKQ1FsUXE5VVc1ODZvVEtmVDFlbUVtRVZGUlpETDViVXFxMlpKV2xvYUhudnNzVG85NXQzZ1pFYzZQQVBXUlBSQVk4Q2FpT2plY2o4R3JJbXFVMUpTQW8xR0F3OFBqenFidk9wZXBsS3BjT2ZPSGJpNnVqS0FUMFJFRDZ6N09XRE5raUJFUkVSRVJFU05HSU95cHVSeXVVTVpxMFJFUkhSdnVUL0diUkFSRVJFUkVSRVJFUkhSUFk4QmF5SWlJaUlpSWlJaUlpSnFGQml3SmlJaUlpSWlJaUlpSXFKR2dRRnJJaUlpSWlJaUlpSWlJbW9VR0xBbUlpSWlJaUlpSWlJaW9rYUJBV3NpSWlJaUlpSWlJaUlpYWhRWXNDWWlJaUlpSWlJaUlpS2lSb0VCYXlJaUlpSWlJaUlpSWlKcUZCaXdKaUlpSWlJaUlpSWlJcUpHZ1FGcklpSWlJcnBuT0RzN3cyQXdOSFF6aUlpSWlJZ2FqTUZnZ0xPemMwTTNvOTR3WUUxRVJFUkU5d3k1WEE2TlJ0UFF6U0FpSWlJaWFqQWFqUWJ1N3U0TjNZeDZ3NEExRVJFUkVkMHovUHo4VUZKUzB0RE5JQ0lpSWlKcU1DVWxKZkQxOVczb1p0UWJCcXlKaUlpSTZKN1JwazBicU5WcXFGU3FobTRLRVJFUkVkRmRwMUtwb0ZhcjBiWnQyNFp1U3IxaHdKcUlpSWlJN2hsU3FSU2hvYUZRS0JRTVdoTVJFUkhSQTBXbFVrR2hVQ0EwTlBTK3JtRXRiZWdHRUJFUkVSRTV3c2ZIQjJGaFlVaEpTWUZNSm9PWGx4ZGNYVjBoa1RBWGc0aUlpSWp1THdhREFScU5CaVVsSlZDcjFRZ0xDNE9QajA5RE42dGVNV0JOUkVSRVJQY2NIeDhmOU8vZkg1bVptY2pMeTROU3FZUmVyMi9vWmhFUkVSRVIxU2xuWjJlNHU3dkQxOWNYYmRxMGdWUjYvNGR6Ny85blNFUkVSRVQzSmFsVWl2YnQyNk45Ky9ZTjNSUWlJaUlpSXFvakhEZEpSRVJFUkVSRVJFUkVSSTBDQTlaRVJFUkVSRVJFUkVSRTFDZ3dZRTFFUkVSRVJFUkVSRVJFalFJRDFrUkVSRVJFUkVSRVJFVFVLREJnVFVSRVJFUkVSRVJFUkVTTkFnUFdSRVJFUkVSRVJFUkVSTlFvTUdCTlJFUkVSRVJFUkVSRVJJMENBOVpFUkVSRVJFUkVSRVJFMUNnd1lFMUVSRVJFUkVSRVJFUkVqUUlEMWtSRVJFUkVSRVJFUkVUVUtEQmdUVVJFUkVSRVJFUkVSRVNOQWdQV1JFUkVSRVJFUkVSRVJOUW9NR0JOUkVSRVJFUkVSRVJFUkkwQ0E5WkVSRVJFUkVSRVJFUkUxQ2d3WUUxRVJFUkVSRVJFUkVSRWpRSUQxa1JFUkVSRVJFUkVSRVRVS0RCZ1RVUkVSRVJFUkVSRVJFU05BZ1BXUkVSRVJFUkVSRVJFUk5Rb01HQk5SRVJFUkVSRVJFUkVSSTBDQTlaRVJFUkVSRVJFUkVSRTFDZ3dZRTFFUkVSRVJFUkVSRVJFalFJRDFrUkVSRVJFUkVSRVJFVFVLREJnVFVSRVJFUkVSRVJFUkVTTkFnUFdSRVJFUkVSRVJFUkVSTlFvTUdCTlJFUkVSRVJFUkVSRVJJMENBOVpFUkVSRVJFUkVSRVJFMUNnd1lFMUVSRVJFUkVSRVJFUkVqUUlEMWtSRVJFUkVSRVJFUkVUVUtEQmdUVVJFUkVSRVJFUkVSRVNOQWdQV1JFUkVSRVJFUkVSRVJOUW9NR0JOUkVSRVJFUkVSRVJFUkkwQ0E5WkVSRVJFUkVSRVJFUkUxQ2d3WUUxRVJFUkVSRVJFUkVSRWpRSUQxa1JFUkVSRVJFUkVSRVRVS0RCZ1RVUkVSRVJFUkVSRVJFU05BZ1BXUkVSRVJFUkVSRVJFUk5Rb01HQk5SRVJFUkVSRVJFUkVSSTBDQTlaRVJFUkVSRVJFUkVSRTFDaElHN29CUkVSRVJFUTFvZFBwa0ptWmlkemNYS2hVS3VqMStvWnVFaEVSTlFMT3pzNlF5K1h3OC9ORG16WnRJSlV5OUVGRWRDL2hWWnVJaUlpSTdqa0ZCUVZJU1VtQlRDYUR0N2MzQWdJQ0lKRnc4Q0FSRVFFR2d3RWFqUVlGQlFXNGRlc1dRa05ENGVQajA5RE5JaUlpTy9GYlBSRVJFUkhkVXdvS0NwQ1VsQVJmWDEvNCsvdkR6YzJOd1dvaUloSkpKQks0dWJuQjM5OGZ2cjYrU0VwS1FrRkJRVU0zaTRpSTdNUnY5a1JFUkVSMHo5RHBkRWhKU1VGZ1lDRGtjbmxETjRlSWlCbzV1VnlPd01CQXBLU2tRS2ZUTlhSemlJaklEZ3hZRXhFUkVkRTlJek16RXpLWmpNRnFJaUt5bTF3dWgwd21RMlptWmtNM2hZaUk3TUNBTlJFUkVSSGRNM0p6YytIbDVkWFF6U0Fpb251TWw1Y1g4dkx5R3JvWlJFUmtCd2FzaVlpSWlPaWVvVktwNE9ycTJ0RE5JQ0tpZTR5cnF5dVVTbVZETjRPSWlPekFnRFVSRVJFUjNUUDBlajBuV0NRaUlvZEpKQkxvOWZxR2JnWVJFZG1CMy9hSmlJaUlpSWlJaUlpSXFGRmd3SnFJaUlpSWlJaUlpSWlJR2dVR3JJbUlpSWlJaUlpSWlJaW9VV0RBbW9pSWlJaUlpSWlJaUlnYUJRYXNpWWlJaUlpSWlJaUlpS2hSWU1DYWlJaUlpSWlJaUlpSWlCb0ZCcXlKaUlpSWlJaUlpSWlJcUZGZ3dKcUlpSWlJaUlpSWlJaUlHZ1VHckltSWlJaUlpSWlJaUlpb1VXREFtb2lJaUlpSWlJaUlpSWdhQlFhc2lZaUlpSWlJaUlpSWlLaFJZTUNhaUlpSWlJaUlpSWlJaUJvRkJxeUppSWlJaUlpSWlJaUlxRkZnd0pxSWlJaUlpSWlJaUlpSUdnVUdySW5vZ1NhUlNHQXdHQnE2R1VSRVJFUkVSRVJFQkFhc2llZ0JKNWZMVVY1ZTN0RE5JQ0tpUmtpdjErT2JiNzdCTjk5OFk3TGNhRFNLeTQxR1k1MCtwdEZvUkVKQ0F1TGk0cENVbEZUcjQyVm5aK09MTDc3QWtTTkhUSmFYbHBiaXpUZmZySmZuVUorKy9QSkxiTnk0c2Q0ZlI2MVc0K0RCZzdoNjlhck5qdTJMRnk4aVBqNit6aDlmcTlWQ3FWUkNwOVBWeWZIS3lzcVFrcElDclZacmM3dUVoQVFrSkNRNDlMZzNiOTVFYm02dVErMVJLcFZZc0dBQkZpeFlBS1ZTNmRDK0FMQjkrM2JNbVRNSHUzZnZkbmpmeHFha3BBUWJOMjVFY25LeTFXM09uRG1EQXdjT0lEOC9IMERGK2JsdjN6NW9OSnE3MWN4NnNYbnpadXphdGF1aG0wRkVSSTJRdEtFYlFFVFVrT1J5ZVkxdWxJaUk2UDVuTUJnc0JvMk5ScU80M0dnMHdzbkpxYzRlYytmT25UaDgrREFBb0cvZnZnZ0xDNnZWOFJJVEUzSDE2bFY0ZUhnZ1BEeGNYSjZVbElTeXNySTZiMzk5UzAxTlJXQmdZTDAvenZuejUvSGJiNy9CM2QwZEsxZXVoRVJpbnVlVGxKU0UxYXRYdzhYRkJRc1hMa1NiTm0zc09uWm1aaWJPbnorUE1XUEdXRHd1QUt4YXRRcXBxYWxZdEdnUjJyWnRXNXVuQWdDSWpZM0ZMNy84QWs5UFQzejExVmR3ZG5hMnVOMmFOV3ZFeC9mdzhLajJ1T25wNlZpMWFoWGMzTnl3Y09GQ05HL2UzSzcyR0F3R0ZCWVdpdjkzVkVGQkFYUTZuVjF0Yk95T0h6K09VNmRPSVRjM0Y5MjZkVE5iYnpRYXNXdlhMdVRtNWlJd01CRE5temZIMXExYkVSMGRqZHpjWEV5ZlB0M204WXVMaTNIcjFpMFlEQWJvOVhyeFgrRkhwOU5CcDlOQnE5V0svMm8wR21pMVdxalZhdkZIcFZLaHZMd2NTcVVTdzRjUHg1Z3hZMnI5M0tPaW90QzhlWE5NbkRpeDFzY2lJcUw3Q3dQV1JQUkE4L1B6UTJwcUtuUTZIYVJTWGhLSmlLamhuRGh4UWd4V1N5UVN4TWJHb2xPblRoZytmSGlOajVtWW1BZ0E2TjI3dDhseUllQmVkYm1qRkFvRkZpMWFWS3RqQ0pZdVhWcmpZUFNzV2JNYzN1ZkpKNS9FazA4K2FYRmRRa0lDZ0lyWHg5cjNnNjVkdTZKRGh3NUlTMHZEMnJWcjhmSEhIMWNiUURVYWpmanBwNTl3L2ZwMXhNZkhZK2JNbVFnS0NqTFpKaTh2RDVjdlgwYUxGaTNxSkZnTlFNd0M3OWF0bTlWZ2RVMzQrUGpBemMwTkJRVUYrT3Fyci9EZWUrL0IyOXU3em81dlRWRlJFUUNnYWRPbWRYNXNnOEZRYlNaNlRjaGtNb3VQRlJrWkNRQjQ0b2tuTE81Mzd0dzVNVmpkczJkUEFNREVpUk9SbUppSTZPaG9oSVdGMlh3ZjM3cDFDMTk5OVZXdDJpNlJTQ0NUeWNTZk8zZnUxT3A0UkVSRTFXRjBob2dlYUMxYXRNREZpeGR4NjlZdHRHclZxcUdiUTBSRUQ2akV4RVJzMmJJRkFEQjI3Rmo0K3ZyaXA1OSt3dGF0VzlHMGFWTXhVT1dJNHVKaVpHUmtRQ3FWb2tlUEh1SnlsVXFGNU9Sa3VMcTYxanBnWFptOTJiVlZDV1VPYXFNbWdXNXJ3V1c5WGk4RzlQdjE2MmQxZjRsRWd0bXpaK09UVHo1QmZuNCtObS9lakxsejU5cDhUQ2NuSjh5Yk53OC8vUEFEMHRMU3NIVHBVanozM0hNWU9uU291TTJoUTRkZ05CcHg4K1pOaHdMeEw3MzBrc1hPamJLeU1xU21wZ0lBQmc0Y2FQZng3TkdzV1RPOCtlYWIrTWMvL29IYzNGeDg5ZFZYZVAvOTkrSHA2Vm1uajFPVkVMQnUxcXhablIvNzBxVkxXTGx5WlowZmQ4T0dEV2JMNHVMaVVGUlVoSll0VzFyTXJnYUFBd2NPQUtnSWFBdWpJWm8xYTRibm4zOGVHelpzd0k0ZE85Q2pSdytySFJIdDJyWERwRW1USUpWS3pYNWNYRnpFZnpkdDJvU0NnZ0lzV2JJRUxpNHVjSFYxRlg5c2RYTHMyclVMKy9mdnQvbTgwOVBUOGZubm4xdGNuNStmYi9FOER3d014TktsUzYwZWw0aUk3bThNV0JQUkE4M2IyeHZlM3Q2NGRPa1NXclpzZVU4Tml5WWlvdHI3NnF1dnhPQlhWZmJVZHY3a2swK3NydlAwOU1UQ2hRdXJQY2J4NDhleFpjc1dHQXdHREJ3NEVCTW1USUNUa3hPS2lvcXdaODhlZlAvOTk1ZzZkU29HREJoUTdiRXErK3V2djJBMEdoRVdGZ1ozZDNkeCtaa3paNkRSYUNDVlNyRnMyVEtIanZuS0s2OVlMWDJ4ZlBseWg0NGxxRWwyZEZWMUdkaEtTRWlBVXFtRWo0OFBPbmZ1YkhOYmIyOXZUSmt5QlFrSkNYanV1ZWZzT3I2UGp3OFdMRmlBWGJ0MjRlREJnOWl6Wnc5Njl1d0pUMDlQS0JRS25EeDVFbEtwRkw2K3Z1SSthclVhaFlXRmtNdmxabG5GdWJtNTBPdjFWb09Lc2JHeE1CZ01DQWdJUUtkT25leHFveU9DZ29Jd1o4NGNyRnExQ3JkdjM4YktsU3Z4MFVjZjFkdklOYVBSaU9MaVlnQVZwVXVzbFZWeHhLSkZpeEFRRUZEcjR6anEyTEZqQUlEeDQ4ZGIvQTZhbEpTRTlQUjArUHY3bzMvLy9pYnIrdmZ2ajJ2WHJtSHc0TUUyQThveW1jeHE5blpscnE2dUFHQ1c4VitkZ0lBQWRPblN4V1JaZm40K0ZBcUZlRXh2YjIrTUhUdldiTi85Ky9kRExwZGo1TWlSWnN1SmlPakJ4b0ExRVQzd3dzTENFQlVWaGN6TXpEb2Jla3RFUlBlRzNOemNXbVg0S2hRS3ErdnNtU05oNzk2OTJMdDNMd0JnMEtCQm1EWnRtaGk0R2o5K1BBd0dBLzc0NHc5czNMZ1JDb1ZDREdiYjQrVEprd0RNczJwUG5EZ0JBTkRwZERiYmI4bmRuT1N0ckt3TS8vakhQOHlXNStYbG1aUWhxZXNzektpb0tBREFrQ0ZEWURRYThjb3JyOWkxMzRJRkM2eXVxNXI5TEpGSThQVFRUNk50MjdidzhmR0JwNmNuREFZRGZ2cnBKK2gwT2p6enpETVlQWHEwdVAyQkF3ZncrKysvNC9ISEg4ZTRjZVBFNWRldVhjT3laY3ZnN3U2T1hyMTYyWHcrdzRjUHI3ZU8rZERRVUV5Y09CRi8vUEVIUm84ZVhhOWwxc3JLeXFEWDZ3RlVCUExyUXVYT3FZY2ZmaGhmZnZubC8ydnYzb09qck80L2puOTJrdzNKaGlRWWtnQUt1YUVJUVpKQVFGcEJ5a1d1Z3FqaE1xSmpxMUl0ZFdvZHA1V1dVVXRwcXgxcGxZcENvVmFIVnNFTER2VVM2UXozV3daSUNJRmdESWFRUkJJTkpDUVFrMnd1ZS9uOWtXWi91ZXh1TmhESUl1L1hERFBKYzg1ejlvVGRNUG81NS9tZWJoblhrNU1uVHlvL1AxOERCdzUwdm5jYk4yNVVRRUNBcGsrZnJ0NjllenNQbFR4Mzdwd2VmL3h4bCtOczM3Njl3N1daTTJjcU5UVlY3Nzc3cnRmenFhNnVscVF1M1JNWkdhbHAwNmExK1RmbXUrKysweC8rOEFjWmpVWTk4Y1FUa3BvRGExZDFxdFBTMG1RMm16dTBFVmdEQUFpc0FWejNvcUtpRkIwZHJheXNMUFhwMCtlS1BGNEtBUEJObm5ZRk56VTFkVnJpWWYzNjlaZTB3L1BpeFl0NisrMjNkZUxFQ1VuU2pCa3psSnFhMmlGUW5EdDNyb0tDZ3ZUaGh4OHFMUzFOWDMvOXRSNSsrT0ZPNndTZlBuMWEzM3p6all4R1k1dFNBM2w1ZVNvcUtsSjBkTFJ6ZC9qamp6OHV1OTN1c21SQlQ3TFpiQzREOVVzSjJyMVZYbDZ1dkx3OEdZMUdqUjgvWHBLNnBTWnpZR0NneStzdEpWbXFxNnUxYmRzMlo0RForb0JNbTgybXZYdjNTbEtISUhqVHBrMXlPQnlhTld1V2dvT0RPNHhmVUZDZ2twSVNTYzBMSWlkT25OQ3FWYXM2bmUvVFR6L2RhWi8ybjVjWk0yWm85T2pSaW95TTdQVGV5OUh5UkVSQVFJRFdyRm5UN2VQNysvdGZsVHJjbXpkdmx0UmNqOXBnTUtpeXNsSjc5dXlSbjUrZnBreVpvajE3OXVqcnI3K1d3V0J3dWZ1N3JLek1iVnRMU1paZHUzWjFlVjVkdVNjK1BsN1RwazF6Zm0rejJiUm16UnBWVmxicXdRY2ZWRkpTa3Q1Nzd6MlBZOVRXMXJyc1UxMWQ3YnkrWU1HQ2J0bEpEd0M0ZGhCWUE0Q2swYU5IcTdxNld2djM3OWY0OGVNSnJRRUFWMHhXVnBiKzlhOS9xYWFtUmlhVFNRODk5SkRHalJ2bnR2KzBhZE1VRlJXbE45OThVems1T1hyKytlZDEzMzMzYWZMa3lXNTN6TGFFVGthanNVMjVnTTgrKzh3NXBxOExDd3RyRTRvZU9YSkVhOWV1dmFLMWJiZHUzU3FIdzZHUWtCQm5hSGtsZDl2VzFOUm93NFlOcXFpbzBFOSs4aE9kT1hOR0N4WXNhUE9lZmZqaGg2cW9xSkRVWEM5NDhPREJ1dVdXVzJTMVdwV1NrcUtBZ0FCTm1UTEY1Zmc3ZHV4d2ZtMDJtMlV5bVR6V0dtOTUyaUE4UEx6THU3RU5Cc01WRDZ1bEszdmc0dFdTbVptcHdzSkMzWHp6elVwS1NwTFVYTHZjWnJOcDl1elpNcGxNMnJKbGk2VG14UTVYbi9mRml4ZTdiV3ZSbFVXbzU1NTdUbVZsWlplMWNMVng0MGJsNStkcjJyUnBtalJwa2lUWE84QmJxNit2ZDltbnJxN09lVDAxTlpYQUdnQ3VNd1RXQUNESno4OVA0OGVQMTRFREI3Uno1MDZOR2pWS01URXgxTFFHQUhTYjh2SnliZDY4V1VlT0hKSFVmS2pZRTA4ODRkV2h2OG5KeVhyaGhSZTBmdjE2RlJVVmFkT21UZHEvZjc5bXpacWxsSlNVTm1ITytmUG5kZWpRb1E1am5EeDVVbmw1ZWJyaGhoczBac3lZN3Z2Qi9xZDFtWTRySVNjbjU0cU9YMWxacWZUMGRMZnRWVlZWcXEydDFjQ0JBenNkS3pzN1d4Y3ZYbFJpWXFMYjNicGZmdm1sL3ZuUGYrckNoUXVLaUloUWNIQndtNTNOTnB0TkgzNzRvYlp2M3k2ejJheWYvZXhuK3Z2Zi82N1hYbnROanp6eWlFYU5HcVZwMDZhNVhYd29LeXRUUmtaR20ydTMzbnFyeDZjS1d1cUp2L0RDQzI0UHBleHBWL0xBeGF2QmJyZHJ5NVl0TWhnTVdyaHdvYVRtbjJuZnZuMEtEdy9YOU9uVDlmYmJiNnUydHJaYlgvZm8wYU1lMjF2S3EzVFdUNUxMUTJCMzc5NnRQWHYyS0NVbFJmUG56M2RlOXhTQUwxNjhXSDM3OXUzd21WeThlREdITGdMQWRZN0FHZ0QrSnlnb1NKTW1UVkptWnFZeU1qS1VuNSt2b1VPSGFzQ0FBVmUwRmlNQTRQdXR0clpXbjMzMm1YYnQyaVdyMVNwL2YzOFpEQVkxTmpacTNicDFYUnJMWnJNcExpNU9oWVdGT25QbWpOYXRXNmZJeUVqZGQ5OTl1djMyMnlVMTc5UzAyKzF0N3JQYjdkcTBhWk9rNXQzVm5nNXB1MVJYcWt5SDFEeC9kNEgxNVFUbGtaR1IrdVV2ZnltcHVXNnUxV3AxMlM4N08xdHZ2UEdHQmc4ZXJOLzg1amVkanJ0ejUwN2w1dVpxeElnUnp2RmIxTmZYYS9QbXpkcXpaNDhjRG9mdXZQTk9MVnk0c0UzWmtPUEhqK3Vqano1U2FXbXBldmZ1cmFlZWVrcng4Zkg2K2M5L3J0V3JWMnZObWpXYU1HR0NacytlcmZEd2NKZHorT1NUVDd3Nk9QUlNiZGl3d1ZrUHZiVzFhOWZLWkRMSmJyZTdQWlMwOWVmenhSZGY5TGg3dG4xbzJYTGc0clc2dzdxbXBrYm56NStYdytIUVN5KzkxT2J2WXVIQ2hUcHk1RWlIaFlidThNWWJiM1Jidi9ZaDlGZGZmYVZObXpacDhPREJXcng0TVJ1Y1RHYTRBQUFXakVsRVFWUStBQUNYalFRR0FGcng4L1BUMkxGakZSY1hwK1BIait2Z3dZTXlHbzJLaUlpUTJXeFdZR0FnanlRQ0FMcmtQLy81ajdORVIxeGNuQjU5OUZHOTl0cHJLaTh2djZUeFhucnBKV1ZrWk9qamp6OVdXVm1aeXN2TEZSUVVKS2w1Ri9DQkF3YzYzTE5yMXk2VmxKUW9JaUxDK2FoK2Q3dlVVZ0l0dTNvOXljbkpjUWFWVW5PZ08yREFBRVZHUm5aTFVGNVNVdUl5ZkcweFpNZ1ErZm41cWFDZ1FCVVZGWXFJaUhEYnQ2bXBTYWRPblpMVVhIS3N0UysrK0VJYk5teFFaV1dsUWtKQzlNZ2pqeWd4TVZFT2gwUEZ4Y1U2ZnZ5NERoMDY1UHlaa3BLUzlOQkREemwzYVE4ZE9sVExsaTNURzIrOG9iMTc5K3JBZ1FNYU8zYXNSbzhlcmFGRGh5b2dJTUQ1ODJSa1pNaG9OSFpZdk9ndVlXRmg2dCsvdi9ON1YrK0ROKy9OdVhQbnV2UzZGb3RGVXZNaWdqZTF0ajFac21TSmJyMzExc3NhbzZ0Q1EwTzFkT2xTblQ1OVdoYUxSZVhsNVRwdzRJQVNFaEtVa3BLaWpSczNTcEorOElNZjZPREJnNnF2cjNlN0tPT3U3WUVISHREdzRjTTdYSStJaUhEN2Q3WnExU3BWVkZSNDNOWGMwcWU5dFd2WHltYXpxYkt5VXIvLy9lK2QxNDFHbzFhc1dLR3FxaXJ0M3IzYjVaaDFkWFhPOGljQUFMUWdzQVlBRjZLaW9uVFhYWGVwcXFwS3BhV2xLaTh2VjNsNXVTd1d5eFg3SHo4QVFPZTYrekMwclZ1MzZxT1BQcnJrK3g5Ly9IRzNiVE5uemxScWFxcFNVMU9WbDVlbmlSTW5PdXRPdi9UU1M1ZjhtcEkwWnN3WWpSNDlXa2VQSGxWcGFhbnpZTVhObXplcnNiRlJ3NFlOMDVkZmZ1bnNQM1RvVUlXR2h1cisrKzkzKzlSUVo4SHhzbVhMRkI4ZmYxbnp2bFQ3OXUxVFNFaUl2dnZ1TzlYWDEydjkrdlV5bTgxYXVuUnBweVVIZ29LQ3RIcjFhcmQ5SEE2SDNubm5IZG50ZG8wZE85WmxPUld6MmF6RXhFUmxaV1hwMEtGRHV2dnV1OTJPOTlWWFg2bXhzVkYrZm41S1RrNTJYcmRZTEhycnJiZDA4ZUpGRFJzMlRJc1hMM2J1RWk0cUt0TEtsU3ZWMk5nb285R281T1JrVFo4K1hiZmNja3VIOFcrNjZTWXRYNzVjMjdkdjEzLy8rMStscDZjclBUMWRnWUdCV3I1OHVmcjI3YXQvLy92ZmNqZ2MrdEdQZnVRMktMeGM5OTU3cis2OTkxN245KzAvUDBhajBlMTdVMU5UNHd4T1Y2MWExYVh5SXkyN3hxMVdxMnBxYXJvNjdUWjY5ZXJsdHEwN254aG9IZXhMelF0WGNYRnhrcVJYWDMxVi92NytXclJva1NScC92ejVzbGdzZXZqaGgzWHc0RUU1SEE2M2MzSFhWbDlmNzdLL3Y3OS9oN20wYm5NMVYxZDkydnZ1dSs4a05TK1l0ZGF5eWFPcXFrcHBhV2t1NzdWWUxHN2JBQURYTHdKckFQRGdoaHR1dUNvbnhRTUF2TlBaQVY1ZEZSd2M3RGFnY1RnY09udjJyTWY3UFlVN0lTRWhrcG9QVFZ1eFlrVzNQeVp2TUJnMGF0UW9qUm8xU3BKVVVGQ2dRNGNPeVdnMDZvRUhIbWhUanVHbW0yN1NzbVhMUEI2NDUrbG5rU1NUeWRROUUrK2kwdEpTSFR0MlRKTW1UZExPblRzVkdCaW8yYk5uNjUxMzN0RXJyN3lpMy83MnQ1ZFZiemtySzB1blRwMVNRRUNBNXMyYjV6S3dscHAzUzJkbFpTa2pJOE5qWUgzaXhBbEowckJod3hRY0hPeThIaFFVcENlZmZGSW5UNTdVakJrejJud2U0dUxpOU5oamo2bXNyRXlscGFVYU8zYXN4OFdCZ0lBQXpabzFTNU1tVFZKV1ZwWU9IejZzRVNOR0tDSWlRdnYyN1ZOQlFZR0NnNE0xZCs3Y0t4Wlk5NVFGQ3hab3dZSUZselhHMDA4L3JacWFHdWVUQ2E1MFYwMTJvOUdvOWV2WHUydzdmUGl3dnZqaUM4MlpNOGY1KzJjeW1mVFlZNDg1KzdoYmNQRm1NYWE5c3JLeVRoZW12SG5pb2IzMkN4TU9oME5MbGl4eC92M0d4OGU3WEx4d1Y4TjY5KzdkYlg1M0FBRFhId0pyQUFBQVhMY21USmlnQ1JNbXVHeHJhbXJTa2lWTFBONi9Zc1VLcjBwRlhZMmFyaTJIcFUyZlBsMDMzbmhqaDNaUFpTeWtqcldDZlVWTExlWTc3cmhETzNmdWxDUk5uRGhSWjgrZVZYcDZ1aXdXaTNyMzdxMkRCdy9xdHR0dTh4aGVsNWFXeW1xMUtpWW14bmt0T2pwYUJvTkJjK2ZPOWJoSW5aU1VKSlBKcEpLU0VuMzc3YmNhTUdDQXkzNHR0YlpUVWxJNnRNWEh4N3NOb2tlTkdxWFhYMzlkeDQ0ZGs4MW1VMkppb3R1NXRBZ0tDdEs0Y2VNMGJ0eTROaitqSk0yYk44OXQ2TmRaS09tcDFNYWxsbjd4SlMwN2tNMW1jNC9Ob2JxNldoczNibFQvL3YwOUxvQjBwejU5K3JnTit6LzQ0QU5kdUhEQjQxTWpMWDFhY3pnY09uSGloRzY0NFFibmdhUlZWVld5V3EyS2lvcTZwSGxPbkRqeGt1NERBSHgvRUZnREFBQUFWMUYzN2R4c0h6QlBuanhaWDM3NXBlYk9uZHN0NC91Qy9QeDhaV1ZsS1M0dVRyR3hzVzNhNXMrZnIzSGp4aWt5TWxJbEpTVjY4ODAzRlJBUW9KVXJWN29NYW5OemMvWHFxNjhxTGk1T3k1WXRjMTZQakl6VW5EbHpOSFhxVkk5ejZkV3JsNFlQSDY3czdHd2RPWEpFczJmUDd0Q252THhjWldWbE1ocU5Hamx5WklkMlQrKzl6V1p6MWpVdkxpN1c4ODgvNzNFKzdmbjcrMnY1OHVXYVBIbXl6cDQ5cXp2dnZMUFRNbWJoNGVGZUxhWTRIQTVWVmxaMmFUNit5bXExT2cvWDlMVEQra29HODNhN1hldlhyMWR0YmEyZWV1b3ArZnY3eTJxMTZ2ejU4N3B3NGNJVnE2c2RHQmpvUEp5MXZVOCsrVVNTM0xhMzd0UGE4ZVBIdFhyMWFzMllNVVB6NXMyVDlQK0xKaTJMT3M4ODg0eXFxNnRkam5uKy9IbTNDeWpmaDhVUkFNQ2xJYkFHQUFBQXJxTHVySTNiV25oNHVINzFxMSs1clRON3BWMUtLUUZQYkRhYnN4YnpqQmt6T3JRYmpVYm5qczQ5ZS9aSWF0NEY3VzVYOFpBaFF4UWFHcXJUcDAvcitQSGpiWFl3MzNQUFBWN05LVGs1V2RuWjJjck16SFFaV0I4N2RreFNjemtRVnp1OXZYM3ZYUjFzMTVtVzl6MHFLa3BQUFBHRVYvZTg4TUlMWHBWVGFWMXorbHJYY21oalFFQkFqLzJ1Yk55NFVYbDVlVEtielhyLy9mZDEvdng1WGJ4NFVRNkhRK0hoNFhyNTVaZXZ5T3RhclZhM244R1dFTi9UWjdTbFQydkRoZzJUeVdSU2RuYTJNN0F1TEN5VUpBMGVQRmlTTkhYcVZKZDF0ZFBTMGhRVUZLVEpreWQzN1FjQkFIenZFVmdEQUFBQVBXRHQyclZkcmd2ZFdaa1NUenRHcjdUT2FtQzc0eTRndTNEaGdyNzk5bHRGUjBjNzYzUzdVbGRYcC9UMGRFbk41VkRjOGZmMzErVEprN1ZseXhaOS9QSEhYcFhjYUM4cEtVa0dnMEVsSlNVNmQrNWNoNUlITFlIMTZOR2pYZDd2YXNlbzFXclZ5eSsvck5PblR5czFOVlV6Wjg1MCsvcGxaV1Zhc1dLRmJEYWIvdmpIUHlveU10Smx2OERBUUc5L0pKKzNjdVZLNTQ3ZHk3VnExU3JWMWRWSlVvL1dTRzQ1cExDdXJrNEZCUVdTbXN1VFJFUkVhT2pRb1czNjF0Zlh1OTJaNzY3dGdRY2UwUERod3p0Y3I2aW82UFFKajY0K0FSSVFFS0NrcENSbFptYnE5T25UaW8rUGQ1YkZHVEpraUNTNS9VeW5wYVhKYkRicnZ2dnU2OUpyQWdDKy93aXNBUUFBQUhRYVZOMXh4eDJhTld1VzIvWkxyWUh0Ym1kMjM3NTlsWkNRb0h2dXVjZGoyWXE5ZS9lcW9hRkJDUWtKSGNxR3REZHAwaVI5L3ZubktpNHVWbloydHBLVGs3czAxNUNRRU1YSHg2dWdvRUJaV1ZsdGRuN1gxZFhwNU1tVGJzdUJ1TE5wMHlhZFBuMWFvMGFOY3JtVHZJWEZZdEc2ZGV2VTJOaW9xVk9udWcycnYyL3E2dXBVVTFQVGJlUFYxdFpLMG1VZDFIbTVSbzhlcmNqSVNBMFlNRUFEQmd4UVZGU1UyL2s0SEE2M2l6cnUybHp0WnBhYUR4TmZ0R2lSeTdhTkd6ZXFxcXBLVHo3NXBOdDV0L1JwYjhLRUNjck16TlMyYmRzMGYvNThGUlVWYWVEQWdlclhyNS9ic1FBQThJVEFHZ0FBQU5lbGZmdjJhY09HRFpjMWhxY0R5aVIxdW1QV2wzUldyc0pkRGRvcjZkRkhIMVZZV0pqYmRxdlZxdTNidDB1U1Z3ZlhtYzFtalI4L1hqdDI3TkNubjM3YTVjQmFra2FNR0tHQ2dnSWRQWHEwVGNDY25aMHR1OTJ1NGNPSGV4Mkc3dHExeTFuT3hHUXk2ZGl4WTBwSVNGQkFRRUNiZmpVMU5Ycjk5ZGQxNXN3WkRSbzBTUGZmZjMrWDU5MFRhbXBxdEczYnRzdmFRZnU3My8ydUcyY2taL2pka3p1c3g0d1pvekZqeG5qVk55Z29TS3RYcis1d2ZmSGl4VzdiWEZtNmRLa0NBZ0xhSERqYTJrY2ZmU1JKSGhkYit2WHJwOGJHeGc3WFd4YUxNak16MWRqWUtJZkRvYkZqeDBxU2Z2R0xYempMc0xqaXFZYTFSQjFyQUxoZUVWZ0RBQURndW1RMm16MldzWEE0SERwNzlxekhNVG9yZzlHVG9WaFgrV0l3NUNtc2xwb1hIVm9PcWZQMm9McEpreVpwNTg2ZEtpNHVWazVPamthTUdOR2xPWTBZTVVKYnQyNVZXRmlZN0hhN2pFYWpKQ2t6TTFPUyszSWdyc1RHeG1yR2pCazZldlNvRGgwNnBFT0hEc2xrTW1ubzBLRktTa3BTVWxLU3lzdkw5ZFpiYjZtaW9rTDkrL2ZYTTg4ODArVlNNajBoUFQxZEgzendnWnFhbW55cTVFUEx3a3RJU0VnUHorVHFxS21wMGM2ZE81M2Z0NVN0Y2RWUGNuMndZbnZIangvdlVQZDkvdno1K3N0Zi9xSmp4NDZwVjY5ZW1qQmhnaVJweG93WkxrTnVpUnJXQUFEM0NLd0JBQUJ3WFVwSlNWRktTb3JiOXM3cVJVdlNpaFVybklFbHJxN0d4a2FscGFWSmt1Njk5MTZ2Nyt2ZnY3K0dEUnVtM054Y2ZmNzU1MTBPcktPam8vVzN2LzJ0ellGOWRYVjF5czNObGRGbzlGaHZ1NzI0dURqRnhjVnAzcng1K3VhYmIzVGt5QkZsWldVcEp5ZEhPVGs1ZXZmZGR5VTFMNTRNSERoUXp6NzdyTXhtYzVmbWV6VTRIQTduMTZXbHBYci8vZmVWbjU4dlNicjk5dHZsY0RnOGxuVzVtbHFlSk9qVHAwOFB6K1QvTlRRMHFLaW9TSVdGaFNvc0xKVFpiTmFQZi96amJobTdwcWJHcXhDNmhiZDkyd2ZXdDk1NnEySmpZMVZZV0tpZ29DQmR2SGhSd2NIQkhwOThvSVkxQU1BZEFtc0FBQUFBbDIzcDBxVlg5ZlV5TXpOMTRjSUZKU1ltNnBaYmJ1blEzdERRSUVrdWc5S0pFeWNxTnpkWHhjWEZLaTh2NzFJOWFJUEIwQ2FzbHFTTWpBeFpyVllOSHo3OGtuZlYzM2pqalFvTEMxT2ZQbjIwYmRzMmZmUE5OMjJDNEpLU0VpMWZ2bHdqUjQ3VXlKRWpOV1RJRUo5WkxDa3ZMM2QrL2VLTEw4cHV0eXNxS2tvUFBmU1FFaElTZW5CbWJUVTJOaW9ySzB1U05HalFvQTd0bmtwVGRJZVpNMmZxL3Z2dlYxNWVucjcrK212bm43S3lzamJ2ZFZkMjZYZW1mLy8rWGowOThkeHp6Nm1zck95U243UTRjT0NBQ2dzTDFhdFhMMTI0Y0VGLyt0T2ZOSGZ1WEUyWU1PRjdkUWdvQU9EcUlMQUdBQUFBZWtCbnU3ZXZOZWZQbjcrcXIzZkhIWGNvTEN4TTRlSGhrcHBMUFFRSEI4dlB6MCtTdEgvL2ZrbXV5NG9rSnlmcndRY2YxTml4WXozdVdENTQ4S0N6dHE4bmRYVjFrcVNDZ2dMOSt0ZS9kdGxuNWNxVkhlNzU5dHR2VlZaV3BxS2lJcDA2ZFVvbEpTWE80TEpmdjM2YU1tV0ticnZ0TnVYazVPaklrU1BLejgvWGpoMDd0R1BIRHZYdTNWdkp5Y2xLU1VuUnNHSERPb1RvM25qNjZhZTdmSThyTFhYRVc4eWFOVXR6NXN5NTZxVkxNak16WlRRYUZSd2NyS0NnSVBYcTFVc21rMGxOVFUycXFLaFFXbHFhenAwN0ozOS9meVVtSmw3VnViVzJidDI2TmdkSm1rd214Y1RFNk9hYmI5Ymd3WVBiTE1CWUxCYTNRYnE3dGh0dnZGRXJWcXpvL29tN1VWeGNySTBiTjhyZjMxL1BQdnVzVHAwNnBmZmZmMThmZlBDQlB2MzBVNDBjT1ZJMzMzeXo0dUxpRkJvYUtyUFpMSlBKNURZY2R6Z2NzdGxzc2xxdGFtcHFVbUJnNERWUkJnY0EwSDBJckFFQUFJQWUwSzlmdnk2WFNmQ21yblpQdWRTZG1aZXpxM1g0OE9IT3IxOTU1UldWbEpUSVpETEpZREE0NithMjd0UENhRFJxMHFSSm5ZNWZYMSt2cXFvcXIrZFRYMSt2K3ZwNnQrMXIxcXpSbVROblZGMWQ3ZHdCM2xwVVZKU1NrcEtVbkp5c0lVT0dPRDhmVTZaTTBaUXBVM1R4NGtWbFptWXFNek5UcDA2ZDB2NzkrN1YvLzM0RkJRWHBtV2VlVVZ4Y25OZHpiWGs5YjNacDIrMTJuVHQzem0xN2FHaW9wT1pkeTQ4ODhvaWlvNk83TkkvdXNuZnZYdVhtNW5iYWI4NmNPUzRQeHZ6em4vOThKYWJsWkRhYlpUQVlkUHZ0dDZ1MnRsYng4ZkVhUEhpd0JnMGE1RnhvYWM5Z01LaGZ2MzVkZXAzSXlFZ1ZGUlhwajMvOFk1Zm4ySlhmeC9qNGVDMWF0RWl2dlBLS0dob2F0SERoUXNYRXhDZ21Ka1pEaGd6Ulo1OTlwcXlzTEtXbnB5czlQYjNOdlVhalVYNStmbTMrRGJUYjdjNC9MZno4L1BUeXl5OTNXczhlQVBEOVFtQU5BQUFBOUlEbHk1ZDNlZGVnTjNXMXIxZlIwZEVxTFMxVlUxT1RwT1pEOVJJVEV6VjM3dHhMSG5QaXhJbWFPSEZpTjgxUWlvaUlVRlpXbGt3bWsvcjE2NmVJaUFoRlIwY3JOalpXc2JHeDZ0dTNyOGY3dzhMQ25PRjFWVldWTWpJeWRQandZVFUxTlNrMk5yYkw4MW0yYkpuTDRMYTltcG9hajd1eDc3Nzdib1dHaG1yY3VIRnVnOWVyNGJiYmJsTjFkYldzVnF0c05wdHNOcHZzZHJzTUJvT0Nnb0owMDAwMzZZYy8vS0hiM2RVUkVSRlhaWjZMRmkzeXVtOWdZT0FsQmMrVmxaVmVMY3BjanNqSVNCMDRjRUIxZFhXYU9uV3FwazZkNm13Yk5HaVFsaXhab3FxcUt1WGw1U2svUDErVmxaV3FyYTJWeFdKeFBrbmdjRGphZk4zNm1zUGhVRkpTRW1FMUFGeUhESTdXeGJJQUFBQUFIN1o5KzNhWDlZcXZKVnUzYnBVa1RaOCt2Y3MxaU8xMnUzYnYzaTFKbWp4NWNxZDlKWFg2R3Q3MmM2V21wa2JidG0yVHBFcytPRzNMbGkyU3BLbFRwM29Wbm5ibWNnLzRPM3o0c0FJQ0FwU2NuSHpaYzJuUFlyR29xYWxKSVNFaDNYb0lZVk5Uazh2RkQ3dmRyci8rOWErUzFLWlV5V3V2dlNaSit1bFBmNnFnb0tCT3g3ZFlMUHJIUC80aFNYcnFxYWU2WThyd3dudnZ2U2VUeWFUVTFOU2Vub3BiRm90Rk8zYnMwT3paczN0NktsN0p6OC9YWFhmZDFkUFRBSURybXNHTC93Z2lzQVlBQU1BMTQvc1FXQU1BZWdhQk5RRDBQRzhDYTk4NFZob0FBQUFBQUFBQWNOMGpzQVlBQUFBQUFBQUErQVFDYXdBQUFBQUFBQUNBVHlDd0JnQUFBQUFBQUFENEJBSnJBQUFBQUFBQUFJQlBJTEFHQUFBQUFBQUFBUGdFQW1zQUFBQUFBQUFBZ0U4Z3NBWUFBQUFBQUFBQStBUUNhd0FBQUFBQUFBQ0FUeUN3QmdBQUFBQUFBQUQ0QkFKckFBQUFBQUFBQUlCUElMQUdBQURBTmNQUHowOTJ1NzJucHdFQXVNYlk3WGI1K2ZuMTlEUUFBRjRnc0FZQUFNQTFJeWdvU0kyTmpUMDlEUURBTmFheHNWRm1zN21ucHdFQThBS0JOUUFBQUs0WmtaR1JxcTZ1N3VscEFBQ3VNZFhWMVlxSWlPanBhUUFBdkVCZ0RRQUFnR3RHVEV5TUdob2FaTEZZZW5vcUFJQnJoTVZpVVVORGcySmpZM3Q2S2dBQUx4QllBd0FBNEpyaDcrK3ZoSVFFbFpXVkVWb0RBRHBsc1ZoVVZsYW1oSVFFYWxnRHdEWEM0SEE0SEQwOUNRQUFBS0FyS2lzcmxadWJxMTY5ZWlrME5GUUJBUUV5R3RtTEFRQm9QbUN4c2JGUjFkWFZhbWhvVUVKQ2dzTER3M3Q2V2dBQVNRYUR3ZEJwSHdKckFBQUFYSXVzVnF1S2k0dFZVVkdodXJvNjJXeTJucDRTQU1BSCtQbjV5V3cyS3lJaVFqRXhNZkwzOSsvcEtRRUEvb2ZBR2dBQUFBQUFBQURnRTd3SnJIbHVFZ0FBQUFBQUFBRGdFd2lzQVFBQUFBQUFBQUErZ2NBYUFBQUFBQUFBQU9BVENLd0JBQUFBQUFBQUFENkJ3Qm9BQUFBQUFBQUE0Qk1JckFFQUFBQUFBQUFBUG9IQUdnQUFBQUFBQUFEZ0V3aXNBUUFBQUFBQUFBQStnY0FhQUFBQUFBQUFBT0FUQ0t3QkFBQUFBQUFBQUQ2QndCb0FBQUFBQUFBQTRCTUlyQUVBQUFBQUFBQUFQb0hBR2dBQUFBQUFBQURnRXdpc0FRQUFBQUFBQUFBK2djQWFBQUFBQUFBQUFPQVRDS3dCQUFBQUFBQUFBRDZCd0JvQUFBQUFBQUFBNEJNSXJBRUFBQUFBQUFBQVBvSEFHZ0FBQUFBQUFBRGdFd2lzQVFBQUFBQUFBQUErZ2NBYUFBQUFBQUFBQU9BVENLd0JBQUFBQUFBQUFENkJ3Qm9BQUFBQUFBQUE0Qk1JckFFQUFBQUFBQUFBUG9IQUdnQUFBQUFBQUFEZ0V3aXNBUUFBQUFBQUFBQStnY0FhQUFBQUFBQUFBT0FUQ0t3QkFBQUFBQUFBQUQ2QndCb0FBQUFBQUFBQTRCTUlyQUVBQUFBQUFBQUFQb0hBR2dBQUFBQUFBQURnRXdpc0FRQUFBQUFBQUFBK2djQWFBQUFBQUFBQUFPQVRDS3dCQUFBQUFBQUFBRDZCd0JvQUFBQUFBQUFBNEJNSXJBRUFBQUFBQUFBQVBvSEFHZ0FBQUFBQUFBRGdFd2lzQVFBQUFBQUFBQUErZ2NBYUFBQUFBQUFBQU9BVENLd0JBQUFBQUFBQUFENkJ3Qm9BQUFBQUFBQUE0Qk1JckFFQUFBQUFBQUFBUG9IQUdnQUFBQUFBQUFBQUFBQUFBQUFBQUFBQUFBQUFBQUFBQUFBQUFBQUFBQUFBQU8zOUgyZjloK3ZIVHk0REFBQUFBRWxGVGtTdVFtQ0MiLAoJIlRoZW1lIiA6ICIiLAoJIlR5cGUiIDogIm1pbmQiLAoJIlZlcnNpb24iIDogIiIKfQo="/>
    </extobj>
    <extobj name="C9F754DE-2CAD-44b6-B708-469DEB6407EB-4">
      <extobjdata type="C9F754DE-2CAD-44b6-B708-469DEB6407EB" data="ewoJIkZpbGVJZCIgOiAiMjAzMTQwOTg3ODc3IiwKCSJHcm91cElkIiA6ICI0ODQ0NzQ4ODAiLAoJIkltYWdlIiA6ICJpVkJPUncwS0dnb0FBQUFOU1VoRVVnQUFCa2dBQUFHWkNBWUFBQURDVGIwNkFBQUFDWEJJV1hNQUFBc1RBQUFMRXdFQW1wd1lBQUFnQUVsRVFWUjRuT3pkZVhUVTFmMy84ZGRrSVNSaFNVSkNrQVNpTE1vZUJObVJ5Q3FJSzFoRmkrdFhhKzFwcFMzRm4xWnRhVzNWMm5wVVNzRUZVZFNqZnJXS1dCVnJLWXVFSFFJaFFFQkFDQ0Y3eUVLV3lUTEw3NCtjK1h3elpKdEpKcGtrODN5YzQzRW1uKzFPbUpuTTNOZTk5MjJ5MisxMkFRQUFBQUFBQUFBQWRBSW1rOG5reW41K3JkMFFBQUFBQUFBQUFBQ0E5b2FBQkFBQUFBQUFBQUFBK0J3Q0VnQUFBQUFBQUFBQTRITUlTQUFBQUFBQUFBQUFnTThoSUFFQUFBQUFBQUFBQUQ2SGdBUUFBQUFBQUFBQUFQZ2NBaElBQUFBQUFBQUFBT0J6Q0VnQUFBQUFBQUFBQUlEUElTQUJBQUFBQUFBQUFBQStoNEFFQUFBQUFBQUFBQUQ0SEFJU0FBQUFBQUFBQUFEZ2N3aElBQUFBQUFBQUFBQ0F6eUVnQVFBQUFBQUFBQUFBUG9lQUJBQUFBQUFBQUFBQStCd0NFZ0FBQUFBQUFBQUE0SE1JU0FBQUFBQUFBQUFBZ004aElBRUFBQUFBQUFBQUFENkhnQVFBQUFBQUFBQUFBUGdjQWhJQUFBQUFBQUFBQU9CekNFZ0FBQUFBQUFBQUFJRFBJU0FCQUFBQUFBQUFBQUEraDRBRUFBQUFBQUFBQUFENEhBSVNBQUFBQUFBQUFBRGdjd2hJQUFBQUFBQUFBQUNBenlFZ0FRQUFBQUFBQUFBQVBvZUFCQUFBQUFBQUFBQUErQndDRWdBQUFBQUFBQUFBNEhNSVNBQUFBQUFBQUFBQWdNOGhJQUVBQUFBQUFBQUFBRDZIZ0FRQUFBQUFBQUFBQVBnY0FoSUFBQUFBQUFBQUFPQnpDRWdBQUFBQUFBQUFBSURQSVNBQkFBQUFBQUFBQUFBK2g0QUVBQUFBQUFBQUFBRDRIQUlTQUFBQUFBQUFBQURnY3doSUFBQUFBQUFBQUFDQXp5RWdBUUFBQUFBQUFBQUFQb2VBQkFBQUFBQUFBQUFBK0J3Q0VnQUFBQUFBQUFBQTRITUlTQUFBQUFBQUFBQUFnTThoSUFFQUFBQUFBQUFBQUQ2SGdBUUFBQUFBQUFBQUFQZ2NBaElBQUFBQUFBQUFBT0J6Q0VnQUFBQUFBQUFBQUlEUENmQjJBd0FBQUFBQVFPdXpXQ3hLUzB0VFhsNmV6R2F6ckZhcnQ1c0VBRjdqNysrdjRPQmdSVVZGS1M0dVRnRUJkSk1DdnNoa3Q5dnQzbTRFQUFBQUFBQm9QUVVGQlRwMjdKaUNnNE1WRmhhbW9LQWcrZm14cUFRQTMyV3oyVlJaV2FtaW9pS1p6V1lOR3paTUVSRVIzbTRXQUE4eG1Vd21sL1lqSUFFQUFBQUFvUE1xS0NqUTRjT0hGUnNicTVDUUVHODNCd0RhbmZMeWNwMC9mMTZqUm8waUpBRTZDVmNERW9hTEFBQUFBQURRU1Zrc0ZoMDdka3d4TVRHRUl3RFFnSkNRRU1YR3h1cllzV095V0N6ZWJnNkFOa1JBQWdBQUFBQkFKNVdXbHFiZzRHQ0Zob1o2dXlrQTBLNkZoSVFvT0RoWWFXbHAzbTRLZ0RaRVFBSUFBQUFBUUNlVmw1ZW5zTEF3YnpjREFEcUVzTEF3NWVmbmU3c1pBTm9RQVFrQUFBQUFBSjJVMld4V1VGQ1F0NXNCQUIxQ1VGQ1F5c3ZMdmQwTUFHMklnQVFBQUFBQWdFN0thclhLejQrdi9nRGdDajgvUDFtdFZtODNBMEFiNGxNU0FBQUFBQUFBQUFEd09RUWtBQUFBQUFBQUFBREE1eENRQUFBQUFBQUFBQUFBbjBOQUFnQUFBQUFBQUFBQWZBNEJDUUFBQUFBQUFBQUE4RGtFSkFBQUFBQUFBQUFBd09jUWtBQUFBQUFBQUFBQUFKOURRQUlBQUFBQUFBQUFBSHdPQVFrQUFBQUFBQUFBQVBBNUJDUUFBQUFBQUFBQUFNRG5FSkFBQUFBQUFBQUFBQUNmUTBBQ0FBQUFBQUFBQUFCOERnRUpBQUFBQUFBQUFBRHdPUVFrQUFBQUFBQUFBQURBNXhDUUFBQUFBQUFBQUFBQW4wTkFBZ0FBQUFBQUFBQUFmQTRCQ1FBQUFBQUFBQUFBOERrRUpBQUFBQUFBQUFBQXdPY0VlTHNCQUFBQUFBQ2c4enAwNkpBcUtpb2tTUU1IRGxSVVZKVEhyM0h5NUVrZE9IQkFrclJvMFNLWGo5dTVjNmQyNzk0dFNmcjFyMy90OFhhMXBlTGlZbjM2NmFlU3BBY2ZmTERSZmUxMnV5d1dpeVFwTURDdzFkdldYbFZWVmFtNHVMaFZucE9TZFBic1dmWHQyMWRkdW5SeCtaaFRwMDdwOHNzdlYwQ0E3M1RablRoeFFqYWJUVU9IRHZWMlV3RDRJTjk1dHdVQUFBQUFBRzNHWnJOcDNicDEycnAxcXlScDVNaVJ1dWFhYTFybFdtbHBhZHE0Y2FNazl3S1NyS3dzSlNjbmU3UXRxYW1wMnJwMXErNjY2eTZGaFlWNTlOeU5LUzh2MTdadDJ5UTFIWkJrWjJmcmlTZWVrQ1N0VzdldXp2YXNyS3hHdDdlMXBLUWtmZmpoaDVLa3YvNzFyeDQ1NS9uejU3VnExU3FWbHBicXQ3LzlyZnIwNmVPUjh6cVl6V2I5NlU5L2tpU05HalZLanozMldKUEhaR2RuNjlsbm4xVmdZS0Rtekptak8rNjR3Nk50YW8vZWZQTk5KU1ltS2pJeVVzOC8vN3hiWVJJQWVBSUJDUUFBQUFBQThLanE2bXF0WHIzYW1OVXhZc1FJTFZteXBOT1BpaTh2TDljYmI3eWhnb0lDSFRwMFNNODg4NHhpWW1LVW1Kam9zV3VNSERteVRZT1hwdHgzMzMwdE9qNG1Ka2JQUGZlY3BKcmZueVFGQndmTFpESVorMVJVVkNnM043ZEYxN2xVYW1xcU1qSXlKRWwvK2N0ZnRIejVjdlhzMmROajU5Ky9mNytxcTZzbHllVi9yMzM3OWttcWVmMjRHOWlrcGFYSmJEYTd2UCtRSVVPMGZmdDJ0NjVSbjhtVEo4dmYzNy9aeDhmRnhTa3hNVkg1K2ZuNjZxdXZkTnR0dDdXNFRRRGdqczc5eVFRQUFBQUFBTFNwZ29JQ3JWeTVVcWRQbjVZa3hjZkg2OUZISDVVa284UFlWZjcrL3ZMenExcytOU2NuUjNsNWVlclhyNTlITzdWYndtcTE2aC8vK0ljS0Nnb2tTYU5IajFac2JLeXNWcXZXckZuanNlczgvdmpqYmdVa05wdE5kcnU5enM4Y3JGWnJ2Y2MwdHIwbEhlS05jVHhQWG5qaEJWMTIyV1d0Y2cySDJiTm5LeU1qUTF1MmJGRkJRWUgrL3ZlLzY2bW5ubklLWmxwaXg0NGR4dTFaczJhNWRNeisvZnNsU1FFQkFXN1B0bnJ2dmZkMDh1UkpsL2RmdDI2ZFI1Nlg0OGFOYTlIelllYk1tZnIyMjIrVmw1ZW5yNy8rV2drSkNZcUlpR2h4dXdEQVZRUWtBQUFBQUFEQUkxSlNVdlRhYTYrcHRMVFUrRmx5Y3JKKyt0T2ZOdXQ4RHo3NG9CSVNFdXI4UENrcFNSOTk5SkY2OXV5cEZTdFdOTHU5bm1LMzIvWFdXMi9weUpFamtxVFkyTmdtbDdscUs4dVdMVk4rZm42RDI1dHFaMzNiYXkrNzllS0xMeHEzRHgwNnBBOCsrRUJTVGNoUk85ekt6TXpVSzYrOElrbGF1blNwb3FPakpYbXVCa3B4Y2JFeEE4VlZNMmZPMU5HalIxVlFVS0J4NDhZcE96dmJyZVA3OU9sVGI2Q1NrNU9qNDhlUFM2cVo4ZE8zYjk4bXo1V1ptYW16Wjg5S2tzYU1HYU9Ra0JDMzJ0SmVPR3I2dUdQUW9FSEt5OHZUd0lFRGxacWE2bmJnTW5IaVJMZXZDUUFPQkNRQUFBQUFBS0JGTEJhTDFxOWZyNisrK3FyT2JJWFdjT0hDQlVseWFhVDVzbVhMWEZxZXFhbWxvaHFxeFdHejJiUjI3VnBqeGtCRVJJU1dMbDJxb0tBZ1NUV3pMVndacWYvUVF3OUprbTY4OFViZGV1dXREZTduN2pKbGZuNSs5YzdDY2N3U3FXK2JLOXNkSEVHSEpLZlpQTkhSMFU3SFZsWldHcmNqSWlLY2p2T0U5ZXZYYTh1V0xjMCsvb01QUGpEQ0hWZXRYcjI2M2lCajY5YXR4dXRnN3R5NUxwM0xVVDlHcXBsMVZWeGMzT1F4d2NIQlJzMk9wNTkrMm1uYmUrKzlwMDJiTmttcW1abFRYNGpnZUU3WHJqbXpaTWtTalJrenBzNitHemR1MUVjZmZTUkpXcnQyYllNaHh1clZxNXRzZDBOU1UxT1ZtcHJxOW5FRUpBQmFnb0FFQUFBQUFBQTAyK25UcC9YV1cyOFo5Ung2OXV5cGh4NTZ5S1ZSODdXbHBhVnAzYnAxUnNmd3lKRWo2KzJvbFdRc1krWHBUblozWFZwckpUUTBWTC81elcvcUJEZnV6Skx3OC9QejJLd0txZjZpNXJVN3hOOSsrMjIzdDd2Q1UwdFZkUlFOQld3TkZaV2ZOV3VXN3JubkhrazFBV1B0SmJuZWZQTk5sNjU1enozM05MaDgxNmxUcHlUVkJHcng4ZkdObnFjdFFrMEFhSzhJU0FBQUFBQUFnTnZLeTh2MStlZWY2OXR2dnpVNldJY01HYUpISDMzVXJSb1pGb3RGWDM3NXBiNzQ0Z3RaclZiNSsvdHI0Y0tGdXVHR0d4cnNaRDkvL3J5a21wa0k1ZVhscXFxcWNtcFhiY3VXTGF1M2pvWWtmZnZ0dDlxOGViT2ttaVdoM0ZGUVVLQVZLMWJvekpremttckNrV1hMbGlrbUpzYXQ4elRYcGN0bUZSWVcxcnZOWkRLcFY2OWViZEttOXREUjd1Zm4xMlNvazVXVnBUMTc5bWpZc0dFYU9IQmdxOVZVY2RXZVBYdFVVbExpOW5FTnpTYXFxcXBTZW5xNkpHbm8wS0VLRGc1dVVmdWFZOGFNR2JyNzdydGI3ZndmZlBDQjhkb0ZnSllnSUFFQUFBQUFBQzZ6V3EzYXNtV0wxcTlmYjlRYUNRZ0kwSUlGQzR4UUl5VWxSY09HRFd1eTQvbklrU042Ly8zM2xaV1ZKVW1LaVluUnd3OC9yQ3V1dUtMQll5b3JLNDBsczc3KyttdDkvZlhYVHRzZGhiNGRYbi85ZFhYdDJyWGVjM1hyMXMyNDdVNVI4TE5ueitwdmYvdWIwYW5kczJkUFBmNzQ0NHFOalpWVTh6djY0WWNmTkhqd1lKZlA2YTZsUzVlNnRDMDRPRml2dmZhYTAvWXVYYm8wMnJhbXRydWlQYzhnY1FSajY5ZXYxOE1QUDZ5cFU2ZDY3TnhqeDQ3Vm5EbHpHdHorL1BQUE85MjMyKzM2OHNzdkpVbmR1M2ZYRTA4ODBlanI1dENoUThaU1Z3MEZKRC84OElNUkNycGI3TjFUR3BvSlZWMWRyUTgvL0ZBelo4NXNNRXpNeTh2VDVzMmJkY3N0dHpUNDJtMXE2VGNBY0JVQkNRQUFBQUFBY0luZGJ0ZUxMNzVvRktDV3BLdXV1a29QUFBDQUxydnNNbG10VnIzOTl0dmF2bjI3eG80ZHE1Lzk3R2YxZHVKbVpHVG9uLy84cDVLU2tpVFYxT21ZUDMrK2JybmxsaVpyYkp3N2Q4N3JNeFc2ZGVzbXM5a3NxV2FacjlwRng2V2FlZzMvL09jL05XdldMTjF4eHgxR25RaHZhbWdKcUtacXI5VGUvc0lMTHhoQmtzMW1VMFZGaGRPK2p0K0p5V1NxTTVQSHNVMlNLaW9xNm14dnE2TGtaV1ZseG5KV3ZYcjEwcVJKa3p4Ni92RHdjQTBaTXNUbC9aT1NrcFNabVNsSm1qZHZuaEd5TmVTSEgzNHdiamYwV25HOHJycDI3ZHF1Nm5NVUZ4ZnIxVmRmMWVuVHA3VjM3MTQ5OGNRVGRSNXZaV1dsWG5ubEZaMC9mMTU3OSs3Vi9mZmZyNUVqUjNxcHhRQjhBUUVKQUFBQUFBQndpY2xrMHIzMzNxdG5uMzFXUVVGQit0R1BmcVFwVTZZWXN3WDgvZjNWdTNkdlNkS0JBd2UwWXNVS1BmYllZMFpIYms1T2pqWnMyS0NkTzNjYUljZlFvVU8xZVBIaUpqdUdIUnhGbkx0MTY2Ym5ubnRPa3JSOSszWjk4c2tua3FRVksxWTQ3ZThvbHU1SmtaR1Jtalp0bXJLeXN2U0xYL3hDb2FHaHhyYjgvSHh0MkxCQmRydGRlL2Z1MVlJRkMxb2xJTG0wYVB6eTVjdU41YjRhS2lqdlNhZE9uZEtmLy96bmVyZlo3Zlk2TTNscWUvYlpaK3Y4ek5OdHZuRGhndFBTYXc3YnRtMHpDc1pQbWpUSm1JM2tEbmRtR3pYR2FyWHEwMDgvbFZTelJOdk1tVE9iUE1abXN4bTNHd3BJSERWeHJyMzIyZ1puWUxTMTQ4ZVA2N1hYWGpPV2doczBhRkM5UzcrWlRDWU5IVHBVR1JrWnlzL1AxOS8rOWpkTm5qeFpQLzd4ajUxbWZBR0FweENRQUFBQUFBQUFsOFhFeE9pcHA1NVNWRlJVdloydk45OThzL3o5L2ZYeHh4OHJPVGxaSzFldTFFMDMzYVJ2dnZsRysvYnRNNEtSeU1oSUxWcTBTT1BHalhQcitrZVBIcFVrWFhubGxlclpzNmNrT2JYRDhiUFd0bURCQW9XRWhOUlpEdW5kZDk4MU91WVhMMTdjSmpNajh2UHpqWENrS2JWbmdiaXFxVmttN2RFYmI3emhOTk9wUGw5KythV3h2SlU3UEJYbWJONjhXUmtaR1pLa20yNjZ5YVV3bzNaQVV0OFNWbWZQbmxWK2ZyNU1KcE5MZ2N1bFdybzAycG8xYXlUOTN4SllWcXRWR3paczBCZGZmQ0c3M1M2VHlhU0ZDeGZxeGh0dnJQZGFYYnAwMGVMRml6VjI3Rml0V2JORytmbjUycmx6cDFKU1VyUjQ4V0pqUnN6ZGQ5K3RSWXNXdGFpdEFDQVJrQUFBQUFBQUFEZjE2OWV2MGUzejU4OVhkWFcxMXE5ZnI0TUhEK3Jnd1lQR3RwNDllK3FtbTI3UzlPblRtMXhPNjFJbEpTVTZlZktrcEpxbHZacmlUc2UrSy91T0dUTkdTNVlza1ZSVEwrSlMyN1p0VTNKeXNxU2FXaFRqeDQ4M3RqbnFnc3laTTBmWFgzKzl5KzF5eGI1OSt6eDZQbGNNR2pSSXExZXZkdnJacWxXcmxKS1NvZ0VEQm1qWnNtVk8yOUxUMDQwWlA4ODg4NHo2OXUzYlptMXRyd29LQ2hRUUVLREl5TWhHNjViVTVxZ3RJcW5lV2lVN2QrNlVWRE9MNTRrbm5xajNISmNHUEo1Y3NxNTJhSFAyN0ZtdFhidFdhV2xwa3FTSWlBajk5S2MvZGVtMU8zVG9VUDM1ejMvV0J4OThvRzNidHFta3BFU3JWNi9XL3YzN2RkOTk5Nmw3OSs1TjFqZ0NBRmNRa0FBQTBFRlpMQlpkdUhCQlpyTlpGUlVWVGwrV0FBQUF2Q1V2TDAvZmZmZWR2dnZ1TzZlZmg0V0ZhZTdjdWVyZnY3ODJidHlvcEtRazllalJRL2ZmZjcrQ2c0TmRPdmZ1M2J1Tnp6d2pSb3p3ZU50YklpTWpRKysvLzc2a21zZjZ3QU1QT0czUHo4K1hwRHExTnp4aCsvYnRkYTZWbHBhbXNXUEhldnhhRG41K2ZrNnpZNnhXcXpHTHBYLy8vblZtenRUK04rN2F0V3VyejZ4NThza25uZTduNWVYcHlTZWZWSFYxdFlZTUdWSm51emZjZWVlZHV1NjY2MVJhV3FycTZtcTk4ODQ3bWp0M2JvUEZ5eVhuZ09UU0dTUVZGUlYxWG5mdWF1a01FcW1tM3N5R0RSdjA3My8vMjVqeE1tN2NPRDN3d0FQR2NuU3JWcTFTZFhXMVJvNGNxUmt6WnRSN25xNWR1K3JCQngvVXVISGo5T2FiYjZxNHVGajc5dTNUaVJNbmRQLzk5N2ZxOHh1QTd5QWdBUUNnZzhuTXpOUVBQL3lnbkp3Y3B5bjJBQUFBbHdvUEQyK1Q2NVNVbEdqdjNyM2F2WHUzVHA0ODZUUWlQVFkyVm5Qbnp0V2tTWk8wZWZObXZmVFNTN0phcllxSWlOQzk5OTdyY2pnaTFkUWRDUXdNVkVSRWhFczFTMTU0NFlWbVBaNkdOTFFFVWxWVmxmN3hqMytvcXFwS0pwTkpqenp5U0wwelRGeFJWRlRVNEhKWmtaR1JkYzU3NHNRSlk1a21oK2VlZTA3RnhjWDY3VzkvcTRFREJ6cHRhMmhXUVV0dDI3Wk5wYVdsa3FSUm8wWTE2eHlPK2pITi9kMDE1djMzMzFkMWRiWDgvUHkwZVBIaU90c2RNNGhtelpxbGUrNjV4K1BYYjBoMGRMUWlJeVAxOU5OUEt6TXpVOGVQSDlmdmYvLzdCdXR0MUE1SUxwMkJsWmlZS0xQWkxLbG14bEpVVkpTeExTOHZUeSs5OUpKeHYzYW81cWdMSWtuSGpoMVRTVWxKbmV2V2ZrN3UyTEhES1VpSmk0dFQvLzc5WmJWYXRXM2JObjMyMldmR09icDM3KzYwTkpZa296NlAzVzVYZEhSMEE3K1ovek55NUVnOSsreXpldjMxMTNYMDZGRmR2SGhSSzFhczBKUXBVOXBzR1RzQW5SY0JDUUFBSFVSUlVaRU9IanlvL1B4ODllalJRMWRkZFpYNjlPbWprSkFRZGUzYTFWam5Gd0FBd0dIVHBrMnRkdTdjM0Z3ZFBIaFFTVWxKK3Y3Nzcrc1VqNzc2NnF0MTNYWFhhY1NJRWFxc3JOUWJiN3loUFh2MlNKS3V1T0lLL2VwWHYzSzdYc2lrU1pNVUd4dXIwNmRQdTN5TXUvVTJ0bTdkcXNURVJFblMwMDgvM2VUK2RydGRyNy8rdWhGUzlPblRSOE9HRFhQcm1yWFZOL3ZHNGNFSEgxUkNRb0xUenpadjNpeXBKb2c2Zi82OEpHbmd3SUhhdTNldlhuMzFWZjN4ajM5VVdGaVlzWC9YcmwzZG5pWGc2SFJ2U0Y1ZW5sRnNQQ3dzVEtOSGozYnIvQTROUFI5YU91c21LU2xKaHc0ZGtpVE5tREdqeVNYaTJwcS92NyttVFp1bWp6NzZTTG01dVZxNWNxV1dMVnRXN3hKU0ZvdkZ1RjE3Qm9uVmF0VzMzMzVyM0krS2ltcjB1ZStvRlhLcGYvLzczMDIyOTYyMzNuSzZmK3V0dDZwLy8vNUtUVTExV3I1cjRzU0pXcng0Y1ozQXE2S2l3Z2hSWFMwaTM3Tm5UeTFidGt6Lyt0ZS90SDc5ZXRsc051M1lzVU85ZXZYU3dvVUxYVG9IQU5TSGdBUUFnQTRnUFQxZCsvYnRVMGhJaUNaUG50em90SHNBQUlEV2tweWNyTU9IRHlzbEpVVTVPVGwxdHZmdjMxK1RKMC9XMUtsVGpVN1JreWRQNnEyMzNsSldWcGF4MzVrelovVFlZNCs1Zk4wMWE5WVluY0g5K3ZWcnRJTTdKeWRIdTNidDBxNWR1MVJSVWFGWFgzM1Y1ZXRJMG9VTEY0dzZKNjU0OTkxM3RYLy9mcmV1NFNrNU9UbmF1M2V2cEpydzZKTlBQcEVrL2VRblA5R0ZDeGQwK3ZScHJWeTUwbWs1cWVYTGwzdTBTSHRKU1lsZWZ2bGxZL2JJZ2dVTG1sMGJvcXFxU2phYlRVRkJRVWFJVTFSVXBHM2J0a2x5YldiSnBZT0dTa3BLOU00NzcwaXFtVkYxKysyM042dHRydHEwYVZPemdzbTVjK2NxTlRWVnljbkpTazFOMVljZmZsanZUSmVHbHRqYXNtVkx2YS9KdGpSaXhBZ2xKQ1RvNU1tVHV1ZWVleG9NQ2gzUEZVbHV6ZjR3bVV5NitlYWJkZFZWVjJuMTZ0VUtEdy9YTGJmYzB1SjJBL0J0QkNRQUFMUnpwMDZkMHNHREJ4VVhGNmV4WThkU2pCQUFBSGpOMmJObjYzVCt4c1RFYVB6NDhab3dZWUpUeDN0bFphVSsrZVFUYmRxMHlhTkZvT3RUKy95UFAvNjRjYnRMbHk2dGV0M1BQLy9jbU1IaEtRa0pDWm8xYTFhOTIzcjE2dVYwZjhPR0RiTFpiQW9ORFZWOGZMd1JrQVFHQnVyblAvKzVmdmU3MytuaXhZdjFMcG5rQ1ZsWldYcnBwWmVVbDVjbnFXWXBwR25UcGpYN2ZBY1BIdFNxVmF0a01wa1VHQmdvZjM5L3A5a3JBd1lNYVBCWXg4eUtTNWVkZXVlZGQxUmNYQ3lwSnVoeFowbTN0bVF5bWZUd3d3L3I2YWVmVmxGUmtmN3puLzlvMEtCQlRrdFRTYzR6U0J5UDFXdzI2L1BQUDNmcmVyVm5laVFsSlJsQjR2TGx5M1hGRlZmVTJYL2p4bzM2NktPUEpFbHIxNjV0OER2SjNYZmZyZno4ZlBuNyt6dUZvclhWWGhLdXFxcXF3ZjBjUWtKQ25HWVhYWFhWVlhyMjJXZFZYVjFkNTk4YkFOekZ1d2dBQU8xWVRrNk9EaDA2cE1HREJ6ZDdxUUlBQUFCUHVlbW1tNVNjbkt5UWtCREZ4OGNyUGo1ZXZYdjNyclBma1NOSDlNNDc3eGdkNXpFeE1icnZ2dnZVbzBlUEpxOVJYbDZ1MTE1N1RibTV1WktrWWNPRzFkc0pXbGxacWFTa0pPM2V2VnNwS1NsMXR2ZnYzMS9qeDQ5dnN2UDFVclZIdDlkMzdHV1hYU2E3M2E0UFAvelFXSTRvT2pyYVk2UDNlL2JzcWY3OSt6ZTVYM3A2dW5idDJpV3BKbFM1OUhjVUVSR2hYLy82MStyZHU3ZFRQUXRQMWlBcExTMDFpcy9IeHNicVp6LzdXWVBMZDNYdjN0MElmaHFxcjlHblR4OUpOWUZYVlZXVjA3Ykl5RWd0V3JTb3diWTRnb05MQzVmWG50M3p5aXV2TlBad0pMazJBK1NwcDU3U2xWZGVXZSsyU1pNbU5UcXJvYkhmZi9mdTNmWElJNC9veFJkZmxOMXUxOXR2djYyNHVEaW40TEcrSmJiMjdObWprcElTaFlXRnFhaW9xTkcyMTZlaW9zSzQ3ZXFTVjQxNTZxbW5YTjczazA4K01ZSzloaVFrSk9qQkJ4OTArbGxyMUtrQjRKc0lTQUFBYUtlcXE2dTFaODhlOWU3ZFcvSHg4ZDV1RGdBQWdQejgvUFM3My8ydXdlM3A2ZW42My8vOVh5T3dNSmxNbWpWcmx1Njg4ODQ2SGRmMUtTa3BjUXBIaGc4ZnJsLys4cGRHcDd2RllsRnljckoyNzk2dFE0Y08xZWxFbDZRYmJyaEJVNlpNTVdweXRDUVFxTy9ZdDk1NlM2Ky8vcnF4dEpXak5zSnZmdk9iWmwrbk9kNTk5MTNaYkRiNStmbHA1c3lacXE2dXJyTlBZek11UEdIdzRNR2FQbjI2enB3NW82VkxsemE2WEZKNGVMaFIvUHo0OGVQS3pzNVdyMTY5bkFxSjkrblRSNHNXTFpMTlpwUGRicGVmbjUrNmRPbWkzcjE3YThpUUlZM09DSExVS2ZGMndlN1EwRkMzbHpDcmJkaXdZVXBJU05EV3JWdFZVVkdoVmF0VzZmZS8vNzBSZ05VWGtFeWRPbFgvL2U5L05YMzZkS2VaSWE1eXpMQnh0QjhBZkFrQkNRQUE3ZFR4NDhkVlhWMnRhNjY1eHUxQ21nQUFBRzNwd29VTCt2VFRUN1Z6NTA1anVhdm82R2pkZi8vOUxoY3NQMy8rdkZhc1dHSE14Qmd4WW9TV0xGbmkxQ2wrN05neHJWaXh3dW00TGwyNktESXlVcG1abVpLa08rKzgweE1QcVZISGp4K1hWTk9aL0p2Zi9NYXBrNzh0SEQ5K1hOOS8vNzJrbWhrTGtaR1JUYzZVbVRCaGdxU2FKWkJxRjIyWHBNek1URDM1NUpNeW1VeGF1M1p0blRvZXExYXRrcVI2bDZlNjQ0NDc1Ty92NzlaeVpzOC8vN3drNmVhYmIzWXFzQjBVRktSNTgrYTVmSjdhSEROL0xwMmQ4c0lMTDdoMHZDTU1hMm9HaUZSM3FUTlBXN1Jva1pLVGsxVllXS2pDd2tKbFoyY3JOalpXa3B4Q1FVZEFFaEFRb0ovLy9PZUtpb3BxVmtEaWVNMTE3ZHJWcFZsZWplbmF0V3VUYlhqcnJiZjAzWGZmS1RBd1VLKy8vbnFEeTNVMVZ2c0dBRHlGZ0FRQWdIYW91cnBhMzMvL3ZRWU5HdVQxVVhBQUFBQU5PWGZ1bkw3NTVodnQyYlBIcVFiRS9QbnpkZE5OTnlrd01GQm1zMW01dWJtS2k0dHI4RHk3ZCsvVzJyVnJWVmxaS1VtYU5tMmE3cnZ2dmpyTFJ0VmVlbXJ3NE1HNjl0cHJOV0hDQkNVbUp1cTk5OTZyYzk3WTJGaWpzOVppc2NoaXNUUzVoTkNubjM2cUw3NzRRcElhN09pZFBuMjZObS9lck1jZmY5eWw1YkE4YmNDQUFRb09EbFoxZGJVV0xGamcwakUvKzluUEd0em1DQmVDZzRQcmhDTk5IZHRlYW5vNGx2b0tEdzkzK3JtN3N6bGFPZ1BFRTRLRGczWC8vZmRyNDhhTmV2VFJSNTBDcmRvemhXclB5b3FPam03MjljNmVQU3RKOVM2WDF4b2M0VjcvL3YycHJ3akE2d2hJQUFCb2h6SXpNMld6MmVvdGtBZ0FBT0J0eWNuSjJyaHhvMUpUVTQyZm1Vd21qUjgvWHJmZmZydlIwWHJtekJtdFdyVktKU1VsZXZMSkordUVKR1ZsWlhydnZmZU1XaHArZm41YXRHaVJyci8rK25xdkd4WVdwZ1VMRm1qaXhJbHVkUWdYRlJWcHhZb1Y2dHExcTVZdVhkcmlUdG5ycnJ0T0V5Wk1VRXhNVEl2TzAxeGR1blRSK1BIakZSRVJvY2pJeUViM2RTdzkxWmp6NTg5THFna1hYTmsvSUNEQWFjYklNODg4bzNQbnpqVjUzS1crK09JTEk0eHlSVU9CVldWbHBiRk1sS09PU1VjM2V2Um94Y2ZIMTVsSjdnZ1JBd01EUFRMTHZLS2l3dmkzR3pSb1VJdlAxNVRUcDA4ck96dGJrbHllWFFZQXJZbUFCQUNBZGlnek0xUGR1blZyOFJSM0FBQ0ExcENTa3VJVWpvd1lNVUszMzM1N25jRWROcHROeGNYRnFxeXMxRXN2dmFUZi9lNTNpb3lNbE4xdTE1NDllL1RCQng4WUhkdGhZV0Y2K09HSE5XTEVpRWF2M2RUeVIvWFp0V3VYVHA4K0xVbGFzMmFOZnZLVG43U29jemtpSXFMWngzckt2SG56WEJyeC8raWpqN3A4em95TURKZjJuekJoUXFPelN0cGFXbHFhY2J1ekJDU1M2bjJPT2dJU2Q1WTBhOHloUTRka3RWb2xTVmRkZFpWSHp0bVlyNy8rMnJnOVpjcVVGcDNyL1Bueit1Yy8vNm1wVTZjcVBqN2VwVHBIQUhBcEFoSUFBTnFoa3BLU09tdERBd0FBdEJlTEZpMVNhbXFxK3ZidHEvbno1K3Z5eXkrdmQ3K0JBd2RxeVpJbGV1bWxsMVJjWEt5WFgzNVpkOTExbHo3NzdETWpzSkNraVJNbjZ0NTc3MjIxQXRIejVzM1REei84b0wxNzkycm56cDJLaW9weWVXbXE5c3JieTBEVnRtVEprbnFMeERmRVVlOWp4b3dabWpOblRvdXZmK3JVS2VQMmdBRURkT2JNR1MxZnZyeFo1OXEwYVpNMmJkcmswcjdOcWZmUlVoVVZGWkpxNnJWNHdzNmRPeVhWekFxS2o0LzN5RGtiY3ZEZ1FlM2Z2MTlTVGFqYTB1Znd4WXNYZGZEZ1FSMDhlRkMvL09VdmRmWFZWM3VpbVFCOERBRUpBQUR0a05sc2J2Tmlud0FBQUs0S0NBalFILy80UjVlV3FobytmTGp1dmZkZXZmMzIyenAvL3J6Kyt0ZS9HdHNpSWlKMDk5MTNhOXk0Y2EzWlhFblN3dzgvckp5Y0hLV2xwV25EaGcyS2pZM1YrUEhqVy8yNjN0WllKNzdkYnRlcnI3NnFnd2NQS2lRa1JIYTdYV2F6V1hmY2NZZm16NS92OGpXYVd1YXJJZDI2ZGZOSTBKT2NuQ3hKQ2drSlVkKytmWTJhR3AyUll3bTBwbXJwT0VLb3htUmtaT2p3NGNPU3BQajQrRmF0SjNQdTNEbTkvdnJya21xVzBydjc3cnRiZk02TEZ5OGF0eGxjQnFDNUNFZ0FBR2lIcXFxcVBEWnRIZ0FBb0RXNEVvNFVGeGNyTVRGUjI3WnRjL3A1MTY1ZE5YLytmRjFoZVM4QUFDQUFTVVJCVk0yZE83Zk5Qdk4wNmRKRnYvakZML1M3My8xTzVlWGxPbno0c0U4RUpBMnhXQ3hhdTNhdERoNDhLRW02Kys2NzFhTkhENzN5eWl2NitPT1BWVkpTb2gvOTZFZnR2b2gyVVZHUlRwNDhLVWthTldxVVRDYVRZbU5qOWNJTEw3aDFIa2VnTUduU3BHWXQ0K2FRbVptcDdkdTNOL3Y0eGxpdFZ1WGw1VW1TUjhLTXp6NzdUSGE3WFpJYXJQdmpDY2VQSDlmS2xTdGxOcHNsU1FzWExuU3JmbytqalpjcUtDZ3diamMzcEFNQUFoSUFBQUFBQU9BeFJVVkZPblRva0E0Y09LQ2pSNDhhOVEya21tQWtJU0ZCOCtmUFY4K2VQZHU4YlZGUlVmckpUMzZpL1B4OHpaNDl1OTU5SERVZU9yTlRwMDVwM2JwMVJuSHVHMjY0UWRkZWU2MmttcURrL2ZmZjE4YU5HM1gwNkZFOThNQURHakJnZ0RlYjI2aXRXN2NhejdHeFk4ZEtxaWxnM3R5WkthR2hvUzJhMVhMczJERWRPM2FzMmNjMzV2RGh3NnFxcXBJa2hZZUhON3J2MHFWTEc1MlJucEtTWWl4M05Yanc0RmFwUDFKZFhhMnZ2dnBLWDN6eGhmRnZOSG55Wk4xNDQ0MHVIUjhRRUNDTHhhTDgvUHg2dDU4L2YxNVNUVmpVdlh0M3p6UWFnTThoSUFFQUFBQUFBTTFXVmxhbWt5ZFA2dnZ2djFkcWFxck9uRGxUWjhSM2VIaTRacytlclJrelpyVHFNajZ1YUt4T2djMW1NNHJQZTJKbVMzMHpDYzZkTzlmb0RJUDA5UFJHdHdjRUJHalNwRWx1dDhWcXRlcnc0Y1BhdEdtVGpodzVZcHpyamp2dWNKbzlNSHYyYkhYcjFrMXIxcXpSdVhQbjlNYy8vbEdqUm8zUzlPblRGUjhmTHo4L1AwazF5eHVWbFpXNTNZN2FTa3RMbFpXVjFheGpMN3ZzTXBXVmxlbmYvLzYzSktsNzkrNGFNMlpNaTlyamJVZU9IRkZRVUpDNmQrK3UwTkJRQlFZR0tqQXdVQlVWRlRwMjdKamVlKzg5WTk4cnI3eXkwWE5GUlVVMUdQUmN2SGhSYTlhc2tWUlRDSDd4NHNXZWV4Q3FtWjIwWThjTy9ldGYvekptdkVqU3JGbXozTHBXZEhTME1qSXlsSnFhcXM4Ly8xeURCZzJTeVdTUzNXNVhlbnE2ZHUvZUxVa04xa0FDQUZjUWtBQUFBQUFBQUpmWTdYWWxKU1VwUFQxZEdSa1pTazlQVjNaMmRyMUw0SFR0MmxWanhvelI1TW1UTlh6NGNLTmp2VDJvckt6VXl5Ky9yRzdkdWhrZDBYYTdYU2RPbkZCNmVyb2tLVFkydHNYWGNYUkMxNWFVbEtTa3BLUUdqM0VVblc1SVVGQ1F5d0ZKVGs2T3Z2LytleDA1Y2tRcEtTbE9nY2FRSVVPMGVQRmk5ZXZYcjg1eGt5Wk5VdS9ldmZYbW0yOHFLeXRMeWNuSlNrNU9Wa2hJaUFZT0hLajQrSGpsNXVicTIyKy9kYWtkRGRtOGViTTJiOTdjckdQWHJWdW5Eei84MEtqSk1YUG1UQVVFZUwrYjY3cnJydE5kZDkzVjRQWkhIbm1rd1czZmZQT05VbEpTbXJ4R3QyN2ROSFhxMUhxM05mVTZxNjZ1MXNxVksxVlVWQ1NwWm1rdFR3UU1kcnRkcDA2ZDByNTkrN1JyMXk2bitpQ2hvYUg2OFk5L3JDbFRwcmgxemlsVHB1ampqeitXM1c3WCt2WHJHOXl2T1lFaEFEaDQveThIQUFBQUFBRG9FRXdtay9idjM2K2RPM2ZXdXoweU1sTERody9YaUJFak5IcjA2SFpiVXkwb0tFaFpXVmxHSjNGOVhGMEdxTDJ5MisxYXZYcTF6cHc1WS96TVpESnAxS2hSdXY3NjZ6VjgrUEJHang4NGNLRCsvT2MvNjl0dnY5V0dEUnRrTnB0VlhsNnVreWRQYXNHQ0Jjck56VzN0aDlBb3U5MnU3T3hzU1RXQndkeTVjNzNhSG9lQWdJQW1DNmczcEYrL2ZrMEdKR0ZoWWZyRkwzNmgwTkRRZXJlLy9mYmJqUjcvNVpkZjZzU0pFNUpxL28zdnVPT09aclgxVWxhclZlKysrNjZ4Ykp0VTg3dVlObTJhYnIzMTFtWXRxVGQzN2x3VkZCUm82OWF0c2xnc2RiWUhCZ1pxN3R5NVNraElhRkhiQWZnMkFoSUFBQUFBQU9DeXUrNjZTMGxKU2JKYXJZcU5qVlZjWEp3dXYveHlEUnMyVE5IUjBkNXVuc3ZpNHVKVVVsSlNwMFpLWEZ5Y2JyamhCbzBlUGJyRjExaTNibDJMejlGY0pwTkp0OTkrdTE1NTVSVmRlZVdWdXZycXF6VnUzRGlGaFlXNWZBNS9mMy9ObXpkUE0yZk8xTjY5ZS9YZGQ5OXB6cHc1R2pCZ2dBWU1HS0FmLy9qSHJmZ0ltclpreVJJdFg3NWNDeGN1OVByU2JkZGNjNDBrcVgvLy9vM3V0MmpSSWtrMXo3OUxUWjQ4V2QyNmRWTkZSWVVxS3l0bHRWcGx0VnBsdDlzVkVoS2l5eSsvWEZkZmZYV0xnc2NiYnJoQktTa3BLaWtwMFpJbFMrVHY3OS9zYzlVV0VCQ2cvL21mLzlFZi92QUhSVVpHYXVMRWlabzVjNlpiejdkTCtmdjc2NTU3N3RHZGQ5NnB3c0pDMld3MlkxdGdZS0FpSWlMYTFjdzBBQjJUeVY3ZlBGZ0FBT0JWbjN6eWlZWU5HOWJreUQ0QUFJREdiTnEwU2NPR0RmUDRlWXVLaXRTOWUzZVBkYTU2bTZOcnhHUXlOZnNjbjM3NnFhU2FXaGh6NXN6eFNMczhvYnE2V29HQmdkNXVScXNwTEN4c3NtQzVLd29LQ2lUVmhHUWhJU0V0UGw5N1ZseGNyS3FxcWthTHVGK3FzTERRcUNmU1dQMlQzTnhjOWU3ZHU4VnQ5S1pqeDQ1cDFxeFozbTRHZ0JZeXVmaEhuUmtrQUFBQUFBREFMUzBaRmQ0ZXRTUVljVmk0Y0tFSFd1SjVuVGtja2VTUmNFU1NJaUlpUEhLZWpxQTV5MTJGaDRlNzlMdnU2T0VJQU4vRFBEUUFBQUFBQUFBQUFPQnpDRWdBQUFBQUFBQUFBSURQSVNBQkFBQUFBQUFBQUFBK2g0QUVBQUFBQUFBQUFBRDRIQUlTQUFBQUFBQUFBQURnY3doSUFBQUFBQUFBQUFDQXp5RWdBUUFBQUFBQUFBQUFQb2VBQkFBQUFBQUFBQUFBK0J3Q0VnQUFBQUFBQUFBQTRITUlTQUFBQUFBQUFBQUFnTThoSUFFQUFBQUFBQUFBQUQ2SGdBUUFBQUFBQUFBQUFQZ2NBaElBQUFBQUFEb3BmMzkvMld3MmJ6Y0RBRG9FbTgwbWYzOS9iemNEUUJzaUlBRUFBQUFBb0pNS0RnNVdaV1dsdDVzQkFCMUNaV1dsUWtKQ3ZOME1BRzJJZ0FRQUFBQUFnRTRxS2lwS1JVVkYzbTRHQUhRSVJVVkZpb3lNOUhZekFMUWhBaElBQUFBQUFEcXB1TGc0bWMxbWxaZVhlN3NwQU5DdWxaZVh5MncyNi9MTEwvZDJVd0MwSVFJU0FBQUFBQUE2cVlDQUFBMGJOa3puejU4bkpBR0FCcFNYbCt2OCtmTWFObXdZTlVnQUh4UGc3UVlBQUFBQUFJRFdFeEVSb1ZHalJ1bllzV01LRGc1V1dGaVlnb0tDNU9mSG1Fa0F2c3RtczZteXNsSkZSVVV5bTgwYU5XcVVJaUlpdk4wc0FHMk1nQVFBQUFBQWdFNHVJaUpDRXlkT1ZGcGFtdkx6ODFWZVhpNnIxZXJ0WmdHQTEvajcreXNrSkVTUmtaR0tqNDlYUUFEZHBJQXY0cFVQQUFBQUFJQVBDQWdJME1DQkF6Vnc0RUJ2TndVQUFLQmRZRDR0QUFBQUFBQUFBQUR3T1FRa0FBQUFBQUFBQUFEQTV4Q1FBQUFBQUFBQUFBQUFuME5BQWdBQUFBQUFBQUFBZkE0QkNRQUFBQUFBQUFBQThEa0VKQUFBQUFBQUFBQUF3T2NRa0FBQUFBQUFBQUFBQUo5RFFBSUFBQUFBQUFBQUFId09BUWtBQUFBQUFBQUFBUEE1QkNRQUFBQUFBQUFBQU1EbkVKQUFBQUFBQUFBQUFBQ2ZRMEFDQUFBQUFBQUFBQUI4RGdFSkFBQUFBQUFBQUFEd09RUWtBQUFBQUFBQUFBREE1eENRQUFBQUFBQUFBQUFBbjBOQUFnQUFBQUFBQUFBQWZBNEJDUUFBQUFBQUFBQUE4RGtFSkFBQUFBQUFBQUFBd09jUWtBQUFBQUFBQUFBQUFKOURRQUlBQUFBQUFBQUFBSHdPQVFrQUFBQUFBQUFBQVBBNUJDUUFBQUFBQUFBQUFNRG5FSkFBQUFBQUFBQUFBQUNmUTBBQ0FBQUFBQUFBQUFCOERnRUpBQUFBQUFBQUFBRHdPU2E3M1c3M2RpTTg1Y0tGQzhyT3psWmhZYUVxS2lwa3RWcTkzU1FBQUFBQThEbisvdjdxMnJXcndzUEQxYWRQSC9YcTFjdmJUUUlBQUlBUE1abE1KcGYyNnd3QlNWbFptWTRlUGFyQ3drSnZOd1VBQUFBQWNJbnc4SEFOSHo1Y29hR2gzbTRLQUFBQWZJRFBCQ1NGaFlWS1NrcVN4V0x4ZGxNQUFBQUFBQTBJQ0FqUW1ERmpGQjRlN3UybUFBQUFvSk56TlNEcDBEVkl5c3JLQ0VjQUFBQUFvQU93V0N4S1NrcFNXVm1adDVzQ0FBQUFTT3JnQWNuUm8wY0pSd0FBQUFDZ2c3QllMRHA2OUtpM213RUFBQUJJNnNBQnlZVUxGNmc1QWdBQUFBQWRUR0Zob1M1Y3VPRHRaZ0FBQUFBZE55REp6czcyZGhNQUFBQUFBTTNBOXprQUFBQzBCeDAySUdIMkNBQUFBQUIwVEh5ZkF3QUFRSHZRWVFPU2lvb0tiemNCQUFBQUFOQU1mSjhEQUFCQWU5QmhBeEtyMWVydEpnQUFBQUFBbW9IdmN3QUFBR2dQT214QUFnQUFBQUFBQUFBQTBGd0VKQUFBQUFBQUFBQUF3T2NRa0FBQUFBQUFBQUFBQUo5RFFBSUFBQUFBQUFBQUFIeE9nTGNiQUFBQUFBQUFXcC9GWWxGYVdwcnk4dkprTnB0bHRWcTkzU1FBQU5DTytQdjdLemc0V0ZGUlVZcUxpMU5BUU9lUER6ci9Jd1FBQUFBQXdNY1ZGQlRvMkxGalJxZEhVRkNRL1B4WVZBSUFBUHdmbTgybXlzcEtGUlVWS1NzclM4T0dEVk5FUklTM205V3FDRWdBQUFBQUFPakVDZ29LZFBqd1ljWEd4aW9rSk1UYnpRRUFBTzJVbjUrZmdvT0RGUndjclBMeWNoMCtmRmlqUm8zcTFDRUp3MFVBQUFBQUFPaWtMQmFMamgwN3BwaVlHTUlSQUFEZ3NwQ1FFTVhHeHVyWXNXT3lXQ3plYms2cklTQUJBQUFBQUtDVFNrdExVM0J3c0VKRFE3M2RGQUFBME1HRWhJUW9PRGhZYVdscDNtNUtxeUVnQVFBQUFBQ2drOHJMeTFOWVdKaTNtd0VBQURxb3NMQXc1ZWZuZTdzWnJZYUFCQUFBQUFDQVRzcHNOaXNvS01qYnpRQUFBQjFVVUZDUXlzdkx2ZDJNVmtOQUFnQUFBQUJBSjJXMVd1WG54MWQvQUFEUVBINStmckphcmQ1dVJxdmhVeElBQUFBQUFBQUFBUEE1QkNRQUFBQUFBQUFBQU1EbkVKQUFBQUFBQUFBQUFBQ2ZRMEFDQUFBQUFBQUFBQUI4RGdFSkFBQUFBQUFBQUFEd09RUWtBQUFBQUFBQUFBREE1eENRQUFBQUFBQUFBQUFBbjBOQUFnQUFBQUFBQUFBQWZBNEJDUUFBQUFBQUFBQUE4RGtFSkFBQUFBQUFBQUFBd09jUWtBQUFBQUFBQUFBQUFKOURRQUlBQUFBQUFBQUFBSHdPQVFrQUFBQUFBQUFBQVBBNUJDUUFBQUFBQUFBQUFNRG5FSkFBQUFBQUFBQUFBQUNmUTBDQ0RxT3lzbEptczluNHoycTFlcnRKelZKWVdHajgxMUVmQXpxUGtwSVNiemVoVTdEYjdicDQ4YUpYcm0yejJieHlYYlNjeFdJeC9yUGI3ZDV1RG9BT3ptYXo2Y0tGQzk1dUJnQUFBTkNoQkhpN0FSM1ZwazJiak5zSkNRa0tEQXhzMGZtcXE2dTFiZHMyNC82c1diTmFkTDdPNXRTcFV6cDgrTEJ4djNmdjNwbzBhVktidHVHenp6NHpidDk0NDQzcTBxVkxzODZ6WmNzVzQvYjA2ZE1WSGg3ZTRyWjFOSTdmWldob3FLNi8vbnFYai92eXl5OGxTU0VoSVpveFkwYUQrMzN6elRlU3BPRGdZQ1VrSkxTZ3BXM3IrUEhqeHUwaFE0YTA2clVxS3l0MTRNQUI1ZWJtYXVMRWllclRwMCtyWHM4aEl5TkR1Ym01aW82T1ZsUlVsTnZ2blJhTFJmdjI3Vk92WHIwVUZSV2xzTEF3bVV3bWo3ZlQzZGQ3Ym02dWR1ellvZERRVU1YRXhHakVpQkVlYjFORDl1L2ZyNHNYTCtxeXl5NVRURXlNd3NMQ1hENjI5dU84NVpaYjVPL3Y3OUcyMmUzMlZ2bjM2UXpLeTh1Tjl5cEptanAxcW5yMzd1M0ZGcldPek14TWRldldUZDI3ZDIvV2N5RTNOMWNCQVFHS2lJaG9oZGE1cDdxNldybTV1Wklrazhta3ZuMzd0dW4xTFJhTERoNDhxT2pvYUVWSFJ5c29LTWl0NHdzTEM1V1dsbWJjSHoxNnRFZmFWVmxaS1l2Rm90RFFVSStjejZIMis5T1ZWMTdacHUrckhZM05abE5hV3BxT0h6K3V5c3BLelpneFF6MTY5UEIyc3dBQUFJQU9nWUNrbVdxUEZQYkVxRTl2amo1dTcxSlRVNVdhbW1yYzc5V3JseVpPbk9qeGpyek9adWZPbmVyUm80ZUdEQm1pZ0lETzhWS3ZxcXFTcENZZlQzbDVlVnMweCtPT0hUdG0zRzdOZ01SdXQrdTc3NzR6Wm8vczNyMWJreWRQYnBQTzJSOSsrRUY1ZVhrNmMrYU0vUDM5TlcvZVBMZkN4cHljSEdWbFpTa3JLMHVTTkc3Y09QWHIxNisxbXV1eWMrZk9TWkxLeXNwVVhGemNadGUxMiszS3ljbFJkWFcxTGw2OEtMdmQ3bFpBMHByTVpyTjI3ZHFsUVlNR3FYLy8vdDV1amsrb3JLeFVVVkdSQ2dzTFZWUlVwTkdqUjZ0cjE2NWViYytlUFh0a3Q5c1ZHQmlvaUlnSVRabzBTWDUrVFU5Z3RscXRPbkxraUU2ZlBxMmdvQ0JObno1ZElTRWhIbXRYY25LeWhnOGY3bGFuL3ZuejUzWHc0RUZKVW1Sa1pKc0hKTm5aMlVwUFQxZDZlcm9rYWRLa1NicnNzc3RjUHI2a3BFUS8vUENEY2Q4VEFVbHBhYWwyN05naHU5MnVoSVFFQlFjSHQvaWNjRjlaV1prT0hUcGtmQ2RKU2twU1FrSUNBVFhhM01hTkd5Vkp3NGNQYjliZi9uUG56dW5vMGFPU3BIbno1bm0wYmUzRm9VT0hWRkZSSVVrYU9IQ2dvcUtpUEg2Tmt5ZFA2c0NCQTVLa1JZc1d1WHpjenAwN3RYdjNia25TcjMvOWE0KzNxeTBWRnhmcjAwOC9sU1E5K09DRGplNXJ0OXRsc1Zna3FjVURYenV5cXFvcUZSY1h0OHB6VXBMT25qMnJ2bjM3dXZYZDc5U3BVN3I4OHNzOTBwOVJXbG9xczluczB1T3pXcTNHZDdxUWtCQ3ZmcDZHNjg2ZVBXdjBHVjE1NVpWZWJvMW5uRGh4UWphYlRVT0hEdlYyVXpxOXp0RnJpazRySlNWRkowK2VOTzVIUmtacTh1VEpuYWJEdjdXY09uVksyZG5aUm1mSzJMRmpqYzV2eHgrTTF1THY3OThodzZ1OHZEd2RPblRJNCtlZE9uVnF1K3N3TXBsTWlvK1AxODZkTzJXejJXU3oyYlJueng1ZGQ5MTE2dDY5ZTZ0ZDEydzJLejgvMzdnZkhSM3Q5a3lzakl3TTQ3YS92NzlibllPdHhXS3hLRE16MDdqZmxtRkFmbjYrcXF1cmpmc3hNVEZ0ZHUzR0ZCVVZhZWZPbmFxb3FOQ0JBd2ZrNStlbjJOaFliemZMU1ZGUmtiNzc3anVQbkd2YXRHbHRIa3laeldaZHZIalJDRU1LQ3d0bE5wdWQ5dW5kdTdjR0RCalFwdTJxTFRNejAraXdkVHhQWFFsSEpPbjA2ZE02ZmZxMHBKcEFZOWV1WGJydXV1dGEvUGZGYnJkcno1NDl5cy9QVjFaV2xvWVBINjZCQXdlNjFKSHNDRUtsdG4yZE8xejYvaGNaR2RubWJhaXRwS1JFMjdadE16NVhiTisrWFFrSkNXN1BiR252YkRaYnF5eUI1OG5QU3QyN2Q5ZWdRWU9Nejh3RkJRVTZlL2FzcnJqaUNvOWRBM0RGUng5OUpFbTY1NTU3bXZVK2VlclVLZU1jblMwZ3NkbHNXcmR1bmJadTNTcEpHamx5cEs2NTVwcFd1VlphV3BvUlZya1RrR1JsWlNrNU9kbWpiVWxOVGRYV3JWdDExMTEzdGVsbnBmTHljbU9GanFZQ2t1enNiRDN4eEJPU3BIWHIxdFhabnBXVjFlajJ0cGFVbEtRUFAveFFrdlRYdi83VkkrYzhmLzY4VnExYXBkTFNVdjMydDcvMStPb0Nack5aZi9yVG55UkpvMGFOMG1PUFBkYmtNZG5aMlhyMjJXY1ZHQmlvT1hQbTZJNDc3bWhSRzc3NTVodDkrZVdYR2pac21CNTY2S0ZHWnlmbjVlWHAvLzIvL3lkSldyaHdvVzYrK1daSk5aOGpWNjVjcVg3OSt1bW1tMjd5Nk4veWRldldHWitwSG43NFlZK2QxeUV6TTFNSER4N1UvUG56UFg3dTl1SzExMTR6QmxLMmg5ZHFTNzM1NXB0S1RFeFVaR1Nrbm4vKytXYXZZZ1BYME12Y2lYenh4UmZHeUFkdldyQmdRWXZQWWJGWWxKU1VwUFBuenhzL2k0Nk9adWFJQ3dvS0NveVJWMUxONklkdTNib1o5eDNMVkxXV2pyb01odFZxYlpWNkhMVTdWV3EvUmozeE9tbUozcjE3S3o0KzNoZ05YVjFkclQxNzltam16Sm10TnVJMFBUM2Q2ZmN4Y09CQXQ0NjMyV3pLeWNreDdsOTIyV1h0SWl6TnlNZ3c2Z2tGQkFTMGFXamorQUFvMVl4dWFpOUw5cGxNSnVOM1lyZmJ0WC8vZmdVRUJEVDRaYXYyVWpxZTF0QnJyZlpvd1pacWpjNVR1OTJ1OHZKeWxaV1ZxYlMwMU9uL1pXVmxMdFd3eXNqSThIcEFVcHM3bmJXREJ3OVdkbmEyRWFvV0Z4Y3JLU2xKNDhhTmExR2JIRFhBcEpyMy9jT0hEeXNqSTBQWFhITk5vN05KU2t0TGpkb09nWUdCYlQ1enpXcTFLanM3MjdnZkhSM3Q5Vkd1b2FHaENnOFBOOTZYUzB0TGpaREUyMjJycmZaU2R1N3c4L1BUbkRsenRHZlBIcWYzV2sveDlPZUFJVU9HS0MwdHplaGNPWHIwcUdKaVl2Z3lEYlFEMWRYVldyMTZ0VEdyWThTSUVWcXlaRW03K0J6Ym1zckx5L1hHRzIrb29LQkFodzRkMGpQUFBLT1ltQmdsSmlaNjdCb2pSNDVzTjdPbkplbSsrKzVyMGZFeE1URjY3cm5uSlAzZnFnakJ3Y0ZPMzg4cUtpcU1KVDg5SlRVMTFSaUk4WmUvL0VYTGx5OVh6NTQ5UFhiKy9mdjNHNE5sWFAzMzJyZHZuNlNhMTA5TEE1dkt5a3B0M3J4WmRydGRCUVVGVGJhaDl0L08ydDhYRWhNVHRYLy9mdTNmdjE5SlNVbDY1SkZIUERaQWJkZXVYY1pnSjA4SEpDZE9uTkRMTDc4c3M5bXNxcW9xM1hiYmJYWDJNWnZOS2lzcmEvRzFldlRvVWU5bmorWitsb3FLaW1yeGUyVmFXbHFkZ1dTTkdUSmtpTFp2Mzk2aWEwclM1TW1UVzlSL0dSY1hwOFRFUk9YbjUrdXJyNzZxOTk4Tm50TzUveUszME1tVEozWDI3TmttOTl1NmRXdUxPeFF2N1Z6NXozLyswK0MrczJmUGJ0RzEycnV5c2pMdDJyV3J6cEpqeGNYRmpmNWUzREY4K1BBR096Y3NGb3NTRXhQVm8wY1BoWWVIZDZqUmR5VWxKZHE1YzZmUmNXWXltVFJod2dTUExVdlNGbEpTVW5UbXpKbEc5eWt2TDljWFgzelI1TG1hMnM4eEVzUlhYWEhGRlNvc0xOVFpzMmZWclZzM1hYUE5OYTI2SEVmdDk5T2VQWHU2UFgwN056ZlhhYmFFSnpvb2p4OC9yb3lNRFBYbzBVTlhYSEZGczBaazF4NVZIaE1UMDZaZmRtdDNtTGFYMlNOU3piL3ZwRW1UbEppWWFNeFNhc3VsM05vRHE5V3F5c3BLNDc2Nzc4UG56cDB6T2xKY0ZSQVFvQjQ5ZWlnc0xFemg0ZUZlRGN5cXE2dVZsNWRuM0E4S0NuTHJ5NjNKWk5MNDhlTzFlZk5tWXltUzlQUjBSVVJFdUIydTFoWVJFYUVaTTJabzc5Njl4dElKRnk1YzBILy8rMS9GeDhjckxpNnUzdU5PbkRoaDNLNnVydGFHRFJ1YTNZYmFldmJzcVprelp6YTVYM1oydGxNbzFoNldGdlR6ODlPRUNSTzBmZnQySTNTNmVQR2lFaE1UZGUyMTE3YWJqci9tTHJ2cDZteW45aUl3TUZCRGhnelI0Y09IRlJBUW9QNzkrN2RLZUF0SVRROHlzRnF0VHAvWlhHV3oyWXpiOVIwZkVCQlE1N1BxcTYrK3FxU2tKTGV2MVJ6TkdaRmNVRkNnbFN0WEdyTWk0K1BqOWVpamowcXEvekUyeHQvZnY5NzNwcHljSE9YbDVhbGZ2MzRlN2RSdUNhdlZxbi84NHg4cUtDaVFWTE9zWTJ4c3JLeFdxOWFzV2VPeDZ6eisrT051QlNUMXpRcXMvYnlyYndCS1U5dGJhd0NuNDNueXdnc3Z0UG9Bck5telp5c2pJME5idG14UlFVR0Ivdjczdit1cHA1N3kySGZESFR0MkdMZGRyYmU3Zi85K1NUV3YrNWJPdHRxK2ZidlIrWC9iYmJjMStUZSs5bXpZMnU5MVU2ZE9WV2xwcVQ3NTVCT2xwYVZwK2ZMbHV2ZmVlM1h0dGRlMnFIMnRMU0lpUW9HQmdUS2J6ZnI4ODgvVnBVdVhPak5KL3Z2Zi8rcVRUejVwOGJWKzlhdGYxYnVNcTJNV2xyczg4ZngvNzczM25GYW1hY3E2ZGVzODhqNDFidHk0RnIwL3pKdzVVOTkrKzYzeTh2TDA5ZGRmS3lFaG9WM1VaZXlzMnNjM2wzYXFzckxTcFJIbHBhV2xIcjkyYTR4azd3aHljbkswZCsvZWVqOHNPanBJUEtHeEQvUm1zMWtGQlFVcUtDalFoUXNYT2t4QVlqYWJ0V1BIRHFjbHRPTGo0MXR0RGRIV1lyVmFYUnJWN2VySWIxZjM2OU9uVDUzUm5KOS8vcm54Z2ZpMjIyNXI4QU9pWS9TN3lXUnFzMVEvT3p0Yk8zZnU5Tmo1U2t0THRYbno1aGFkbzdGaTVubDVlVTd2bFlNSEQzYjcvTFVERm5jN1d4dmlxQmxTWEZ5czZPaG90NDh2S1NseDZnUnVxSE8xTlZ5OGVOSHBkOXFlQWhLcFprbkVzV1BIR3FPL0hDSEoxS2xURy8xZ0Z4SVMwcUl2WXphYnphMFJRZzd1anVadWF0WkxUazZPc1k1M2M4N2Z0MjlmSlNVbDFkdkJhVEtabkg0K2NlSkU5ZXpaczlFWkVEazVPVTVmVGx2Q2xjZVNuWjN0MUtFUUZ4Zm5kb2R6MTY1ZE5XYk1HS2YzdXBTVUZJV0hoN2ZveTBIMzd0MTEzWFhYS1NVbHhhakpZYkZZZE9EQUFlWGs1T2lhYTY1eGFtdDVlYmxSOThOYmFpK3ZGUmdZNlBHbEw1b3JJQ0JBa3lkUDFyWnQyNHozbzhMQ1FpTVE3V2doZ3pkNThqVnFzVmgwNnRRcG5UcDFxc1huOHZhTVY3UlA2ZW5wZXVhWlp4cmMvc0VISCtpRER6NW8wVFVlZXVpaE9qOXJxT090dlVwSlNkRnJyNzNtOUhrdE9UbFpQLzNwVDV0MXZnY2ZmRkFKQ1FsMWZwNlVsS1NQUHZwSVBYdjIxSW9WSzVyZFhrK3gyKzE2NjYyM2RPVElFVWxTYkd4c2s4dGN0WlZseTVZNUxmbDdxYWJhV2QvMjJzSFppeSsrYU53K2RPaVE4VHA0NFlVWG5QNG1abVptNnBWWFhwRWtMVjI2MVBnZTRxa1ptTVhGeFc0UEVKZzVjNmFPSGoycWdvSUNqUnMzem1rZ2xpdjY5T2xUNzJmNG5Kd2NIVDkrWEZMTmpCOVhhcmhsWm1ZYTMvM0dqQm5Ub2dHZlZxdlZXSEt1Zi8vK0dqOStmSlBITkJTUW1Fd216WnMzVDRNSEQ5YUtGU3RVWEZ5c05Xdld5R1F5YWVyVXFjMXVZMnVMaW9yU3IzNzFLejMvL1BPcXFxclN4eDkvck9EZ1lNMllNY1BiVFhQYjJyVnJqZVh6T3RveVdyVy9HN3BxMEtCQnlzdkwwOENCQTVXYW11cDI0REp4NGtTM3IrbXJDRWc2a2NtVEp6ZDdwRmhWVlpYMjdObGozQjh5WkVpYmRxemJiRFlkTzNaTUowK2U5UHBvdDlvZGErNFViOTJ4WTRmVDhqK3UyTEpsaTB2N05mWGx0S1NrUkltSmlVNXRIenAwYUwxTHE3anpSYmV3c05DcGpXM3hKVGs4UEx6QldnV09KZGVhcWozaDZuNW9PN1hEamVEZ1lMZnJVVlJXVmpwOVNPL1RwNC9ibmVDQmdZRjF2blEwOS9YdTRCZ05LRW5kdW5WcjA1b0FhV2xweHUzUTBOQjJPWnFrWDc5K0tpMHRWV3BxcXFTYUx4ZzdkKzdVdEduVDFLTkhqM3FQbVRKbFNvdHE0Vnk4ZUZHYk5tMXE5dkh0UldCZ29QcjM3NitxcWlxRmhJU29XN2R1Q2cwTlZiZHUzZVRuNStlMGJGQmJGd3QzUmUyWlZaSjArZVdYTitzOGZmcjBVYjkrL1l5QUlpWW14bW5aeU9ieTkvZlg2TkdqRlJrWnFhU2tKT1BMYjBCQVFKMU8vWlNVRkNQczZkS2xTNzAxTnF4V3E5RVJZVEtaR20xaldWbVpjVDVYQW9TcXFpcW5aUW42OWV2WHJwWWJEUW9LMHBRcFU3Umx5eFpqa0VadWJxNzI3dDJyQ1JNbWVMMVFlRU9mWGI3KyttdFZWRlFvUER4YzA2ZFBiL0Q0U1pNbU9kMnZIWTdPbmoyN3dmZXJxcW9xcDJWTkd4dEVBS0Q1eG93WjQvWWdGMGRuYVdob3FLWk5tK2J4Tmxrc0ZxMWZ2MTVmZmZWVm0zeTNkU3dCNmNwbndXWExscm0wUEZOVFMwVTExREZwczltMGR1MWFJL0NOaUlqUTBxVkxqYitkL3Y3K0xvM01kZ1JrTjk1NG8yNjk5ZFlHOTNOM3RxS2ZuMSs5ZjN1YitydnM2dC90MnMvRjJyTjVvcU9qblk2dFBjczRJaUtpV1FPMUdyTisvWHFYK3hycTA1eVFjL1hxMWZVR0dWdTNialZlQjNQbnpuWHBYSTRPY0tsbTBLZGoxbTlqZ29PRDYvMDd1MzM3ZGlNVSs5R1BmdVRTNXhMSDUwR2J6VmJ2NE4xQmd3WnArZkxsZXZYVlZ4VVVGRlRuczBKN05HREFBRDN5eUNOYXVYS2w3SGE3M24zM1hZV0VoTlRiZ2Y3R0cyKzROY2dsUFQxZGYvakRIMXphOSthYmI5YkNoUXViM0srbHk5WFY5dlRUVHp2ZGYrKzk5NHp2aTQ4KyttaTl2d1BIZTF6dEdrUkxsaXpSbURGajZ1eTdjZU5HbzM3VzJyVnJHL3ljdm5yMTZtWS9odFRVVk9NN3RUc0lTRnhIUU5LSUVTTkdORmhMb2ZhWEkwOTg0Ym4wUzFSek9xSmIwakYzYVVkamp4NDkyaXdnS1NvcTB2NzkrNTJXMUFvTUROU0VDUk5hdkJSTGRuYTJEaHc0NFBRQkpDNHVydEdpZ2JWSFdyUm13V3BQS1N3c3JETnpaT0RBZ1JvNmRLZ1hXOVY4Y1hGeERZN0Nkd1FmUVVGQmpZNzhjSFcvenFTOUxHWGkwTmpvZXNmVTNzWmMraDU0N3R3NXA5SG9hV2xwVGdHQjY5dldRd0FBSUFCSlJFRlVLNjY2NmlvTkh6NjhUbHNjM0gyOVd5d1dwMDdnMHRKU2o5VFNpSTZPMXBRcFV4cmR4MmF6T1YyN3VaM1BiV0hvMEtFcUxpNDI2bEZVVlZWcDE2NWRtajE3TnFQTG16QjI3Tmg2Zjk2Y0dUSnRxYXlzckU2OUlFZGc0RXJ0bEV1TkdERkNSVVZGR2pwMHFCRjZ1M3FlcG9LRTJOaFk5ZWpSUTd0MzcxYlhybDNyakV6T3pzNDJabStZVENaZGUrMjE5UzVmY3ViTUdhT21VNjlldlJyc2NDc3BLWEVLOEZ5WmRaYVdsdWIwZU52anpOYlEwRkJObURCQmlZbUpSaWRJWm1hbWNuTnpQZDdwNHdrbEpTWEd6T1QyR0M0RDdWMXNiR3k5SFQyT0pZSHUvUC9zZlhkNFZHWGEvbjJtcE0ya2trb3E2U1FoSVkwMGtHQkFrYUorMkJYckx1cDZ1ZUl1NnFkcldUKzlkdGVmdTM0cXN0Z1FSTjExclJRTGlnSUpKWUZBT2trZ0JkSkRKZ0hTTS8zOC9wanJ2Tjg1VTgrVU5Kajd1cnhrTW1mT09YUG1uUGQ5M3VkK252dSs0dzRVRmhaYXZkOGpSNDZRcEt5eC9Sc2pxRzJSdG1FSUVpOHZMNnRNelBtZ3RiVVZIMzMwRVprN3ZMMjk4ZHZmL3RicVlvYjI5bmJzM0xtVEpJWVhMRmhnTkRFSGdNaFlUZmQ0cSsrMUlwRkk4TlJUVHhtTXM5WjBTUWdFQW9mNldoa3pOV2NuUUhmczJHSDErM3d3M2NVQ1V3MVR5VzFUcHZMTGx5L0h2ZmZlQzBDM3htSjNWSDc0NFllOGpubnZ2ZmNheUhkcE5CcDg5OTEzQUhSRndLbXBxYnoyQmVqR0c4YXp3eGo4L1B6dy9QUFBRNlZTemFqQ0ZYUEl5c3JDNnRXcjhmMzMzNU5Pci9uejV4dkV0aUtSeUtydk5OTnlFWmJBZE5pS1JDS2twYVdaM1hhNkM3aWRtRHJNcnJ2WWlTc0tXcTBXWjgrZXhaa3paemlEanFlbkovTHk4dXlxRU5WcXRUaDkralJIV2tBb0ZDSXRMYzFpSXBGdFRHV3F3dGtZM04zZGVTVlkyZkpwSGg0ZWRrMm1IUjBkcUtxcTRpUk9vcU9qTFE3eVRseFpvQ2pLS2orVnJxNHVVQlNGZ0lDQVdWUE55c2NQeWhMMGsvRmFyWlk4NzI1dWJsWmZpL2IyZG9lWmZMUEJKOERzN2UwbHhDOUZVVk1xN1dVTHNyS3lVRnhjak9IaFlZakZZcVNucHp2SmtXbkdUVGZkeEh0Ym1VeUdzckl5M3R2ciswZ3hrbnFqbzZQWXYzOC83LzNvbzd5ODNPclA4Q2s0OGZMeXdySmx5MERUTk9lK1ZDcVZoUFFBZExJTXByVGQyZFc0NWdwTTZ1dnJTY3pqNGVIQmk5eGtYMDlmWDE5NGUzc1RieDlyb0wrOUxlT1h1ZkVwSUNBQUN4WXNRRzF0TFlSQ0lUSXpNNmM5V1djS2JHbkVtVXFRV1BPTU9oTFdQdTlPWEowUUNBUm1KVzljWEZ4c2tzUmhKOEpuazRjaW9DdXkyNzE3Ti9idjMwL0crY1RFUlB6dWQ3K3p5aU5EclZiaisrKy94OTY5ZTZIUmFDQVVDbkhMTGJkZzFhcFZKcFBzVEhHWW41OGZ4c2ZIT1FsZGZabWxwNTkrMm1TUndmNzkrNG5rN211dnZjYjduQUVkU2JONTgyWXlaMGtrRWp6OTlOTlRKZ0dyTDV2RmVHUHB2MGRSRk9iTW1UTWw1elFURXFzQ2djQWlxZFBiMjRzVEowNGdLU2tKTVRFeDA1N3NQM0hpaEUyUzg4WmlsSU1IRDJKZ1lBQVVSWEhJME83dWJxalZhck5yS0lZZ1lYZVFhRFFhWEw1OG1VaXk2LzhYRmhabVZCNXdKdUhXVzI5Rlcxc2JtcHFhOE5oamo4MFkzNktwZ2xLcEpKM3A4K2ZQaDd1Nys1U2Z3N1hYWG91Nzc3NTcwdmIvNzMvLzIyNzU5S3NSVG9MRWlXbEJYMThmYW10ckRTYSs4UEJ3cEtlbjI4VkFYNzU4R1pXVmxadzJUS2xVaXB5Y0hGNkRQL3R6RFEwTmFHcHFNdGltdUxqWUlFQmRzV0lGci9OalY1am41T1RZWktLcjFXcFJXMXRMdE5NWkdLdVFuMDc4OHNzdlp0K2ZtSmd3Mk1iRnhjV290dTUwZ0IzVVhpbFZQeHFOQnRYVjFWQXFsYUFvQ3VIaDRYYWIzazAyZW50N09XT0ZOZU9Edm1Zc0d5TWpJeVJocUZRcVRkNnYrczk3Zm40KzNOM2RPVVp2YkZrZXRWcE45cXN2MThOZXNJckZZckpmL2M5WUFwc3dDZ2tKZ1p1Ykd3REx2aGptWUl2cHRMKy9QeTlwQ3BGSWhOemNYSnc4ZVJMWjJka09rVWh5d2o1WXMvaTFoc3pTYXJXYzdpNGZINThwbFo2ekZmclZxVFJObzd5OG5IVHJpRVFpay9QcitQZzRSd0xMMUVMcjh1WExwSk1LMENYT0xGM2J2cjQram5ZOTB6MWlLajZ4Qm52MzdyWDZNNVlJcDlqWVdJeVBqeU1zTEd6R0VnL0E3Q0JJTEQyamZYMTlDQWdJNFBWOGpvMk5RU0FROEVvQ09NbHJKeHlCVHovOUZKOSsrdWwwbjhhVVFLUFI0TkNoUTlpMWF4Y1pyMFVpRWRhdFcwZElqYnE2T2lRbEpWbDhyaytmUG8zUFB2dU16Q21ob2FIWXNHR0QyYzVCaFVKQlNQb2ZmL3dSUC83NEkrZDlwcXVId2Z2dnYwL2lSbjJ3NHpOclpJcmIydHJ3ajMvOGc4VHIzdDdlZU9hWlo0aWtya2Fqd2JsejUyenlJT1NMVFpzMjhYclAzZDBkNzczM0h1ZDlGeGNYcytkbTZYMCttTWxyU1lZWTI3VnJGelpzMk9CUUw0M016RXhjZDkxMUp0Ly8yOS8reG5sTjB6UlJWdkgwOU1Tenp6NXI5cm1wcnE0bTBrYjZhNml4c1RIczJyVUxnRTR1ay8wY2ZmYlpaMmhvYUVCbVppWWVmZlJSdUxpNFFLdlZZbkJ3a0pBZERKSFkyTmlJbDE5K0daY3VYY0x3OExCWjRzdVdUdW1wQmtWUmVPeXh4OURYMTJkVWt2MUt4N2x6NThqdk5GMTVFRk9kY1NxVkNwOS8vam1LaW9wTWtzdjkvZjA0ZVBBZ2JycnBKcE5qdVRPV3N3MU9nc1FCWUV0ak9XRWVvNk9qcUsydE5URDhFb2xFU0UxTkpaV1VORTNqekprekNBa0o0VjF4bzFhcjBkRFFnTmJXVnM2a0ZSMGRqWlNVRk41SlZUWkJZa3JHaEoyc21BNmNQWHZXZ0J4WnNHQ0JRZURXMTllSHJxNHVKQ2NubXh3OEp4T1dLaiswV3EzQk5zWmE1eG53bFo1ekdvcWFSbGRYRjBuUzB6UTlKVko2Zk9UeVpESVp4d2VKamJObno1Si9lM2w1R2JST204T3VYYnZJZUtBZktMQ2ZkV1AzSWdQOTU1MUpBRE1WZVFLQkFNdVhMeWVWanFXbHBXU015ODdPNWl3d2QrL2VUWWlRbFN0WGtzRG82TkdqWkhGcmFhd2FIeC9uVkt2UFJMa2RZNUJLcFdaMS9wMjRNdERUMDhPUnRaek1aTWhrb0x1N0d5TWpJL0QzOXllYTdvQnVqalUxajU0NWM0YlRuVkZmWDQrNWMrY2FkS1hWMTllVGYwc2tFbDZkWC9yZE9MWjRKVTAxckpHdm1BN1FORTJxaVYxZFhXZkZOZFhIbVRObjBORFFnT0RnWU9UbTVwcGRDQ3VWU2h3OWVoUktwUklwS1NtelpzNXd3b25aQUpxbThmcnJyeE1EYWtCWHNQYmdndzhpSkNRRUdvMEdPM2Jzd0pFalI1Q1ptWW5ISG52TWFKelgzZDJOcjcvK0dwV1ZsUUIwQk9ucTFhdHgwMDAzV1l3TE96bzZwcjFUUVNxVmtuVnpVRkFReDNRYzBFbWFmZjMxMTFpK2ZEbHV2LzMyR2RIQmJrb0N5cEx2QWZ2OTExNTdqY1Q1V3EyV1NEY3lZSzRKUlZFR25UenNQSU5jTGpkNGY2bzZxTWJHeG9pYzFadzVjeHp1cGVIcjY0dkV4RVRlMjFkV1ZwSmlraHR1dU1HaWJ5VTdKNkwvckh6NzdiY1lHeHVEaTRzTGJydnROdkwzaG9ZR05EUTBrTmRidDI1Rlcxc2Job2FHakhibkRnOFBjK1RnR1FpRlF2ajQrR0RPbkRua3Y5bmlmeXFSU0s1S2NnUUFHV2ZkM054bWxEL0gwTkFRM243N2JiUzJ0cUs4dkJ6UFB2dXN3ZjJ2VUNqdzFsdHZvYXVyQytYbDVYamdnUWV3WU1HQ2FUcmpLdzlPZ3NTSktZTk1Ka05wYWFuQnBPUHY3NC9NekV5eVFGV3BWRGg1OGlRdVhMaUExdFpXazNyZmJIUjJkcUsrdnA0VFdMaTd1MXR0MnFkU3FXYTh0anVnUzRnMk5UVkJvOUZBSkJJaEt5dkxRTmVXNlRJWkdSbEJkM2MzRWhJU2tKQ1FNRTFuYkQzMjd0MDdLZkpGMXBBbnpHSmpKbGY4V0F1MjdKeTd1enZDdzhNbi9aZ2lrY2lpZHJDcHhkL0F3QURSVlFaZ1ZZQU5jTHVBOUt1UEJnY0hyZG9YZTU5czBpWWlJb0t6aUdFVEtteVpQb1ZDUWNZL2ZjTjQ5cjF1YVNIYzNOek0rVjVzOG9rUEVXenB1YUlvaW5kM3dYUzM0RHN4ODZEZjFjQ2VnNlZTNll3bHNHbWF4dW5UcDlIYzNBeVJTSVNvcUNnc1g3NGNWVlZWb0NqS1pGSzVwNmZIUUFKUW9WQ2d2THdjQlFVRm5Qa2pJeU1EYlcxdE9ILytQQklURXkzT0xTTWpJNXpPRkNjY0E1bE1Sa2k4NE9EZ2FUNGI2MERUTktxcnF3bHhkdUhDQlZSV1ZwcXNnS1JwR21WbFpVUk9zcXFxQ3AyZG5VaFBUNThWUG50T3pGNFk4d0xnZzRNSEQ1bzAvNTZKb0NnSzk5MTNIMTU5OVZXNHVycml0dHR1NDR6OVFxR1F4R2tWRlJYWXZIa3pubmppQ1JLdjlmWDFZYytlUFNndExTV3gzZno1ODdGKy9YcUxpV0VHakdtdlZDckZYLy82VndBNkw1ZXZ2dm9LQUxCNTgyYk85dWFLMFd3RjAxSGMyOXVMMy8vKzl4emllV0JnQUh2MjdDR2RtZXZXclpzVWdrVC92bm41NVpmSldEa1Y5MVJMU3d2KzhwZS9HSDJQcG1tRFRoNDJYbjMxVllPL09mcWNMMTY4YU5STG82U2toTXlKZVhsNW5DSXN2bkFVS2FEUmFQRE5OOThBMENYd2k0cUtMSDZHblZ0aXI0TmFXbHB3NE1BQkFEckpTcVpibEtacGZQSEZGd0IwNjdHNzdyb0xPM2JzNEVpeXNmZW5WcXNoRUFodzdiWFh3cy9QajBPRytQajRPQ3YxYmNEZXZYdHQ2bUoyRkJpUHBDVkxsa3hMRWJFeG5EbHpCdSs5OXg2NUQyTmpZNDFLQVZJVWhmbno1Nk83dXhzREF3UDR4ei8rZ2Z6OGZOeHp6ejFPaFFZSHdFbVFPQURSMGRGMko0bVl0dE1yR1FFQkFaZzdkeTdSU0JXTHhVVG5rZzJWU2tVcXU1VktKWTRjT1lKcnJybkdxQi9JeFlzWFVWdGJhekNoUlVWRlljR0NCVllidXJIMVNTTWlJamdMVHJaMHpabzFhNmExOHNYTnpRMHhNVEhvN3U1R1hsNmUwV3ZUMHRKQ0t1TFZhdlcwdEhzYVM0UWRPWEtFU0Z0SUpCSmNmLzMxVTMxYUhOQTBUVnB2elczRFI3ckkxSGJKeWNremdwenE2K3ZqZEUzRXg4ZlArS0NPV2ZRQnVqWnJhM1NNOWF2cDlMOHJld0d3WXNVS1RyTEkzUE4rL3Z4NVR2Y0krN2VsYVpxOEp4UUtPY1FKdTZwTVgrYUVUVnFZRzdma2NybEJNcGFkWkxYa1JUTThQRXdNb2dNREF6blh3TlBURXlNakkzQjNkOGZLbFN2Tjd1ZEt4SFFHNnNaZ1RxSlF2OURBM0xaejU4NmRNdW5GM3Q1ZW00bkg2Y1RFeEFUS3k4dEp4NGhhcmNicDA2ZVJsWldGeFlzWG15UVZMMTY4U0JaWmdFNnFTYVBSWUdob0NES1pEQlVWRmNqTXpDVFBxSWVIQjVLU2tuaVJJNEJ1L0ROVkZaeVNrb0tVbEJTcnZtZEhSd2RPblRwRlhzOVVzbXF5MGRIUlFmNDltd2dTaG5oank0TjVlWGxoL3Z6NUpqL0RMS1FyS2lwSUFkREF3QUFPSERpQXhNVEVXUkVIT09IRVRFZG9hQ2llZi81NUJBUUVHRTIyM1hqampSQUtoZmp5eXk5UlUxT0RMVnUyWU8zYXRmanBwNTl3OHVSSk1zNzcrL3Zqemp2dlJIWjJ0bFhIWjdvVDQrUGpTVkVoK3p5bXlsOWczYnAxUnYwMVAvbmtFNUtZWDc5Ky9aUjBSZ3dNREJoMFlKb0N1d3VFTHl4MW1jeEVmUERCQjV4T0oyUDQvdnZ2YlZKSGNSU1pjL0RnUVhSM2R3TUExcTVkeXl0NXpZNkptVFdVVXFuRWh4OStDSnFtNGVmbmgrenNiT0xmMk5qWVNOWlNxMWV2UmtCQUFBb0xDekYvL256NCtmbHgvdnZ1dSs4SXViZCsvZm9wTFpxMDVSNTc3cm5uT01XRUl5TWpKcFZQZ29PRHI2Z2lVTDVvYTJzam5qUjhDRGg5Mkh2TnRtM2JCdUQvOGhJYWpRWjc5dXpCM3IxN1FkTTBLSXJDTGJmY2dqVnIxaGc5bG91TEM5YXZYNC9NekV4czI3WU5Bd01ES0MwdFJWMWRIZGF2WDA4Nll1NisrMjZPNTQ0VC9PQWtTQnlBcEtRa3U1UGxTcVh5aWlkSUtJcENabVltUmtkSElaVktrWnFhYW5UUzgvRHd3SklsUzNENDhHSEk1WElpRGJCMDZWSlNqWEw1OG1XY09YUEdvTExTeDhjSEN4Y3V0RmxQbXIzb25DcnpObHVSa0pDQStQaDRvL2ZlMk5nWUo3SHM1ZVZsZGVYOVpFQ3BWQm9ZNlBGQmZIeThYY2R0YVdteDJzeDJ0c0lhRDRxYW1oclUxTlRZZFR5UlNHU1ZRYncxNk9ucDRUeVRmSk9LRE13UkpBcUZnclJLdTdxNjhxNmtWYWxVbkpic3FLZ29UcFhjNk9nb3VkZTh2THc0NTh2dVR0T3Y4R0FUbU9hNlFKak9NVnZCR05JQnVzQ1lUWkNFaElSZ1pHUUU0K1BqR0JnWW1CVytFWTdFWkhTczJRTnJ6Q25OYmFzdjl6Q1pZRDhiZktGU3FhQlVLdTJTT1JvY0hFUkhSd2VDZzRQaDcrOXZWY0szcjY4UEowK2U1RlJWU2lRU1R2R0dzV2V5dDdjWDVlWGw1SGtVaVVUSXlNZ0FBQnc2ZEFnYWpRWWRIUjFRcTlYSXlzcmk3SVBQK1EwUEQ1TWtnUk9PZzFxdEp0SWRBb0ZnUnBuSSsvdjdteVNuTDE2OGlCTW5UbkNlNStEZ1lHUm5aMXNzQmdvTURNVHk1Y3RSVjFkSGtrSmFyUllORFEzbzZ1cENSa1lHSjI0MmR4NU9PT0dFY1ZqcXlGNjllalZVS2hWMjdkcUZxcW9xVkZWVmtmZTh2YjJ4ZHUxYUxGdTJ6R29menBHUkVlS0p4NmNZeTVxa0s1OXRNekl5c0hIalJnQXdHa3VYbEpTUXRVWm1aaVlXTFZwRTNtTjhRYTY3N2pxSEY4eWRQSG5Tb2Z2amc5allXTHo3N3J1Y3YyM2R1aFYxZFhXSWpvN0cwMDgvelhtdnM3T1RkUHk4K09LTEJtb1FWeU11WGJvRWtVZ0VmMzkvczc0bGJMRFhSUXc1MTkvZlQrU09MMTI2aEdlZWVjYmdjd0VCQVZpelpnMEFjTzVMTnBqWWxLWnBURXhNVEpuc21hUHd3dzgvWU4rK2ZVYmYyN1p0bTlYRnhJN0N0ZGRleSt2M2ZmYlpaeDErN05MU1VnQzYzOVRVL3ZVSlAwZEtHTEt2ZVZ0Ykc3WnYzMDY4Ry8zOC9QRG9vNC95R3N2bno1K1B2L3psTC9qM3YvK05rcElTakl5TTROMTMzOFdwVTZkdy8vMzN3OVBUMDZuMFlBT2NCSWtUVXdxaFVJakN3a0tMeVFHcFZJb2xTNWFncEtRRVNxVVNjcmtjUjQ4ZVJWcGFHbHBiVzlIWDE4Zlozc1hGQlVsSlNaZzNiNTVkckM0N1dUalRDUkp6RTFwbFpTVUpGaGhpaW4zTnk4ckt5TDlUVTFPblRIKzd0N2ZYcGduRzJpcFpmWnc3ZDg0c1FXSXNvTmRvTkNZN0FmVEJUazRhMjlka3RMSmY2ZEJxdGFpcnF5T3ZmWDE5clpZRE0wZVEyUHFzTnpRMGtEWjBzVmhzVUxuTGxnUHo5Zlhsdk1jbVNQU2ZPVDRTV3dxRmduYzFuQ2t3SFh5QUxybFdXMXRMWG9lRWhCQjVwSTZPRHFzSUV2M0tkR080V3F2VnJ4YjA5UFJ3T3RRc1FTYVRvYVdsQlRLWkRIUG16TUdTSlV2c09uWkxTd3RhV2xwTXlrN3FRNnZWNHZUcDB4elpRUUFJQ3d0RGVucTZ5VGxXcFZKeEVzMkFicDdOenM0bTNaeFpXVm5FVTZtbnB3Y0hEeDVFZG5hMndaaGdEdWE2UjZZYmNya2MrL2Z2dDdpZFBubHVUNWRXUzB1TFZZVkVUSGVFUHJxN3UwbDg1Ty92YjNVeVVoK09yTDQwRm12UU5JMm1waVkwTkRSdzdvZjQrSGdrSnlmelByNVlMRVpHUmdaQ1EwTlJXVmxKNXFQaDRXR1VsSlFnTGk0T1NVbEpFQWdFRm1NZUo1emdnNnZKcE4wUyt2djdjZmp3WVJ3K2ZKanpkeDhmSDZ4Y3VSSVJFUkhZdDI4Zktpc3I0ZVhsaFFjZWVNQ2cwOWdVamg4L1RzWTBlOWRMamtaM2R6YysrK3d6QUxydit1Q0REM0xlWjRybTlMMDNISUVqUjQ0WUhLdTl2UjJabVprT1B4WURnVURBR1RzMUdnMkoyL1hsZUFGdU43bWJtOXVrajd2UFBmY2M1M1YvZnorZWUrNDVxRlFxSkNZbUdydy9IYmpqamp0UVdGaUkwZEZScUZRcWZQenh4MWk1Y3FWWkJRRTJRY0xFYnFHaG9mRDE5ZVdvakloRUltaTFXcElUdVAvKyt5MFNCT3lDdHRIUlVWNi9rVXFsZ2xxdDV2ME1tNEl0RW9YV3hKblRBU1luNHVQamc1Q1FFR3pmdmgxS3BSS3BxYW5Jejg4M3ViMmpZaTI1WEc0d0Rsc0xSNXpMeE1RRTl1elpnNTkvL3BuY2o5bloyWGp3d1FkSmptRHIxcTFRcVZSWXNHQUJycjMyV3FQN2NYTnp3ME1QUFlUczdHeDgrT0dIR0JvYXdzbVRKM0gyN0ZrODhNQURrenJlWGFsd0VpUU9RRU5EZzBNa3RxNFc4SzNzOVBUMFJFRkJBWTRjT1FLMVdvMnhzVEhDK0RJUUNvV0lqWTFGZkh5ODNRejQyTmdZcVNnWGk4VkdaYXVNb2Erdmp4aWJXWXREaHc1WnRmM2F0V3N0ZnMvbTVtWk8xWDFDUW9MQlpNbnV2RWxLU3JMcUhPd0JVN1U1azBCUkZGYXNXR0h3OXdzWExwRDd6ZC9mSHdVRkJTYjN3WFJ0bU5yWFZNSlVzb2VkZ0xmR1k4SVNKcXN5WVh4OG5QTmQwdExTck42SFBpbkdIbnZZblJSOGlZQ2hvU0ZPZ2k0eE1kR0EvR0lUSlByRUM5dmNUNTlJNHlPeFpXLzN5TURBQU5HaDkvVDBOT2hpOGZIeGdidTdPeVltSnREZDNZM1UxRlM3azRlekNkWVNPTlowYTlrQ1UrZWowV2p3NDQ4L1FxVlNXZHgycWtEVE5LZHJrUThtSmlaSWRWOS9mei9HeDhkdFRnNndpeWJVYXJWRk9aR1JrUkdjUEhtU0l3Y21GQXFSbXBwcTBtdEVyVmFqdGJVVnpjM05uRzRUa1VpRW5Kd2NUaWRDYUdnb01qTXpVVmxaQ1pxbU1UbzZpdUxpWWtSR1JtTCsvUGtXRjgxRFEwTXp1bnVFcG1tYk9xN3M2ZEppSnpYNGJtOE1iRUpNSnBPWmZJNU5QVk5UU1ZxTmpJemcxS2xUbkFTUFdDeEdabWFtelpYR1FVRkJXTDU4T1dwcmEwbkZJa1BDWExod0FWbFpXZkR4OFhISStmTUY0NVBneE9SaXBpZk9iSUVqWkk1NmUzdHQycytDQlF2dzFGTlBtWHgvWkdRRTVlWGxPSDc4dUlGM1hGaFlHRmF1WEltOHZEd2NQSGdRYjd6eEJqUWFEZno4L0hEZmZmZFpsVmlWU3FVUWk4WHc4L1BqNVZueTJtdXY4ZDQzSDVpU1FGSXFsZmpuUC84SnBWSUppcUx3eUNPUDJPeDdORGc0YUxKQXlOL2YzMkMvWjgrZU5aaEQvL3JYdjJKb2FBaC8rdE9mRE9TOUo2TktIZEIxenpEeVJxbXBxVGJ0Zy9HUG1RelBxTTgrK3d3cWxRb0NnUURyMTY4M2VKOTVMcFl2WDQ1Nzc3M1g0Y2MzaGFDZ0lQajcrK09GRjE1QVQwOFB6cHc1Z3ovLytjOG0vUlZNZGVILzRROS9BRTNUOFBMeWdrUWl3ZURnSUo1Ly9ubG90Vm9zV3JTSWw3RTFPNTRjSEJ3a2ZrSktwUko5Zlgza1A1bE1SdjU5K2ZKbHJGbXpCcmZlZXF1dGx3QUFISExONzd6elRvN00wcjU5Ky9DZi8vekg3djNhaWc4KytJRHp1clMwRkNxVnl1VDhwTCs5dlRoNjlDZ3BFTm0wYVJNQ0FnTEllLzM5L1hqampUZklhemJKeW83REdob2FqSGJ1czhlb1k4ZU9jWWlVeU1oSVJFUkVRS1BSb0tTa0JOOSsreTNaaDZlbkowY2FDd0R4YTZKcG1sZW44NElGQy9EcXE2L2kvZmZmUjMxOVBZYUhoN0Y1ODJZVUZCUk1tYXpobFlLckovTXhpWmd1YVN5YXBoMG1uYUcvSDZWUzZSQ3pjbGRYVjV1MWpSazVKckZZYkxDb3BpZ0tVVkZSbUQ5L1BnWUhCemtKLzhEQVFKdk1sdGdKVTdicDhXekMwTkFRMGFFRmRFR2pPVzNxcVlSQ29URG8vQUYwazFGSFI0ZFpocHZSaGJjVnRpUTAyTWVjVFVhbXh1U3VCZ1lHT05VUzZlbnBpSXFLbXNLenNoNVNxUlJGUlVYbzZ1ckM1Y3VYNGVmbkI1cW0wZHJhaW5uejV2RWlaa3gxa0RCQkxRTytHdlFTaVFUeDhmRm9hV2t4a09CaFlFNm1qMDJRc0FsWW1xWXRTbXlOakl5Z3RiV1YxM21hQWp0d003V0lEZzhQUjFOVEUxUXFGZHJhMmhBYkc4dHIzd0tCd09DODliL1hUSU9IaHdmUzA5TU4vbDViVzB1U3EzRnhjU1k3N05pZm5jckFzNnVyaTBPT3pBU2NQMy9lcXU0UlFFY2lWRmRYazN1a282UERKaWxJcFZMSklUcDhmWDNOZGtXZU8zY09kWFYxbkh2VDA5TVRPVGs1SnIzTzJ0dmIwZFhWWlJDTCtQajRJRHM3MitnY0VSa1pDYkZZaklxS0NxaFVLdEEwamJhMk5uUjBkQ0E4UEJ6ejVzMHpLUWZLbGo0VWk4VXo3dmVlcmVqdDdiWDZQcDBPYUxWYXRMUzBvTEd4a1hPZmVudDdJeWNuaDVNa09uYnNHTGsvVWxKU2VCSCtETWtTRmhhR1U2ZE9rYTdJNGVGaEhEcDBDSW1KaVVoSVNKZ3liNUtwTE5TNW1xRXZTenpadUZwTTJ0bVF5V1NvcXFwQ1pXVWxtcHFhRE15ajA5UFRVVmhZaUpTVUZDZ1VDbnp3d1FlazIzRGV2SG40d3gvK1lMVmZTRjVlSHNMQ3dxeUtFYTMxMnlndUxzYlJvMGNCQUMrODhJTEY3V21heHZ2dnYwOUlpdURnWUx1ZWMyUGROd3dlZXVnaExGMjZsUE8zZ3djUEF0REZ1a3puZEV4TURNckx5L0gyMjIvamxWZGU0UkRCYm01dVZsZUZXOHFUOVBmM0U3TnhSZ0xjRnBpNkgrenR1cW1zckVSMWRUVUFuZHlSdFYzNmt3MmhVSWhycnJrRy8vblBmeUNUeWJCbHl4WTgvZlRUUnRkL3Bvck1JaU1qT2R0OS9QSEhVS2xVa0Vna1Jna2hmZWo3ZDN6enpUZWdhUnA5ZlgwVy9mYlk2OEhaaWdzWExsZ1ZCOWp5blpuZmJpcWt2alFhRGFmN09TQWd3T3hZeUhpRjZPUG5uMysyZUt5UFB2cUk4L3JtbTI5R1JFUUVHaHNiT2ZOYmJtNHUxcTlmYjdDT2tNdmxKSS9CTjYvcDdlMk5wNTkrR3Q5OTl4MTI3ZG9GclZhTFk4ZU9ZYzZjT2JqbGxsdDQ3Y01KSjBFeXF6RXlNa0xNZGgyTjZ1cHFNbW5hZzZLaUlxc0NQWnFtSVpQSjBON2VqcDZlSG9NS1FLRlFpTWpJU01USHg4UFYxUldWbFpVY1lpTStQaDRSRVJFMm5TdDdQOVpVNW9sRW9pbExvSnNMM2xRcUZZNGZQMDZ1bVl1TEM3S3pzMmVNK1ZaN2U3dkI3NmxRS0ZCYVdncU5SZ09KUkdJeU9WWlNVaklWcDBoQTB6VEh4TlZSY211RmhZWFRJcGx5K3ZScDhtK3BWR29RTUFLR25WRFRYWkhPSUN3c0RHRmhZUmdmSDBkNWVUa3VYYnFFUzVjdW1kU0taY05VQjRsY0xvZXJxeXZrY2ptOHZMeE1WaVRwUXlRU0lUazVHWkdSa2RCb05BWkI0L0R3TUFta3BWS3BRZExjRkVHaW4zUTFScERVMU5TUTd5T1JTRWduQ0Y4b0ZBcE9OWjJwaFZCRVJBU1IyV3B0YlVWTVRBeXZNWVQ1bmRnWUdSa3hheDQrM1hCMWRUWGFMZERhMmtxZTA0aUlDSlBKZGxPZEJwT05tZVpYcGxBb09NUzhWQ28xYVFqSmhrZ2tRa2hJQ0VsZTJFcVE5UFgxR1ZUbW1qclBVNmRPR1JEMVRMY0grN203ZlBreWtmTmtrc2RzTVBKNmxwNlB1WFBud3N2TEM2ZE9uU0xkWlZxdEZ1M3Q3V2h2YjRkRUlrRklTQWdDQXdNUkVCQUFvVkJJekNNWkpDVWwyZTBWNVdpNHU3c2JuU01zZGRUYTA2VVZIeDl2dDN3TTI1eVdvaWlEc1g5c2JNeGczdEFmbi9YbmNJMUdZN0l6UnYvdmFyWGFZTjdRNytqczYrdERiVzJ0UVhWaWJHd3NVbEpTREQ3ZjM5OVB6dG5hK0lMcEpqbDU4aVNSbldTNndYcDdlNUdWbGNXN205b2VKQ2NuVC9veG5IQXNRYUxSYUN5TzgzSzUzQ1pDa3AxNE52VjVxVlFLb1ZDSUcyNjR3ZXI5TTJCMCtTVVNDYTY1NWhxclA4OGsxbXBxYWxCYlc0dTZ1anFqaFdBUkVSSEl6OC9INHNXTHlYcXh1YmtaSDMzMEVlYzNPWC8rUEo1NDRnbmV4MmY3QjRTSGg1dE5jUGYxOWFHc3JBeGxaV1dReStWNCsrMjNlUjhIMEJVS01ENG5mUERKSjU5WWxGMmRMUFQxOWFHOHZCeUFqanhpT3RRZWZ2aGhYTHg0RWEydHJkaXlaUXRIVHVybGwxOTJxRW43eU1nSTNuenpUZktNckZ1M3p1YU9lNlZTQ2ExV0MxZFhWeEp2REE0T2tyVXhueHlFL3J3eE1qS0Nqei8rR0lDdXFNVGVUZ2RMK1BYWFgyM0tXYTFjdVJLTmpZMm9xYWxCWTJNalB2LzhjNlBFaGpHSkxYMFVGeGNUbjd5Nzc3NmJrNThhSFIwbDhXRi9mejlrTWhsa01wa0JDV2JNNEY0Z0VNRFB6dy9Cd2NFSURBeEVVRkFRZ29LQ2VIVnp6WFQ4NlU5L210VDlxOVZxRXJkTWhSejVvVU9Iakk3UlU0bVVsQlFzWGJvVXpjM051UGZlZTAwU3grejUxWm9pUElxaWNPT05OeUloSVFIdnZ2c3VmSDE5Y2ROTk45bDkzbGNUbkFTSkE3Qm16UnFIbUxSLy8vMzNEanFqMllkTGx5NmhzN01UWFYxZEpwTVIwZEhSaUkyTmhhdXJLMFpIUjNIbzBDRk93akVsSmNVdU0rK0ZDeGVpdXJvYW82T2p2Q3ZLQVYzeTNCR3lTdXlGdEZBb3ROcU0rdVRKazV5a2FVSkNndDNhbC9xd0pDa1RHQmlJeFlzWEczMlAwV3RuSjg5RUloR0VRaUhHeHNiUTBOQUFIeDhDZm5Fd0FBQWdBRWxFUVZRZnE2NzlaT0hjdVhNa0tCSUtoUTR6Y1RXWGFKZ3M0cVM3dTVzais1U1VsRFJqU0ROcjBOYldScjVIVjFjWFBEMDlMWFpIR1NOWUFkM3ZzR0xGQ2xSWFY5dmt2Mk9LVUdFdmRQVVhXbks1bkl4dFVxbVVrNHkxUkpCMGRYVnhQRlBTMHRJTTVBWXRvYlcxbFZ3UFB6OC9rOS9CeTh1TGFQYU9qWTJoczdQVFp0SjV0b0w5TE00MGM3dkJ3VUZPbXpjYmFyVjZXaVRSYW10ck9SME9xYW1wdk8vUGlJZ0lRcENNam81aWNIRFFhbmtmWTRTSE1WQVV4VWs2VXhTRmxKUVV4TVhGR1d3cmxVcHgrZkpsZzNqRTFkVVZNVEV4aUltSjRWM3RKcFZLc1hUcFVwdy9meDZOalkyY2ZZNk5qYUdscFFXZG5aMG9LaXFDUnFQaEVOcGVYbDZJam82ZWNRVEpiQVFqZThIQTNkM2RJSGI3K2VlZkRjaG5TNzRwQnc0YzRIME9QLzMwazhIZnZMMjlVVlJVQkFDb3FLZ2dzbGNNM056Y2tKV1ZaYlN6V2FQUkdGU29Xd3RYVjFjVUZCUVkrSndNRGc3aTRNR0R5TWpJdU9ybUFDY3NvN3U3R3krKytLTFpiYjc2Nml1NzVkTk1FUWF2dnZvcUlpSWlPTkl4MW9JaFNMeTh2T3phVDF0Ym0wSHlOelEwRklzV0xVSk9UZzRuSGxRb0ZQanFxNi93NjYrL1RuckJGSHYvYklOcWUzTVdsckI3OTI3U3dlRW9MRjI2MUdRM2tuNFIyNTQ5ZTZEVmFpR1JTSkNXbGtidVFiRllqTWNmZnh3dnZmUVNob2VIalVya09BSzl2YjE0NDQwM1NEWDlnZ1VMYkNMZ0dGUlZWV0hyMXEyZ0tBcGlzUmhDb1pDVHVJK09qamI1V1daOW9UODNmUHp4eDRSOHZQLysreDJlTDNBVUtJckNoZzBiOE1JTEwyQndjQkMvL1BJTFltTmpPVkpFZ0dVZngvNytmbnorK2VjQWRMK0hmcTVpWW1JQ08zYnNzSGcrZm41K3lNakk0QkFoQVFFQkVJbEUwR2cwTTI3Tk1KUHdyMy85eTZ4MzNaZGZmb2t2di96UzVQdnIxNiszSzk4Mk1UR0IzYnQzVy9VWmRxZEhaV1VsSVpaZmZ2bGxvMFZ5YlBteTdkdTNtN3dmN3I3N2Jnd01ERUFvRkpvc1hHQVhOU3FWU29zRkRoNGVIaHpTTHlFaEFhKysraXBVS3RWVkpaZnRDRGl2bGhQVEFwcW0wZC9majU2ZUh2VDI5cHBzVS9YMjlrWjBkRFRDdzhQSnc5M2IyNHRUcDA2UmhJeFFLRVJXVnBaWjh5NCtDQWdJUUZGUkVicTd1NjFxODJPU3RxYWtNdmlDdlFpM3R2T21ycTZPYUxrem1FbURvVXdtSTZSSVdGZ1lxY0JnZnJ2RGh3OFRrcWVvcU1pQUtkZHZuYllXUjQ4ZTVTMzFNem82eXFtR0RnME5uWkpyeWFmaTJoUk1FUjVhclpielhYeDhmR1p0UmN2OCtmUFIzOTlQcE04YUd4dmg3ZTF0dHR2TG5BZUpXQ3hHZG5hMlZSSlFseTlmUmtkSEJ5SWpJdzJTdUl4OERnUDk4MkszSGV2cnJPckw1N0RISDdWYXpUR3JEdzBONWVpbDhnSGpuY0RBM0dLS2ViK2lvZ0tBN2pxSGhZVk5tZFFLb05OOHRlZDQxdmdVNkVQL2ZwaEo0eWlnMDlVMkJwbE1odkx5Y21SbFpVMHB5ZHpmMzgvcHZnd09EcmJxK0lHQmdYQnhjU0dlSHAyZG5YWVJKSFBtekRGWmFlWGk0b0xjM0Z3VUZ4ZERMQlpqMGFKRkpwOGxzVmlNbkp3Y2t1U1pNMmNPSWlNamJYNFdLSXBDZEhRMElpSWljUDc4ZVp3N2Q0NlRpTS9NeklTYm14c3FLaW80L2lhcHFhbXprdENlYWFCcG1rTTh6VlNFaDRlam82T0QwOEdXbXBwcU1xR3BQM2ZZT2w1UkZJV0VoQVQ0Ky92ajVNbVRSTHBGS0JUYUhkczY0Y1NWanJWcjE2S21wZ1llSGg1SVMwdERXbHFhVVVMejlPblQrUGpqajBrOEdCb2FpdnZ2djU5WGw5YjQrRGplZSs4OVVpeVRsSlJrOUhsWEtCU29yS3pFOGVQSE9iRWpnNGlJQ0N4YXRNanFiaUwyR3NYWVowTkNRa0RUTkQ3Ly9ITWlQeE1VRk9Td2FtMXZiMjllUkcxblp5Zkt5c29BNk5hTyt0Zkl6ODhQZi96akh4RVlHTWdwRkhLa0I4bm82Q2pwQWcwTEM4TmpqejFtY2g3MzlQUWt4SStwd2lVbXBxSnBtaE1mQURvcGJYUGtuaW41SW5aM3oxdHZ2V1h1NndEZzF3SHkvUFBQbXl4VXpjdkxNMXZGYnU3NmUzcDY0cEZISHNIcnI3OE9tcWF4WThjT1JFWkdjb2hIY3o2T2FyVWFXN2R1aFZ3dWgwUWl3VzkrOHh1RFkvajcrME1pa2NETHl3dUJnWUdFQUdIKy8rNjc3Nkt0clEwK1BqNUdmVUZvbXNZNzc3d0RYMTlmM0hQUFBUTnU3V0FyekNYNWphR2pvOE1pY1c0cjdDV2ZUcHc0Z1pHUkVmajQrRmlVUnpNR3RoMkJMVkwrK25qKytlZDViOHVuMkdEcDBxVjQ2S0dIT0grYlRSTHhNd2xYeHRON2xVSXFsV0xseXBVTzJaZGNMa2R4Y1RGNW5aYVdabldycVRHd0I1Q0ppUW1Pa1pVcFRXMmhVSWpRMEZCRVIwZHpGbVphclJZTkRRMUUvb1VCUlZHb3E2c3pHZ2hhUW14c0xFZGpYeUFROE5MZ0hCNGVoa3dtUTJkbko4Ykd4aEFiR3p0dGk4aW1waWFPNmVoTUJEdXB4eVpJQUYzaUtTRWhBV2ZPbklGS3BVSjVlYmxCcFkyOUVsZDhFMHlNNUJjVGFGRVVaVmRYa2o2WTRGWXNGbk9TYkNxVmluUC84aUhvMkpWaHByNWZVMU1UWjFGamk5RzVJMkJPY29VdktJckNva1dMY09EQUFiSkFPSFhxRkFvTEMwMHVMazE1a0xEQkorQnFhbXBDYjI4dnFUYno5ZlUxU09MMjlmV1JoS2RFSWpHNFo5bVNPZnJ2bWVzZ0dSMGRKUVN5U0NTeXllU3hwYVdGakxldXJxNFdTYkx3OEhEVTE5ZERMcGRqYkd3TTU4NmQ0KzFGNGdnNHlsdkxGc3hrZ21SNGVKaFVGQWtFQWc0UlZGWldCbzFHZzdLeU1tUmtaQmlWMFpzTTZKdWNXenZHQ0FRQ3pKMDdsNUNMWFYxZFNFbEo0VDFtWDdwMGlkT1JZZW5lOXZIeFFVNU9Ebng4ZkN4V1RIcDVlV0hwMHFXUVNxV29xYWxCZFhVMWVucDZFQklTWXZQMUZZbEVpSXVMUTF4Y0hHUXlHYnE3dXlFU2lVZ0NoRDFPaElXRjhmWkQ2K2pvc0VuT3hGSlhLSU9aSXJsb0s1cWJtMmVGOTBoZ1lDQVNFeFBSM3Q2TzlQUjBpOTJyK3NreWV5dkQ1OHlaZzZLaUlsUlVWS0NucHdlWm1abThKU2lkdUxvUUVSRmgwaWRFcVZUaW5YZmVRVzF0TGNSaU1UWnUzR2pSREZtajBlRE5OOTlFWFYwZGhFSWhIbnp3UVN4WnNtUXlUdDNoRUFnRWVPbWxsMHkrMzluWmlTKysrSUxFK1JSRllmbnk1Ympqamp0NHhmc2pJeU1jY2lRNU9SbFBQdmtrbVNmVmFqVnFhbXB3L1BoeFZGZFhHNHdMQUxCcTFTb1VGQlFRVHc1N0NBRmpuLzNvbzQvdy92dnZFMmtyUmd2Zm5JbjlaT0NUVHo2QlZxdUZRQ0JBVVZHUjBWeURwU0loZXhFWEY0ZGx5NWJoL1BuejJMUnBrMWw1SEY5Zlg1SndQM1BtREM1Y3VJQTVjK1p3aWplQ2c0Tng1NTEzUXF2VmdxWnBDQVFDdUxpNGtQbkMzTGpQa04zVGJkRE15SW5haXFTa0pDeGR1aFRGeGNXUXkrWFl1blVyL3Z6blA1TVkzUnhCOHE5Ly9ZdEkwOTUzMzMzdzhmRWhSYnJkM2Qzbzd1NUdYRndjdG03ZGF2TDRVVkZSeEVQT1dLZklWMTk5aGFxcUtuSXV4a2lZMllMQXdFQXlYbHRiRU9UdTdrNCtxNzgyWDd0MkxhNjk5bHJPMzJReUdmNzNmLzhYZ002enlwamM1dlBQUCsrUTdwekZpeGZqd0lFRFdMWnNtVTBlVit3WTBoYjFDU2RtRDJiT3luK0dnZStpRWNDa1NHT1pPNzVZTE1iYXRXc2hFQWdjTnVIcEp5TmNYVjBkT3BtZU8zZk9yS2NKUlZFSUNBaEFlSGc0NXM2ZGF6QzVYYnAwQ1JVVkZVYmJZZFZxdFVuOVowdXcxZmhVM3lpT0xmVTFsVGgzN3R5VVZrVmEwakEwbHRTNmRPa1NxWmJ5OXZZMm1zeE9URXhFZDNjM1JrWkdPRkpFVTRueDhYRWNPM2FNUXloRVIwYzdWSDliclZiamh4OStBS0M3VmlLUkNCUkZHU3htOURzTWpJR2RIRFVXd0l5T2puS0lxUER3Y0lkNXFVd1gzTjNka1oyZFRRZ1h0VnFONDhlUFk5bXlaVVlYbWVZNlNNeEJmMXpRSjJXTmpVUHNhMjJzN1piZFFhSnZvc3MrSG5OZk1QRHg4WUdmbng4dVhicUUxTlJVdUx1N1c5WDFvbEFvT0xyUjgrYk5zM2dkQkFJQlltSmlTUGRSUTBNRFFrTkRaMndMdmkwNGV2UW9SM3FPZ1Q2cHhzZUlqOEdxVmFzbWxWQmgzMk5oWVdFY255UmZYMThNREF5QXBtbFVWRlJBTHBjaklTRmgwczZGUVZSVUZCb2JHNkZXcTVHVWxHVFRvaUVzTEl3UUpCTVRFN2g0OFNJdm8ya0FuTTVKaXFKNGRaSmFzMGozOWZWRlYxY1h1ZFk5UFQwT3E4aGlxaFRaaUkyTlJVMU5EZHpjM0d3MmRIV0NpN0d4TVRRMk50cjhlWDF5YUhoNG1GTkplOU5OTjVsY3VPdkw1L0tSNUUxTVRFUmNYQnl2c2NUUkJBbWdXMlBrNXViaTRzV0xzejVtY0dMcU1UNCtqcmZlZWd0bno1NkZXQ3pHazA4K2FlQWR0SDM3ZGdCQWZuNCs4WjBTQ29WNC9QSEg4YmUvL1ExdGJXM1l0bTBiWkRJWi91dS8vbXRLTzFnZGlZc1hMK0tiYjc1QmFXa3BpUzJDZ29Md3dBTVA4RFlzNytycXd1Yk5tMGtuUmtwS0NqWnUzTWg1MWhzYUdyQjU4MmJPNTF4Y1hPRHY3NCtlbmg0QXdCMTMzT0dJcjJRV1RJd2lrVWp3MUZOUFdkM3Q3SWpqTS9GNlhsNGUvUDM5TFhiSzVPVGtBTkJKM3VnWFB2WDA5T0M1NTU0RFJWSFl2bjI3d1gzSUpOU054Y2EzMzM0N2hFS2hWV1B5My83Mk53REFqVGZleURGVWRuVjF0ZGxyaCsyTHlNWnJyNzNHNi9NTUdXYXBBd1J3bkYrbktkeDU1NTJvcWFuQjVjdVhjZm55WlZ5NGNJRVV4YkRuUXZaNjhPREJnNlFUV0NnVTRydnZ2c08yYmRzTTFua3hNVEZtangwZEhZM2k0bUtvMVdwMGRuWWlLaXFLdlBmRER6K1F0WDFvYU9pVVBHdVRpVVdMRnZIeStUU0dnSUFBazZTb2w1ZVhRVTZGWFdTbDN4WEVnRm5MMnpzUGlFUWlQUDc0NHdnSUNMQ0pJR0hHWURjM043dHpRMjV1YmhiUDRhT1BQc0xodzRjaEZvdngvdnZ2bTR3enpYa2hPV0VibkFTSkUxT0NlZlBtb2IyOW5hUC9URkVVZkgxOUVSb2FpdkR3Y0tQdGFocU5CZzBORFdocGFaa1djK3ZCd1VGMGQzY1RqWFJqa0Vna0R2T29zQWJOemMyY3JnTTNON2RKcjd5MmhiMjNsRGdHZEpOZWVubzZhbXRya1orZmIzQXYyRXNDOFpIY09YNzhPQ2Z4N2VucGFiY2hyRDdFWWpINW5XaWFOa25ROGVsYXNVU1FWRlZWa1cxRUlwSEY2cjNKQkI5UEhacW1lU1grZzRLQ2tKQ1FRTHFTUmtkSFVWRlJZYUJIQ3hoMkE1aTdmOVZxTlhwN2U5SFYxV1ZTRW9BaGN2V1R0KzN0N1NUWkxoS0pES3JMaDRhR3lDTEZXR0RGdmcrTUpjV2lvNlBoNHVMQ0NjajVvckd4a2V4ZkpCTHg3Z1NKaVlsQlMwc0xGQW9GMUdvMXFxdXJrWmVYWi9YeGJjR0tGU3ZzU2tMckp6Q053Wnl4TWh2V2tPK1RxVDNNekVXQTdubVBqbzdtRUNUNStmazRkdXdZa2FDcnI2K0hXcTJlZFBOanNWaU15TWhJREE0TzJ0eGxGQkFRQUZkWFYwS01kM1YxOFNaSTJNbVBPWFBtT0tUdG5ZMkppUWxTRlFqb3hoKytpUzFiRUJrWmlmcjZlbVJtWms2NlR2elZndXJxYWpJWFVCUmxkeXlwVDJnNytybW5LQXFIRGgyeVNSOS8xNjVkVm0yZm01dHJVcWJTU1k0NFlTMDZPanJ3emp2dlFDYVRRU0tSWU9QR2pVYUplc1pjT2lvcWloQWtnQzQrZXVxcHAvQ1BmL3dEYlcxdDJMdDNMK3JyNi9Id3d3L1BDSDlDdnVqbzZNQlBQLzJFRXlkT2NEd2dWcTllamJWcjEwSXNGbU5pWWdJeW1jeHNOK0x4NDhleGZmdDJNamRlYzgwMXVQLysrdzNpUkxiMFZGeGNISllzV1lLY25Cd2NQWG9VbjM3NnFjRit3OExDU0hLT0tUSzBOSGQrODgwM1JBcmFWR0p2MmJKbE9IandJSjU1NXBscDhTMktqbzZHdTdzN1ZDb1Y3NjdIeHg1N3pPUjdUTnp1N3U1dWRKMWw3ck16cGFDSTZVclZMN3l6dHB2RDNnNFFSOERkM1IwUFBQQUE5dTNiaDkvOTduY2NRb3M5TDdNSkVuYmVTYVBSR09SejNOemNFQndjYkZFOWhEMU8xZFhWa2ZYWTd0Mjd5YndiRUJDQVo1NTVabFozWGY3eXl5OEdQaDhORFEyb3I2L0h1blhyak1ZNzlmWDFHQnNiczRsVVlVdjBHaU5VYVpvbU1ac2pZaTE3OG5WTUlSZmZ6bTU3d1pDOUVSRVJUbStiS1lhVElERUJ2c21ac2JFeGtvU2tLTXFxUVZHaFVIQVliM2QzZDE0Vll6Tko4b012S0lyQ3dvVUxjZVRJRVFRR0JpSTRPQmdoSVNGd2RYVTErWm4rL241VVZWVnhLdnJGWWpFV0xseklTd1pMSDJmUG51WDRNYmk0dUJpdE5tVVNVZDNkM1NaOUlVUWlFVUpEUXhFWkdRbC9mMytVbFpYWkpQRmxDcVpNUDlldFcwZTB0TmxWNFM0dUxsaThlTEhGcE9CVVF5YVRrUXBma1Voa05tRDI5L2RIWVdHaDBTQlV2NEovTXJCbzBTSWNQbndZY3JrY0xpNHV5TXZMNHowaFpXWm1BdUFuNVNXUlNFd1NXVjVlWGtoS1N1STErWnBySjlab05KeU9CYlZhalI5Ly9OSGlQdG13cG92TzBrSWtOemZYWWxEUzE5ZkhXNG9yS1NrSkZ5NWNJTzJ1UFQwOWFHbHBNVWpRV3VvZzBXZzA2T3ZyUTFkWEYzcDdlMDBTTkZLcEZCRVJFWWlNakRSWTlDZ1VDZzZCbDVDUVlEQ3U2WHMwNk1NU1FSSWFHbXBUUUhiNThtV2NQMytldkk2TmplV2RkQldKUkVoTVRDVG0wTDI5dlRoLy9yeEprdk5xQjBWUmsrb1ZVVjFkVFJZSnhycDVSQ0lSQ2dvS09KMHhaOCtlaFVhanNVbVd6UnBFUjBmYjlmMHBpa0pJU0FoWmZIUjNkeU10TGMzaS9pWW1Kamd0NzN6OGxhd1oxNHlocjYvUDZpUTBId1FGQmFHZ29BQWlrUWk1dWJsMkw4QXNWWHBhUWxkWEYvRWhtdTN3OHZJaXBQZjgrZlBSME5CZzEvNHNqZGRPT0hHMWdhWnBIRGh3QUY5ODhRV1VTaVVDQWdLd2FkTW1teEtxbnA2ZWVPNjU1N0I1ODJiVTE5ZWp0YlVWTDd6d0FwWXZYNDQxYTliTTZPUmpUVTBOOXUzYngrbFlZK1JoYjczMVZqS3VuejkvSGx1M2JzWEl5QWllZSs0NUE1SmtiR3dNbjM3NktmSFNFQWdFdVBQT08zSDk5ZGNiUGE2UGp3L1dyVnZISzlabVkzQndFSnMzYjRhYm14czJiZHBrZHhLdXNMQVFPVGs1ZG51QzJnb1hGeGNzV3JRSWZuNStGb3NzR09rcGMyQ1M2YjYrdnJ5MkY0bEVuQmo3eFJkZjVCU3k4TVhldlhzNXZxU1dZSXF3VWlnVUpFYWFUUVNqT1N4Y3VOQm9mTWlRaUdLeG1QTWVJNmZtNmVtSnVYUG5ZdTdjdVFnTkRVVklTQWptenAwTFgxOWZYckVyWThiZTM5K1Bpb29LM0hERERmamtrMDhJMmV2bjU0Zi8vdS8vdHRwRGI2WkFxVlJpKy9idEtDc3JRM1oyTnZrZUF3TUQrT2MvLzBuOFdmLzBwejl4N3ZIZHUzZGo5KzdkUk5YRzJzSlNwdGpSeDhmSDZMV3pWQXc2VlpETDVlUlpuZ3JKNmRiV1ZwSS9tOHlpTENlTXd4blptNEErZTJvTXJhMnRKSGxFVVJTeXM3TU5GdWduVHB3Zy84N016T1FzcHNiSHgxRlNVa0wwNWNWaU1mTHo4NmRkSjNLeTRPdnJpN1ZyMTFxY2lJYUhoM0g2OUdrRDAzRi9mMzlrWldYWmRIM3E2K3M1UGhndUxpNVlzbVFKcDVLN3U3c2JwMCtmNWhpbm1zS0tGU3VtclRxa3RiV1ZRNDR3aVRGSFNrRTVBalJObzdhMmxyeU9pSWl3bUV5WXpzbFBLcFZpOGVMRktDc3JRMDVPamxXTE1HWnhVMXRiUzlwRjQrTGlqTjRqZVhsNVVLdlZIR0pWSUJCQUxCWmJsV3hoazZ0WFc2VXhSVkhJeXNyQ29VT0h5SFU4ZmZvMEFnSUM0TzN0VGJZejEwRlNWMWVIOCtmUDgrb1FLQ3dzTkhxTmFackd5Wk1uU1dBdWtVZ1FGeGRuc0IyN1lzbll3dEZVNVJQN3ZLMWR1TkkwamNyS1NwSlVkM0Z4TVhwdTVqQnYzankwdHJZU29yaW1wc2FvLzRvandBNDQ3YjJmWFZ4Y0xBYXdTNWN1TmZuZWQ5OTlSMzZUd3NKQ2svNVNRME5EaE15ZXpPb2Vkb2NTUlZHWVAzKyswZTJZdWVESWtTTmtIR3BwYVlGWUxEYjVHVWZBRVpKVGJCOFNoVUtCZ1lFQmkvSWM3TzRSdnZKYXN3R09xRTZ6OTM2OGtvemhGeXhZZ1BIeGNTZ1VDaVFrSk5oTmtMQUxaeVlyRGhRS2hiemlBWTFHUThaNHZ0MHN0a3JTT3VHRU1YUjNkMlBuenAxa2paV1FrSURPems1ZUhoYzdkKzQwS3pPeWRPbFNsSlNVUUtWU1lkKytmU2d1TGtaaFlTRUtDd3RuWk1LM3JxNk9RNDZrcEtUZzFsdHZOU2dzMFdxMUdCb2Fna0tod0J0dnZJR1hYbm9KL3Y3K29Ha2FKMDZjd0wvLy9XK1MyUGJ4OGNHR0RSc3NKaDV0SWNYTHlzclEydG9LQU5pMmJSc2VmdmhodThiKzZmTGlaT09HRzI3Z05ZZis3bmUvNDczUDd1NXVYdHZuNU9TWTdTcVphclMzdDVOL3o4VG54VllZdTBlWmRaaisraUVsSlFWYnRteHhTSnlhbnA2Ty9mdjNvNjJ0RGErKytpcUpXZWZObTRjbm4zeVNySTJxcTZ0QlVSUVdMRmd3SytRQisvcjZzR1hMRm82VXJJK1BEeFFLQmQ1KysyMFM4eXhjdU5EZytnWUVCQkFGaUhmZWVRZlBQdnNzNzBJNnVWeE84a1NtbERQWUJNbDBGcVN3TzVHblFyNllYZFJhVUZCZzE3NjZ1cnJ3OWRkZlkvSGl4VWhMUytQbGUzVzF3MG1RMklnelo4NXdGbG1abVpsR3F4Y1pTUXhBTjdDeTRlSGhnY1dMRjZPa3BBUktwUkxEdzhNb0xpNUdmbjcrckdXZ0xjRmM0Q1dYeTlIUTBJRDI5bmFPQklKUUtNVDgrZk1SRnhkbmRlQ20xV3BSWFYxTkpqRkFwK1dwVDQ0QXVzblZHRG5pN3U2T2lJZ0lEc0dpdndoMWQzZTNlL0pseXlsNGVIaVlYT2lHaG9iaTlPblQwR3ExaEZUajQxa3gxZWpxNmlMZUxBS0J3R3F6YzZsVVNpWWpVNFFsVGRPa21sY2lrWmlzcmpwNDhDQXYrU1l2THk5Y2Q5MTFOaThRV2xwYXlML0R3OE9OSms5Y1hGd2NRbWl3ZlZyME94YjBmU3o0UUYvaWFxWlh4bnA3ZXlNaElZRXNSclZhTFpxYW1wQ2RuVTIyMGU4Z1lUOVRFeE1UUmhORmMrYk1RVlJVRksvcTZUTm56aERUVEVBM3h1c0h3ejA5UGFUeXpOWFYxZWpDYlRJcWtoc2JHem5WOVNrcEtWWUhSUUtCQUJrWkdjUnpTYXZWb3F5c0RFdVhMblU0a2UvSUxnYzNOemViOTZmUmFEaS9oN2tFS1B0NW1heUFVNlZTY1RxVUlpTWpJWlZLU1dHRlBzUmlNUW9LQ2xCY1hJeXhzVEY0ZUhoTW1XRzdQUWdJQ0lCSUpDTFBaRmRYbDFVRUNTUFRaUWw4NTJtbFVza1pZL2wyK0xLaDBXZzRWYWZtOWpGVDVEaXVWR1JrWkVDajBUaUUrR0hIYXBOVnphNXZaR29LeDQ0ZEk5MHhNVEV4dk1ZOWU3dW9uSEFDMEhVZmZQdnR0emh5NUFpSnRYSnpjN0Zod3diODhZOS9kTWd4SG5yb0lhU21wbUw3OXUwWUd4dkR4TVFFOXUzYmgzMzc5bUhUcGsyVDNoMXBMZTY4ODA0ME5qWmk3dHk1V0wxNnRVbFoxSmlZR0d6Y3VCRnZ2UEVHaG9hRzhPYWJiK0t1dSs3Q3Q5OStTd2dMUUhjOTc3dnZ2a2t6Qkw3aGhodHc3dHc1bEplWG83UzBGQUVCQWJ5bHFXWXFwbHNHaW8yTkd6ZGE1WFhLa0lyWFhuc3RycnZ1T3J1UHoxNlRSa2RINC96NTgzajU1WmR0MnRldnYvN0tXNlhDRm44SGU4RW9NK2pIZ1dLeDJHSHhlWDUrUHZidjN3K2Fwa2xlYWRHaVJkaXdZUU5uWFY5WldZbVNraEw0Ky92ampUZmVjTWl4Snd1blRwM0N6cDA3TVRFeEFZcWlzSGJ0V2lRbUprS2owWEJJa3lWTGx1RG1tMjgyK0h4QlFRSDYrL3V4YTljdXlPVnl2UEhHRzNqeHhSZDVkYklkT0hDQUZIc3lTaHo2TU5kQmtwYVd4aW1LbkV5VWxwWUMwSzNSMDlMU0p2VllWVlZWT0hYcUZBRGQydDNlTVcxNGVCaFZWVldvcXFyQ2swOCthWkNQZHNJUU16c0ROZ09objNDbktBcnA2ZWsyYTIxNmVub1NXUXlWU2dXNVhJNlNraElrSnlkUFNRdlhUSUJTcVVSTFN3dGFXbG9NRXBaQlFVRll1SENoVGNHaFhDN0hpUk1uaUNZN29FdENtT3EyWVA5TklCQWdKQ1FFVVZGUkNBd01CRVZSSElKRUg4Yk1WTlZxdFZVSkZmYWlOUzh2eitTZzcrN3Vqcmx6NTZLL3Z4K0xGeStlc3NuQld2ajUrUkc5NzhqSVNLc1RxbndTQk96QTB4enB3RGZaQU15ZXlsbjl4QnNiQW9FQU45NTRvMVg3MDVlNHN2YnowNEdFaEFUMDlQUmdaR1FFQ1FrSkhJMVl3TENEaEIxY3NaOTNOemMzUkVaR2t1UXpBSXNFeWZuejV6bVZnbkZ4Y1ViSkQ3WUhUMlJrcE5IN3k1UzVvSzJReVdTYzhjclgxOWZtSkxtL3Z6K2lvNk54N3R3NUFEcGk2ZGl4WTFpNmRLbkRpRDZOUm1OMGZKREpaTHpNOERRYURZYUdoaHhTdmNpdURxY295bXpTM1p6TW5hTlFWVlZGRXZWTXNZQWx1THE2WXZIaXhTZ3ZMOGVpUll0bVJWZXFVQ2hFVUZBUUtTcnA2ZW5Cd29VTFRZN0hLcFdLSXlQSVIxNEw0TmNkckZhcmNlalFJWExkL2Z6OGNNMDExMWhkQ1hqcTFDbXl1SFIxZGNXS0ZTdG1QUEY4cGNLUlNSSjJURG5kY2o5TVp4bUFLN2F3eW9tWmllSGhZUnc3ZGd4YXJSWVVSZUdtbTI3Q3pUZmZESXFpOE5aYmI1bjErbm5vb1ljQUFQZmRkeDhLQ3d2TkhpY3JLd3V4c2JINCt1dXZjZlRvVWRBMGpVV0xGczA0Y2dUUUpjOWVlZVVWWHAxY3ljbkp1TysrKzdCanh3NTBkWFhoNzMvL08zblB6ODhQZDk5OU42ZmdaN0t3WWNNRzlQWDFvYjI5SFh2MjdFRllXSmpOQnMyekNlYVMrRFJONCsyMzMwWlZWUlU4UER4QTB6UW1KaVp3KysyM1kvWHExYnlQd2RkTFRSOVNxZFFoUkEramN1TGg0Y0hwMHIwU3dheUpyZkdobTVpWVFITnpNODZlUFl1elo4OWl3NFlOSmhQNzNkM2QrUExMTHpsL1c3MTZOVzYvL1hhRGJSbmZsOGtpTnUwRnU4RHF2ZmZlQTZETFJ6N3l5Q1BFcjNUSGpoMmt1eU1wS1FrUFB2aWd5ZjNkZlBQTmtNbGtPSGJzR0VaR1J2RDY2Ni9qcFpkZU1wdWZHaGtaSVYwU0VvbkVaTktlVFpEb2o2dVptWmttaVJXKzROUHAyTjNkVGE1RldscmFwQlkwZFhSMDRQMzMzd2VneTFuY2ZmZmRkdStUS1ZZR25IRWlYemhYYWxaZ2ZId2NKMDZjSUlaUFFxRVEyZG5aSmcwTytjTFgxeGVGaFlVNGR1d1l4c2ZIb2RGb1VGdGJpOTdlWG1Sa1pNellBZFplakk2T29ybTVHUjBkSFFhSlRGZFhWNlNtcG5LOFJpWW1KdERWMWNWTEptWmdZQURsNWVVY3J3Yy9Qei9rNXVhYW5EeTl2YjNoNWVWRkVxVzJKdjlVS2hWT25qd0psVXFGeFlzWFQ0cjBTbng4UEpLU2txWjljVzRPRW9rRXdjSEJHQmdZbURSNUZ6Wko0TWpuNUpkZmZyRjdIeWRPbkxENXQvZnc4TERZVXNsTzVNN2srMkF5SVJBSWtKMmREYTFXYTNUU1p5ZXdCUUlCSjlucTQrT0Q0T0JnUkVWRklTUWt4Q3Bpckt1ckM5WFYxWng5R1RQRGJtOXZKMUpIQW9IQUpPbHRTV0xMR295UGorUGt5Wk1jVTd2TXpFeTdpTCtVbEJRTURBeVFJR3RrWkFRbEpTVW9LQ2l3Sy9rK09EaUk0OGVQSXlrcHlhRElZSGg0R01lUEh3ZE4wMGhKU1VGTVRJelJmUXdQRDZPOHZCeWpvNk1vS0NpdzJIVmdDZXprcDVlWGw5bWt1S09KTFgxMGRIUnc1TmtTRWhKNEIrWVNpUVRMbGkxeitEbE5KdWJPblVzSUVvVkNnWXNYTDVwTU1QVDI5cEtGazBBZ2NLaThWbVZsSmVrU2NIVjFSVTVPanRYa1NHOXZMMGQ3UENFaHdVbU9YQUdReStXY3hlWjBTc3BjdkhpUk0zZk14RTVpSjY1Y1JFUkU0S2FiYnNLaFE0Znc2S09QY21SSCtJNlhmR1hoZkh4ODhOdmYvaGJYWDM4OWZ2amhCOXgzMzMwMm56Y0Rjd1NPUGVEemZZYUdobkQwNkZIaVg4REF6YzBOcTFldnhzcVZLNmRNT3RmRnhRVy8vLzN2OGRKTEwyRjhmQnkxdGJWWEJVRmlDbXExR3R1M2IwZFZWUlVBNE82Nzc0YVhseGZlZXVzdGZQbmxseGdaR2NGdHQ5MDI0MDJUQndjSGlSeDNhbW9xS0lwQ1dGZ1lYbnZ0TmF2Mnd5U1E4L0x5N1BJMjYrbnB3WkVqUjJ6K3ZEbXdmVGZOeGNpWExsMGlCYmxuejU1RlIwY0hKd0Z2TEk0ZkdockNkOTk5WjFTSndwUWtPeFBIMmxvOFBkbGdGL2NCT29td0o1NTRnc1F6WDMzMUZZcUxpd0hvaW8rZWVPSUppL2Y3UXc4OWhJc1hMK0xNbVRNWUdCakEyMisvamVlZWU4N2sydWpqano4bWVZeWlvaUtUeFdqc2VJdFBsL2hrNE50dnZ5WHpoU21sRWtmZ3pKa3oyTEpsQ3lHd2JybmxGcXZXTnFibU5IWWhqYTJrN2RVRzUycU5Kem82T2xCYld5Y1JqQ3NBQUNBQVNVUkJWRXNTSW1LeEdIbDVlUTY3MFR3OVBRbEp3c2lpOVBmMzQ1ZGZma0YwZExSUjQ5L1ppb0dCQVRRM04zUGtNUmlJUkNMRXhzWWlQajZlazB6bzdlMUZSVVVGbEVvbFZDcVZTY01palVaRFRQM1lBMFZFUkFReU1qTE1CdTFpc1JqTGx5KzM0NXZwRXAwSER4NGtrMlo1ZVRseWMzTWQzcFV3V3hoZ0p2bk10NktqczdPVEkxbGtDZXdxaU9IaFlhdE5aVTFWSHJBbE5Hd0ZIME0vVzZIVmFqbUIyWlZLb3ZLQnVlNENkakNySDl3RkJ3ZmJwTW5iMXRhR3Fxb3FNcjY0dTdzalB6L2ZZR3hSS3BVY2FhVG82R2lUendFNzBXNVBFbFdsVXFHMHRKUWpEWlNjbkd5M1A1RklKRUplWGg0T0hqeElFbklNU1pLWGwyZlRlTlRaMlluS3lrcG9OQm9PMmNkOGorUEhqeE9DcTZhbUJxNnVyZ1pkQXFPam96aDA2QkQ1blk4ZlA0NGxTNWJZTlQ0eWNqV0E1WVFqKzNlenBtcU5EeFFLQmFuK0EzUXhnclV5aGJNTlFVRkJwT3NRMEMyb1RjVlliUG5Td01CQWh4RlV6YzNOaEpRU0NBVEl5Y214dWxwc2NIQVFKMCtlSks5OWZIeUlVYWdUL3dldFZqc3I5TG5aMFBmR216Tm56alNkaWE2TGtZR1hsNWRETk5iMW9WS3BuSHJWVHBqRXFsV3JzSHo1OGluclVnd1BEOGVqano3cWtIMnhZL1NwNkJ3ZkhCeEVkWFUxS2lvcVVGOWZ6NGxQM2R6Y3NIVHBVcXhldlhwYVZBRUNBZ0x3OE1NUFkyQmd3R1NYSlR1dXZGTFIwdEtDblR0M2t1S0dWYXRXWWNtU0pRQjBSTWxubjMyR2ZmdjJvYjYrSGc4KytPQ01udGVMaTR2SlBjYXNkY1Zpc2MyZEtSS0p4SzZ1bG9hR0Jydjl2MHlCblo5angrMWpZMk00ZXZRb0lVWFlpV0kyZkh4OEVCOGZ6eG5IaG9hRzhOTlBQK0hYWDM4bCt4WUtoU2dxS3NLNWMrZlEwdEtDNHVKaUpDY25jd2pGc2JFeFVoaG5TbUp2T3RIWTJJaW1waWJ5ZXNtU0piai8vdnZKUEw5NzkyNTgvLzMzQUhUeHpSLy8rRWRlTWJCSUpNSVRUenlCbDE5K0dUS1pESzJ0cmZqZ2d3L3cyR09QR1l5dnUzYnRJaEpTM3Q3ZVdMVnFsZG56WldCTnZLVy9yalNGVFpzMm1TMnNxNnVySStjYUZ4YzNLZjRqS3BVS1AvendBL2J1M1V1ZTJmejhmS3haczRiWDV4bDVZcVp6U1IvTW1zWVJkZ0JYQzV3RWlRV01qNCtqcXFxS2t6VHg5dmFHVXFra3V1eDh3UXc0bGhBZUhvN096azRBdWdWa1Mwc0wydHJhRUIwZGpYbno1czNxWktoR28wRjFkVFdIRVFaMHdXbFVWQlRtejU5dk5OSFUwZEZCSnFnelo4N0ExZFhWb0tKNFlHQUFsWldWbkVGUklCQWdPVG5aYW5OaVc4RUVINHp1WjI5dkw2cXFxcENSa1RFbHg1OXBDQTRPdG1yaGNmbnlaWTZwbkRVWUhoNDJ1Szhzd2Q3V3pPbkM4UEF3WjNFMVUyWFdwaHZzRGhKSFZIdjE5Zldoc3JLU3ZHWThnSXlOV1pXVmxSelRRSE5kVk95RnA2M0pLSTFHZ3hNblRuQ2VnZURnWU5LMXdrZDNmcytlUFViL3ZtclZLa2drRXVUbTVxSzB0SlRjZXhNVEV5Z3VMa1pLU2dwdlNVaXRWb3ZhMmxvaTJRVndDVW1hcGtsSENJT29xQ2lqRWtwU3FSUnhjWEZFeGt5bFVoSDVMMXU2cXBSS0pXZXV0MlQweVU2d09Kb2djWEZ4Z1Znc0pvVFV3b1VMWjEweTJWcTR1TGpBejgrUGRQSDA5UFFZbFZGUnFWU2MzNG12dkpZbDlQWDFjVWhOUHo4L3E2dDRoNGVIVVZwYVNzWWVwdFA0U3YvdHJFVlBUdy9PblR1SHhZc1hUL2VwV0FVMktlSHQ3VDF0aFV1am82T2M3akoydDdVajBkVFVoSjZlSGtSRVJDQXNMR3hXcnorY2NEeEVJaEZVS2hYSDc4d2FURXhNV1AxWmErTGRzYkV4VUJRRmQzZDN6bHFFcG1rY09IQ0F2SjRNeVpTeHNURTBOemVqcWFrSmpZMk5PSC8rdkVHRnI2K3ZMMWFzV0lGcnI3MTIybjJvek9uU2E3VmFrcWgwUkdlTHNVNkNqbzRPc3gwR25aMmRadDluQ25tc0JhUGE4ZXV2djVMNVh5UVM0ZmJiYitkVWk2OVlzUUpTcVJUYnRtMURSMGNIWG5ubEZhU21wbUxac21WSVMwc2pjL3p3OExESnpnSytHQjBkTlZwRXlnY2hJU0VZR3h2RHp6Ly9ERUJYWERQYmN4Q25UNStHcTZzclBEMDlJWkZJaUdRbTQxMzc2YWVma20zWmhVUTBUZVB6eno4M2VPNENBZ0tRa0pCQS9tUExhblYwZE9Ebm4zL21GR2tCT3BtcGUrNjVCMkZoWWVqdDdjVUxMN3dBdFZxTjk5OS9uM1RxQStDc0VlUGo0OUhiMjh0THhza1U3ci8vZnBzL0N3Q3Z2dm9xcDVNbE1URVJPVGs1T0hIaUJHNjU1UmFPblBiZXZYdUpyNnVQancrZWZmWlpxMGdKaVVTQ2pSczM0cFZYWG9GQ29VQjVlVGtDQXdOeDIyMjNrVzMyN05tRDNidDNrOWZyMTYrSFdxM0dpUk1uRUJnWUNGOWZYN2k1dVlHbWFadzVjd1pmZi8wMUFGMDhyazlrREEwTlFTcVZHcXp2RHh3NHdPa0NONGVBZ0FDVHhOL3c4REMyYmRzR1FKZW5YTDkrUGM4cndROXF0UnJIamgzRGQ5OTl4NUVNWHI1OHVWWEhZdVNKR3hzYnNYdjNic1RHeHBKaXM4N09UaHcvZmh6QXpDVHNaaXFjQklrSnFGUXFuRDE3RnEydHJaeEVaSFIwTkZKVFUzSG8wQ0dUSnFuMklqczdHNUdSa2FpdXJpWkpJclZhamFhbUpqUTFOU0V3TUJEcDZlbXpjcUVpRkFxeGFORWlVdlVyRkFvUkVSR0IrUGg0czk4bk96c2JhcldhSkVWcWEydUpoTlBZMkJoT256N05xU2dGZEJWMVdWbFpVOTV0c1dEQkFveU5qWkhncHEydERSNGVIZ2IrQ0ZjRFpvdWZoejVzTlNsa0o2R1hMVnMyYVpJWGJCa2dOemMzZUhoNFFLbFU4aVpoK2NBV0k5ZVpadTdJRG00ZElXOFRGQlJFQ0d6R0ROdllZcjI1dVJrOVBUM2s5WUlGQzh3U0gvWktOV2swR2h3L2ZwelRmZVhsNWVWd21ZU0FnQURrNXVhaXJLeU10S1ZydFZyMDlmVWhKaWJHNHZPdUwxTUo2QklFak9ZdEFJT0NoSUNBQUtNZVR3eVNrcEl3UGo1T0t2NFVDZ1VoU2F3bExWcGJXOG4zRWdxRkZqdU0ySXRnUnljM0tJcENYRndjYW1wcUVCc2JhN2QwMkd4QmNIQXdHZC9HeDhjeE9EaG9NSWV6NWJXRVFxSGRNcWVBTGxGWFhsN09XVWdQREF6ZzExOS9KYkZHU0VnSS9QMzlUWklkTXBrTUowNmNJS1FXUlZISXpzNTJWbXl4SUpmTFVWMWRqWjZlSG9lVGlwT053Y0ZCenRnMVdhUUVIMVJWVlhHZUFWczlwaXhCcVZSaVpHUUU5ZlgxR0JvYXVxcWxkNXd3anM4Kyt3eEhqeDYxNmJOZmZ2bWxnYTYvSlZoakFIM28wQ0Y4OWRWWG9DZ0tibTV1Y0hWMWhWQW94TmpZR0VlQzJkN25oNlpwVkZaV29yT3pFOTNkM2VqczdNU0ZDeGVNU3A2NHVia2hJeU1EK2ZuNVNFNU9ubEhrdVVLaHdKdHZ2Z21wVkVvUzBUUk40K3paczZSdzB4RUZDVXpTa1kzS3lrcE9jbGtmak1td0tiaTZ1dkltU1ByNit0RFUxSVRUcDAranJxNk9FOHNsSmlaaS9mcjFSc2Yzdkx3OEJBWUc0c01QUDBSdmJ5OXFhbXBRVTFNRER3OFB4TVRFSUMwdERUS1pEUHYzNytkMUhxWnc4T0JCSER4NDBLYlA3dHk1RTU5Ly9qa3A0Q2txS3BvUjhwNkZoWVc0NjY2N1RMNy95Q09QbUh6dnA1OStRbDFkbmNWalNLVlNUdEdGVkNwRmRIUTBrZnBPU2twQ1VsS1NRVHc5UGo2T3NySXlIRGx5aEZNRUFlamtwMjY5OVZha3BLU1F2NFdFaEdERGhnMTQ3NzMzb0ZhcjhjNDc3eUE3T3hzUkVSSFl0MjhmQU4zYUpqdzgzS0RyZExwQlVSUWVlZVFSTEZ5NEVQbjUrZVR2WDN6eEJmRUU4ZmIyeHJQUFBtdXhTTXdZd3NMQ3NHSERCbXpac2dXQXJqZzhKQ1FFMmRuWjJMbHpKOGZyZE1XS0ZWaTBhQkhrY2puZWZmZGRzN0tIeHJwTS92NzN2Nk96czVQa1FjUmlNY2JHeGpnRmRxWmt6aXlOdXlxVkNsdTJiQ0hkUU5kZmY3MURDQWFhcHRIUzBvS1RKMCtpckt5TVU5UW9rVWh3enozM1dKUlkxMGRCUVFHKy9QSkwwRFJOQ0M1anNJVkF2bG94L1NQbURNVEl5QWlLaTRzNTJyNnVycTVJVDA4bkMvSFEwRkJlMnNQc2dUWXlNcEozSUJRWUdJaWlvaUkwTnplanBhV0ZrMEJ6Y1hHWmxlUUlBeTh2TDZTa3BFQXVseU0yTnBaWEJaNUFJRUJ1Ymk0T0h6Nk15NWN2a3lyamlJZ0l0TFcxY1RRa21jUlNVbExTdEFTZVRGTGs4T0hEWkdCdGFHaUFwNmVuUTNYU3IwU2twcWJ5Tmw0c0xTMGxnWWRRS0NSRVprcEt5aFV2UmNNT3VLWlRBMzJtZ3oyR08wb3ZPRE16azhqOEdTTmY5YXZRUTBKQ0xDNis3U1ZJbEVxbGdVNXJmbjQrWjFGa2FvSEVoMFJpRXg5QlFVSEl6ODhuaVdDR2lERkdqckRIWlVDMzZHTi8xNWlZR0N4WXNJQ00wNDJOalJ3VFNTOHZMK1RtNWxvY3h6TXlNakF4TVVFcWNNYkd4bkRzMkRGY2M4MDF2SytuVXFra25YK0E3bmV6dEtoa1Y3NGE2MWlaTzNldVhhUmhaR1FrdXJxNk9BdXpLeDBoSVNFWUdCaEFVRkFRZ29LQ2pKSUw3TXI1b0tBZ2h5eiszZDNkc1d6Wk12VDA5S0NucDRmRUdZRHVmbXB0YlVWcmF5dkVZakdDZ29JUUVoS0NvS0FndUxpNGtPcmFwcVltOGhtS29wQ1ptZWtROHVaS1FWdGJHK3JxNnNpNHpCNExwZ01URXhNR2ZtUG1DcC9xNitzNXJ4M1Z1V1F0R2hzYk9kV0djWEZ4azBZMnNic2JaeHVoNVlRVFRFS0xNZGsyOW55N3U3dmp1dXV1cytzNEZFWGgxS2xUS0MwdE5mcSt2Nzgva3BPVGtaS1Nnb1VMRjA2WnY0aTFjSFYxUlc5dkwxbTdHZ05mMlplWkNwcW04ZTY3NzNMeU14UkZJVFUxRmRkZmY3MVJQMEUyWW1KaThKZS8vQVg3OSsvSG5qMTdNREV4Z2ZIeGNUUTNOMlBkdW5WV3lVUlBCbWlhSm10RXFWU0tsU3RYVHV2NU1CQ0pSRGJQSWVIaDRSWUpFaDhmSC96Kzk3ODN5STl0MnJUSllzNnNzYkVSbjN6eUNlZHZTVWxKV0wxNnRjbjRPemMzRndxRkFqdDM3b1JHbzBGNWVUbkt5OHZKK3l0WHJnUkZVZkR3OExCYnZ0MGVHSXVoaFVJaGh4d1pHaG9pNSs3cDZZbG5ubm5HTGptMTdPeHNyRm16QnQ5Ly96MUVJaEVVQ2dVcUtpbzQ1TWlpUll1SUFibWJteHZtekpsalZDS0tvaWlzV0xIQzZEVU1EUTFGWjJjbjVISTVoL0JtdzVSODE0NGRPOHgraCsrLy94NW56NTRGb0h2bWI3LzlkclBiODRWR284RW5uM3pDOFNnVWlVUzQ1cHByY1BQTk45dWtDTEp5NVVwY3VuUUp4Y1hGbkRVOUE3RllqSlVyVjJMcDBxVjJuZnZWQkNkQllnU2VucDVJVEV4RVhWMGRLSXJDdkhuemtKeWN6RW0wOE8wR1lFL0FDeFlzc0Nvb0VncUZTRXhNUkd4c0xNNmRPNGZtNW1aSUpCSmtaV1h4L3pJekZLWU1kODFCS0JRaUx5OFBCdzRjZ0VLaGdGcXQ1c2kwQUxvSk1pMHRiVnAxb1FIZFlKZWJtOHRKQ0o0NmRRcHo1c3h4TGpJZGdMcTZPaElBaXNWaUZCWVdvclMwbEhRVGFUU2FTVE9HbjI3bzYweXlxOXp0U1JUU05NM3BscHNKRlVmMmdpMkI1Q2dkZFlGQXdBa3MyYmg0OFNJeEZnY0FEdzhQaXpKdWNybWNjOTF0V1RpN3U3dGo4ZUxGS0NrcEFVVlJXTEpraVlFbU9MdU5tZzEycDlEcTFhdDVFVW1CZ1lGWXRtd1pLaW9xa0pXVlpmTGE2bXZBTW1PaFNDUkNSa1lHSjhIWTF0YkcwWnIxOFBCQVFVRUJyOStOSWRCTFNrb0lVVFEwTklRVEowNFk5WWN4aHFxcUtnNmhab2xrVmF2Vm5POW5pNlNYSlloRUlpeGV2SGpTaVA2OWUvZnkzbmF5REczMTRlWGxaYlo2U2w4R3paRkphcWxVaXZqNGVNVEh4ME11bDZPM3R4YzlQVDNvNys4blpKOUtwVUpYVnhlNnVycEFVUlRtekpsalFGQ0t4V0prWjJmYjVIRjBKV0o0ZUJoVlZWV2N6a2RBRjY5TnB3OEpUZE84L2Naa01obm52Z3NORFoweTN3VTJ6cDgvenhrbjNkM2RKN1VnaEoxMG1HNEpJQ2RtSmpaczJJQU5HelpNOTJrWXhkeTVjNGw4RGpPRzB6UU5pcUxnNmVtSjZPaG9YSGZkZFJ5SkhWdHgxMTEzRVYrMXNMQXdSRVpHSWlvcUNrbEpTUTdaLzFRaE1qSVNJeU1qQmg0cGtaR1JXTFZxbGRtT1hyNndwZ3ZJMGFBb0NyZmVlaXZlZXVzdHhNZkhJejA5SGRuWjJWYXBUUWlGUXR4d3d3MG9LaXBDZVhrNURoOCtqT3V1dXc3UjBkR0lqbzdHUGZmY000bmZ3REkyYnR5SWwxOStHYmZjY3N1MGo5dE16c3FTWWZtZGQ5NEp3SGczVjM1K1BxUlNLZVJ5T1JRS0JUUWFEVFFhRFdpYWhvZUhCNktpb3BDZW5tNTAvY1Nub0Rnek14UFhYMzg5U2twS2tKK2ZqMlhMbHZFeVdGKzZkQ2tpSWlMd24vLzhCMmZQbmlWeDhwSWxTNGc4bTdlM04rNjk5MTZMKzVwT2VIdDc0NldYWHNLNzc3Nkx1KzY2eXlGeDlhMjMzb3JSMFZFVUZoWmkzcng1QUhUcnZKOS8vaG1MRnkvR1F3ODl4SW45SG4vOGNWeThlQkhqNCtOUXFWVFFhcldRU0NTSWo0ODM2VVU0ZCs1Y2ptOGhBNUZJaE1qSVNLeGV2ZHBtZWJsVnExYWhycTRPSXlNajJMaHhvOE9LTEVVaUVYN3ptOS9nZi83bmYrRHY3NC9jM0Z3VUZSWFpwWFlqRkFweDc3MzM0bzQ3N3NEbHk1YzV4WWxpc1JoK2ZuNHpxbE54Tm1EMlo4QW1DWEZ4Y1JBS2hmRHo4NXQyUTJ5UlNJVDQrSGpFeE1STTJtSlN2OUozcGtHajBhQzd1eHZ0N2UxR2plTGMzZDJSbkp6TWEwS2JLbmg0ZUNBN094dWxwYVVRaThYSXlzcHlraU4yZ3ZHd1lmdVVwS2VudzlQVEUvbjUrYVR6cTdHeEVSTVRFeGFsaldZak9qczdPUXNYSmdubjR1SmlNZ25PQjMxOWZaenFEbnYycFEvMmZxY1NiRG1VeWRhS0h4Z1k0UGh6TUhySWxnZ1AvYVNocmQyQm5wNmVLQ2dvZ0ZBb3ROdVVuUStrVXFuRmFoUkdrb0VOaVVTQ3ZMdzh6amwyZG5aeXBCTmNYRnhRVUZCZzFjS09rVHc3ZE9nUVNlckpaREpVVjFkYkRKRGIydG80RW8xQlFVRVc1MzM5Q3N2SlNwWTZLaWczQm1PVlJqTWRuWjJkWkRFa0VvbnNxbkl6QnpjM044eWJOdy96NXMyRFNxVWlaRWxmWHg5NXhtbWFObHJ4bHB5Y1BLc1NZbzRFZTI0Q2RGMFh6YzNOQmd1MnBLUWtSRWRIendvWlRyVmFiU0Q5TWhsR25lWkEwelJPbno2TjV1Wm04amVHR0xhbm1NRlM3TStXbnBrTUV0Z0pKeVlUZm41K2VQMzExNmZrV0Y1ZVh2aC8vKy8vczNmZjRWR1Y2ZnZBNzhsTXBxVDNRZ1pDTHdGU0lGU2xTYVFqVlVYUlZWRkExa1ZYUVZkWHNLRXVhL21ob0lLS1dGZ0ZSQlJSWUYwNkJFSUpFS0tFUkVwQ1Fob0pxYVJQK2YweDE1enZETk1uazBidXozVjVPY3c1Yzg0N1NXYVNlZS96UHMrLzRlM3QzYVMvdHgyUmtKRGc4TlhyenozM25IRGJjRVdrcy9TZkpWcXExR1I0ZUxoSklOT3ZYeitzWGJ1MjBaOFBwVklwN3J6enpsYlhTOHZiMnh2TGxpMXpTWm5uVmF0V0FYQitCZUhpeFl2dDJtL2l4SWtXdDNYczJMSEpTMXJlZDk5OW1EbHpwc1BQczB1WExuanBwWmRRVVZHQm9xSWkrUHY3dDhuS0R2cXlXcTRpRW9udzJHT1BHZDEzLy8zM28ydlhyaGc2ZEtqSi92cS90eDB4YmRvMFRKczJEWUR1dlVyL2Z1V0tlVktaVElabm5ua0c5ZlgxRHEzcUdEcDBxSEFSdUtYZkE1MDdkOGEvLy8xdnAwcVlXU09WU3R2dFp3OVhZMEJpUmRldVhWdDZDRWJFWW5HVC9kRjFhME94MXBBMDZpY2Y5UFZjRGEvdTFYTjNkMGVQSGoyRVFLdTFDUTBOeGNDQkF4RWNIR3gxc3ErbFMwMjBCUVVGQlVoTlRUVzZhcnR2Mzc3Q2xRN2UzdDRZTW1RSWtwS1NvRmFya1pXVmhjTENRc1RGeGQxV1YvSWFycG9LQ2dwaTZHYkI1Y3VYamNMVXBpeExtSmVYaDFPblRnbVRnL3FKSzF0L1ZCazJ2Z1IwNy9IT0xLL1ZhNnFlTjg0b0xpNDI2c01DNk40UEJ3OGViUFNoTkM4dkQ4bkp5VWFUM3NPSEQzZnF3N1JDb2NEdzRjTng2TkFoNFh1UmxaVUZUMDlQaXhPYWhZV0ZSdUdNV0N4R1RFeU16WE1abG5tU3lXUk9UVkphV2hKT2xobUc0MkZoWWMzeWU5L2QzUjJkT25WQ1lHQWdmSDE5OGVlZmY1b0VBWVpTVWxLUWxwYUdzTEF3NFFybTV2Nzd4SkhWUWVZNGU5SE1yWDlMNmtzVTZJV0hoeU0yTnJiRnIyb0ZkS0dtUGVWSFVsSlNqRllqUmtSRU5PdUZVeFVWRlVoSlNURUo0K0xpNHB4Nno1ZElKRUk0YXJqeTZWYlYxZFhOOWp1VTZIYlEwaGRVdXBvckF1eFpzMmE1WUNTdWQ3dGRQSGNyVjMwZWFJdVQvYzZRU0NTTnV0akF4OGVuV1M1T2E4dkVZckhaY01RVlJDS1J5eSs0Y2VienVMKy92MTJ2UFZlSEkrUmFERWhzdUxVK2NXTWNQSGl3VVMvZTRjT0hPL1VCUlQvNTd1N3VidmI4OWZYMUpoOWlXNm8rYWtOREE0cUtpcENYbDRlQ2dnS0x3WUdIaHdlNmQrK096cDA3dC9wU1FQYXNhakVzM1FDNC9xcGhhdzIzOSszYjU1TGo2TG03dTJQcTFLbDJIOU1halVhRC9QeDhYTHg0RVNVbEpjTDlibTV1aUltSk1ibmFJQ1FrQkNOSGprUlNVaEpxYTJ0UlUxT0RZOGVPSVRBd0VOMjZkVU9IRGgxYVJmam5yTHk4UEtPK0I0NWViZEhXTlRRMElDOHZEektaRERLWkRGS3BGQktKQkdLeFdQaStWbFZWNGVyVnEwYjlKSUNtKzJNa0l5UERxRGE5bTVzYmhnd1pncENRRUpTVmxlSDY5ZXRRS0JTUXlXUndkM2VIUkNLQlZxdEZSVVVGTWpJeWpDYW93c1BEVzJYUTY0ekF3RUFvbFVvaFNPaldyUnVpbzZPTmZnZmw1K2NiTmNiVzE4VnR6QWN5UHo4L0RCdzQwS2dXOFBuejUrSGw1V1hTQStyVzh3TkFuejU5NE9YbGhhdFhyOExkM1IwZUhoN0N6NW1ibXh0cWFtcVFuWjF0VkQ3VFVnUDFob1lHcXgvQ2IxMWgwOXkveXh6cGozTHJDak5uSkNZbXVyUSt0NzdVbFMzTzlvRlJxOVVvTFMzRmpSczNoTDRrdHhLSlJBZ09Ea1o1ZWJuUlpISjlmVDJ5czdPUm5aME5zVmlNa0pBUWRPalFBUjA2ZEdpV2labVdXaDFrdUJMTGtFd21RM1IwZElzMk5uZEdSa2FHU2Exb2UvdWtOVlp0YlMzKy9QTlBYTGx5eFNpd2NuTnp3OENCQTUzK1ducDRlQWkvZHk1ZnZndy9QejhFQlFVWi9XMVVWVldGMU5SVW8zTnlCUWtSRVJFUjNjNWE5OHh5SzJCdmZXSjczRnFQM1ZIT1h0R1htWmtwVE9EcEUzTDlaSTlhclVaMWRiWFJCSkZJSkdxMkZMeTJ0aFkzYnR4QWNYRXhidHk0Z2ZMeWNxdTF6Z01DQXRDOWUzZEVSRVMwaWRJTWVtcTFHaGtaR2NMRXJ2N3JEK2hxNWFlbnB3djd1cm01dFVodDY5WkNyVmFqdUxnWStmbjV1SGJ0bWtsSTV1M3RqZmo0ZUlzSnZiKy9QOGFNR1lOang0NEpZY0tOR3pkdzQ4WU55T1Z5aEllSEl6QXdFSUdCZ2ZEMDlFUnRiUzEyN2RybDh1ZHg0TUFCbHgxcjZ0U3BjSE56TTJyK0xaZkxUU1o4VzZ2Qmd3ZmJEQ2l1WDc5dU5LbHRqbGdzeHRtelp4MStML1QxOVhWNVFGSmZYNC9rNUdTaEZ3NmdlMzhkTW1TSVVjMXJ3KytaTmZxZVU3Y0xrVWlFUVlNR1FhMVdRNkZRbUt6S3lNbkpNVm81b2w5MVk2bldyQ09VU2lYS3k4dU5ndi9rNUdRb0ZBb2hmTGw4K1RKU1UxT05mdDkwNk5CQnFPZWZuWjF0MUFqWkdrczl0YzZmUDQrY25CejQrUGpBeThzTG5wNmVrTWxrMEdnMHdvVUFoamdCMlhMcTZ1cHc4K1pOVkZaV29yS3lFamR1M0VCWldabkY5eHFKUkFLbFVvbWVQWHZDeThzTFdxMFdSVVZGeU0zTlJWNWVubEZZb2xhcmtaK2ZqL3o4Zkp3NWN3WWhJU0dJaUloQWVIaDRrNWYrYTA2WEwxODJ1cEJCVDZsVXR1ckd4SlprWjJlYk5HYnYzNzkvazY5K3VYSGpCckt5c3BDVGsyUHk4eWVYeXhFZkg5K28zMmZoNGVGQ1FOTFEwSURqeDQvYmZFeHdjSENidnJpRWlJaUlpTWdXQmlUdGdPRkVza3Fsc25sbFlZY09IWnJrZzJ4VlZSV0tpb3BRVVZHQmlvb0treXN1TGZIMjlvWlNxVVRIamgzYjdBU1NXQ3pHbFN0WDdDcWxGUllXMWk0L2lHWm1aaUluSndlbHBhVm15NWRJcFZMMDd0MGJYYnQydGZuMVVTZ1VHRE5tREM1ZHVvVDA5SFRoWjc2MnRoYVptWm5Jek15RVdDekdYWGZkMVdhV1dXZGtaQmlGckwxNzkyNHpQeWZ1N3U0MjMxUHNiY2J0NCtOajB2L0JHcWxVaXNHREI5dTl2NzJ1WDc5dUZJN295enNaTHNtMU4yZ1dpOFVZTkdqUWJiYzhXeVFTWWNpUUlTWmhkbVptSmxKU1VvekNFY05neVJXaW9xSlFVVkdCL1B4OEFMcEo2cVNrSk54MTExMDRkKzZjU1RqaDcrOHZOSk1FZEN0UjdBbEkrdlRwZzhEQVFMUGJ2TDI5MGREUUlBUzAxZ1FGQmJXNUNlUzI2UExseTBMcG9McTZPdFRXMWdwTklXMFJpVVFJQ2dxQ1VxbUVVcWswZXM4U2lVUUlDUWxCU0VnSVltTmpoZktndWJtNVJuL25hTFZhRkJZV29yQ3dVRGhlWkdTa3kvdW5PYnRxUmk4N094dkp5Y2tPUGNiUHo4K29ZYVpVS2tWY1hGeXJDL0xqNHVJQVdGK3hsWm1aYVZSNkQ5RFZRVy9LVlp0WldWbEMvelJ6T25ic2lKaVltRWEvVC9UczJSTTVPVGxHWmNPc0VZdkY2TnUzYjZQT1NVUkVSRVRVMmpFZ3NhR3hIekpiQTBkcXVRY0ZCUWtmSGwxTm85RWdKU1hGcnF1L2ZYMTlFUm9haW9pSWlGWlZWNzh4ZkgxOWJVNjQ2Y3RRdUpxK2lWVnpjSFpsajFRcU5kdncxc3ZMQzkyNmRVTmtaS1JESldqYzNOelFzMmRQZE9yVVNiaVMyL0JuTHlZbUJ0N2UzcWl2cjIreDVvSDJFb2xFNk5TcEV6SXpNMUZYVndkdmIyOTA3dHk1cFlmVklyeTl2ZTBLU01SaU1aUktKYUtpb3Bya2lsK2xVb21hbWhyOC92dnZDQWtKUVh4OHZFay9HSWxFQWk4dkwxUlZWWmxkR2VmaDRZSFEwRkQwNk5HanpZYS90cGdMOGR6ZDNZVVZqUHB3eE5YTnR2VXJXQTRjT0lES3lrcTR1Ym1oZCsvZVVDZ1VKdCtud01CQURCOCszT2o5eGMvUEQzSzVIUFgxOVNhL3M5emMzQkFRRUlBZVBYcFlIYmU5MzFPSlJHSlgzeE5YYU16S3k4YXUyaHcrZkxqVkZhTE5RUjljMkVzbWt3bkJSMWhZbUYwclB2Umx0NEtEZ3hFVEU0UGk0bUpjdTNZTnVibTVSaGRKNkZlZDNDNU5GUU1EQTlHclZ5K2twNmNqTEN3TUF3Y09iSlVyWk93Sk9UUWFEZHpjM0lUWHZwK2ZId1lNR05DazR3b0tDakliMUlXRWhLQjM3OTR1V1YwSDZONS9SNDhlamJTME5PVG41MXU4VUVraWtTQW9LQWhSVVZHM1hXOEZJaUlpSXFKYk1TQnBCeFFLQmJwMTYyWTB5V000U1NFV2k2RlFLQkFVRk5Ta3piaTh2YjNScTFjdm82YkVlcDZlbmdnT0RrWklTQWlDZzROYjVZZnF4dkx4OFVGeGNiSEpCSkgrNng4V0ZvYWVQWHMycXVtMjRXU2s0V1JXVytocm9HOThXbFpXQmc4UEQ0U0hoNk5qeDQ2Ti9wbVV5K1VZT0hBZyt2WHJoK3pzYkdSbFpVRXVsd3NCZzFRcXhkMTMzKzJDWjlDMHZMeThjTWNkZCtESWtTTVlPSEJncTE4OVlqaVpaTS9LaU9EZ1lFeWNPTkhtZm5GeGNlamJ0Nit3R2s2dFZrT2owVUNyMVVLcjFjTE56UTB5bVF3K1BqNU4valhxMGFNSFBEMDlFUjRlYm5IeWVOeTRjUUIwNzdtRzQ1UklKRzJxVEtBcktaVktLQlFLSEQ5K0hBTUhEa1JZV0ZpVG5FY2lrV0RZc0dFNGVmSWtCZ3dZSUV6eVJVZEhvNnlzRENVbEpZaUlpTURBZ1FOTnd0ZU9IVHNLTmY0MUdnM1Vhclh3M20ycG45ZXRiQVVrTXBrTXdjSEI2Tk9uVDdPRXRLR2hvWmd4WTBhelAxYXZOYnhuUlVaR1dneElwRklwZkgxOTRlUGpBMzkvZndRRUJEUTZ1RFFNUzJKalkzSDkrblZjdTNZTmVYbDVhR2hvZ0Z3dXQxaWlyUzNxMDZjUGZIeDhvRlFxVzNvb2pkS3RXemNFQkFRZ0tTa0pVcWtVZDk1NVo1UC9IZVhsNVlXb3FDaWtwcVpDSXBFZ0lpSUNYYnAwYVpLL3krVnl1ZkE3V3YrN3laQklKR29WcjFjaUlpSWlvdVlpMHJiMDVYeE8rdTIzMzFwNkNPUUVsVXFGWThlT1FhRlF3TS9QVC9pdkxaUTVNdXhINCtYbDFhakp6VnQ3dnJRMytuSXpZckhZNk1wRWZWM3NwaTQxcEZhcjIwUm9aRTVOVFUyVHJJalFhclZHcGMyYXUyRjBhNlB2WHdQb2ZoNWIyK3ZVc0R4S1kzb1dHYjZ2TmZkS3FwWjhIVlpWVlNFL1B4L2R1M2R2bHZQcGd6SDliVGMzdDBiOVRLblZhcU1TYjYydGpKRmhRM045NmFYV1FLdlY0dlRwMDNCM2Q0ZENvWUJDb1JENnd6Um5pVE9OUm9PQ2dnS0l4V0s3cXB5UGx3QUFJQUJKUkVGVVZwQVVGaFlLdC8zOS9VM0dXbDlmajZxcUtxTjlHc1BWeDNPVzRmdXdUQ1pyMUFVa3pxaXBxUkZDZDJkb3RWclUxdFlLLzViTDVWWmZDMXF0RmdVRkJRZ0pDV216ZjZNNFkvejQ4UzA5aEhaaDc5NjlpSXFLYXVsaEVCRVJVUnVXbHBhR2hJU0VsaDZHUTBSMmZoaGxRRUpFUkVSRVJFVE5qZ0ZKODJCQVFrUkVSSTExT3dja1hEOU5SRVJFUkVSRVJFUkVSRVR0RGdNU0lpSWlJaUlpSWlJaUlpSnFkeGlRRUJFUkVSRVJFUkVSRVJGUnU4T0FoSWlJaUlpSWlJaUlpSWlJMmgwR0pFUkVSRVJFUkVSRVJFUkUxTzR3SUNFaUlpSWlJaUlpSWlJaW9uYUhBUWtSRVJFUkVSSFJiVW9zRmtPajBiVDBNSWlJaUtpTjBtZzBFSXZGTFQyTUpzT0FoSWlJaUlpSWlPZzJwVkFvVUZkWDE5TERJQ0lpb2phcXJxNE9IaDRlTFQyTUpzT0FoSWlJaUlpSWlPZzJGUndjakxLeXNwWWVCaEVSRWJWUlpXVmxDQW9LYXVsaE5Ca0dKRVJFUkVSRVJFUzNxY2pJU05UVTFLQzZ1cnFsaDBKRVJFUnRUSFYxTldwcWF0QzVjK2VXSGtxVFlVQkNSRVJFUkVSRWRKdVNTQ1NJaW9yQ3RXdlhHSklRRVJHUjNhcXJxM0h0MmpWRVJVWGQxajFJSkMwOUFDSWlJaUlpSWlKcU9nRUJBWWlPamtaYVdob1VDZ1g4L1B3Z2s4bmc1c1pySm9tSWlPai9hRFFhMU5YVm9heXNERFUxTllpT2prWkFRRUJMRDZ0Sk1TQWhJaUlpSWlJaXVzMEZCQVJnNk5DaHVIcjFLb3FMaTFGZFhRMjFXdDNTd3lJaUlxSldSQ3dXdzhQREEwRkJRWWlKaVlGRWN2dkhCN2YvTXlRaUlpSWlJaUlpU0NRU2RPdldEZDI2ZFd2cG9SQVJFUkcxQ2x4UFMwUkVSRVJFUkVSRVJFUkU3UTRERWlJaUlpSWlJaUlpSWlJaWFuY1lrQkFSRVJFUkVSRVJFUkVSVWJ2RGdJU0lpSWlJaUlpSWlJaUlpTm9kQmlSRVJFUkVSRVJFUkVSRVJOVHVNQ0FoSWlJaUlpSWlJaUlpSXFKMnA4MEdKR0t4dUtXSFFFUkVSRVJFUkU3ZzV6a2lJaUlpYWczYWJFQWlsOHRiZWdoRVJFUkVSRVRrQkg2ZUl5SWlJcUxXb00wR0pQNysvaTA5QkNJaUlpSWlJbklDUDg4UkVSRVJVV3ZRWmdPU3NMQ3dsaDRDRVJFUkVSRVJPWUdmNTRpSWlJaW9OV2l6QVVsZ1lDQ3ZPaUlpSWlJaUltcGovUDM5RVJnWTJOTERJQ0lpSWlKcXV3RUpBUFR0MnhjU2lhU2xoMEZFUkVSRVJFUjJjSGQzUjkrK2ZWdDZHRVJFUkVSRUFOcDRRT0xwNllrQkF3WXdKQ0VpSWlJaUltcmwzTjNkRVJjWEIwOVB6NVllQ2hFUkVSRVJBRUNrMVdxMUxUMkl4cXFxcXNMNTgrZFJXbHJhMGtNaElpSWlJaUtpVy9qNys2TnYzNzRNUjRpSWlJaW9XWWhFSXBGZCs5ME9BWW5lalJzM1VGQlFnTkxTVXRUVzFrS3RWcmYwa0lpSWlJaUlpTm9kc1ZnTXVWd09mMzkvaElXRnNlY0lFUkVSRVRXcmRobVFFQkVSM1M2MmJ0MktxS2dvMW1rbklpSWlJaUlpSW5LUXZRRkptKzVCUWtSRVJFUkVSRVJFUkVSRTVBd0dKRVJFUkVSRVJFUkVSRVJFMU80d0lDRWlJaUlpSWlJaUlpSWlvbmFIQVFrUkVSRVJFUkVSRVJFUkViVTdERWlJaUlpSWlJaUlpSWlJaUtqZFlVQkNSRVJFUkVSRVJFUkVSRVR0RGdNU0lpSWlJaUlpSWlJaUlpSnFkeGlRRUJFUkVSRVJFUkVSRVJGUnU4T0FoSWlJaUlpSWlJaUlpSWlJMmgwR0pFUkVSRVJFUkVSRVJFUkUxTzR3SUNFaUlpSWlJaUlpSWlJaW9uYUhBUWtSRVJFUkVSRVJFUkVSRWJVN0RFaUlpSWlJaUlpSWlJaUlpS2pkWVVCQ1JFUkVSRVJFUkVSRVJFVHREZ01TSWlJaUlpSWlJaUlpSWlKcWR4aVFFQkVSRVJFUkVSRVJFUkZSdThPQWhJaUlpSWlJaUlpSWlJaUkyaDBHSkVSRVJFUkVSRVJFUkVSRTFPNHdJQ0VpSWlJaUlpSWlJaUlpb25hSEFRa1JFUkVSRVJFUkVSRVJFYlU3REVpSWlJaUlpSWlJaUlpSWlLamRZVUJDUkVSRVJFUkVSRVJFUkVUdGpxU2xCMEJFUkVSRVJFUkVUVStsVXVIcTFhc29LaXBDVFUwTjFHcDFTdytKaUlpSVdoR3hXQXlGUW9IZzRHQkVSa1pDSXJuOTQ0UGIveGtTRVJFUkVSRVJ0WE1sSlNWSVMwc1RKajFrTWhuYzNGaFVnb2lJaVA2UFJxTkJYVjBkeXNyS2tKK2ZqNmlvS0FRRUJMVDBzSm9VQXhJaUlpSWlJaUtpMjFoSlNRbFNVMU9oVkNyaDRlSFIwc01oSWlLaVZzck56UTBLaFFJS2hRTFYxZFZJVFUxRmRIVDBiUjJTOEhJUklpSWlJaUlpb3R1VVNxVkNXbG9hSWlJaUdJNFFFUkdSM1R3OFBLQlVLcEdXbGdhVlN0WFN3Mmt5REVpSWlJaUlpSWlJYmxOWHIxNkZRcUdBcDZkblN3K0ZpSWlJMmhnUER3OG9GQXBjdlhxMXBZZlNaQmlRRUJFUkVSRVJFZDJtaW9xSzRPZm4xOUxESUNJaW9qYkt6ODhQeGNYRkxUMk1Kc09BaElpSWlJaUlpT2cyVlZOVEE1bE0xdExESUNJaW9qWktKcE9odXJxNnBZZlJaQmlRRUJFUkVSRVJFZDJtMUdvMTNOejQwWitJaUlpYzQrYm1CclZhM2RMRGFETDhLNG1JaUlpSWlJaUlpSWlJaU5vZEJpUkVSRVJFUkVSRVJFUkVSTlR1TUNBaElpSWlJaUlpSWlJaUlxSjJod0VKRVJFUkVSRVJFUkVSRVJHMU93eElpSWlJaUlpSWlJaUlpSWlvM1dGQVFrUkVSRVJFUkVSRVJFUkU3UTRERWlJaUlpSWlJaUlpSWlJaWFuY1lrQkFSRVJFUkVSRVJFUkVSVWJ2RGdJU0lpSWlJaUlpSWlJaUlpTm9kQmlSRVJFUkVSRVJFUkVSRVJOVHVNQ0FoSWlJaUlpSWlJaUlpSXFKMmh3RUpFUkVSRVJFUkVSRVJFUkcxT3d4SWlJaUlpSWlJaUlpSWlJaW8zV0ZBUWtSRVJFUkVSRVJFUkVSRTdRNERFaUlpSWlJaUlpSWlJaUlpYW5jWWtCQVJFUkVSRVJFUkVSRVJVYnZEZ0lTSWlJaUlpSWlJaUlpSWlOb2RCaVJFUkVSRVJFUkVSRVJFUk5UdVNGcDZBRVJFUkVSRVJFVFV0dTNldlJzQTBMZHZYM1RxMU1uaHgyZG5aK1A4K2ZNQWdJa1RKN3AwYkszRnBVdVhVRmRYQjBEM2RhS21wOVZxOGVlZmY2SlhyMTdOZnU2TEZ5L2k5T25UQUlBNWMrYlkvYmhqeDQ3aCtQSGpBSURubm51dVNjYlczTEt5c3RDaFF3ZElwVks3SDNQcDBpVjA3dHdaRW9scnBpN0x5OHZoNCtNRGtVaGsxLzRxbFFvM2J0eEFhR2lvUzg3ZldtemZ2aDJlbnA0WU5HZ1EvUHo4Yk81LzhPQkJYTHg0RVFBd2YvNThwODZwVnFzaEZvdWRlcXpleG8wYkFRQyt2cjY0NTU1N0duV3N2WHYzQ3EvTmNlUEdJUzR1enE3SHBhV2w0WmRmZmdFQWpCMDdGdkh4OFkwYWg2TXlNek1CQUQ0K1BnZ01ER3pXYzkvdUdKQVFFUkVSRVJFUlVhTnMzcndaQVBEd3d3ODdGWkJjdW5SSk9NYnRHcENzWDc4ZStmbjVBSUN2di82NmhVZHorOHZPenNhNmRldVFtNXVMeFlzWE4vdGs1dFdyVjRYZzBKR0FKRDgvSCtmT25YUHBXQzVjdUlDREJ3L2lnUWNlc0d0UzNKVnFhbXJ3NXB0dkFnQ2lvNlB4OU5OUDIzeE1RVUVCVnF4WUFYZDNkNHdiTnc3MzNYZGZvOGV4WXNVS1ZGZFhvM2Z2M25qcXFhZXNUdGpyZjNhcXFxcncybXV2d2QvZjM2bHphclZhNU9YbElTSWl3dWErbVptWndudmdvNDgraXZEd2NLZk9hVTE5ZlQxMjdkcUZ1cm82NU9YbDRaRkhIckg1bVBUMGRDUWxKUUZ3TGlBcExDekUrKysvajN2dnZSZURCZzF5K1BGNmUvZnVCUUNFaDRjM0tpQ3ByS3pFMXExYlVWdGJpdzRkT3FCLy8vNTJQVTZyMWVLNzc3NURUazRPUEQwOUhRNjUwOVBUVVZSVWhCRWpSamd6YkFEQWE2KzlCZ0JJU0VqQXd3OC83UFJ4eUJRREVpSWlvbGJJemMwTkdvMm1wWWRCUkVSRVJHMUFjWEZ4azUvRDA5TVRDb1hDNG5aN0psc2J5NUZnS1RRMEZMVzF0UUIwQVY1c2JLek4xUWlIRGgyeSsvamg0ZUhvMmJPbjNmdTNsT3JxYW56MjJXY29LU2xCU2tvS2xpOWZqb2lJQ0NRbUpycnNIUDM3OTdjWXZDUW5KNk9ob1FFQTdBNW5UcDA2QlFCb2FHaEFXRmhZbzhkMzdkbzFGQlVWQWRBRk5yWldNK3pac3dlNXVia0FnTldyVitQbGwxOTJhaVhMMXExYnNYdjNia3lZTUFFelpzeXd1b0xtOE9IRFNFOVBSMEJBZ0V1ZXN6bS8vLzY3c0lwdHdJQUJUWElPUTlYVjFYanp6VGRSVVZHQnRXdlh3dDNkSGJHeHNVMStYbXQrL1BGSDFOYldRaXdXWStIQ2hYWi9YeE1URTVHVGt3TUFtRHAxcXRYM3dsdmw1T1RnZ3c4K1FFMU5EUW9LQ2pCNzlteTdWekpSODJCQVFrUkUxQW9wRkFyaEF4MFJFUkZSYTZIVmFxRlNxU3h1VjZ2VndtU29Jd3d2RERIM2VJbEVZaktoOU9HSEgrTE1tVE1PbjhzWnJYM0Z4NUlsUzVyOEhMTm16V3AwYVp2bUpKUEpNSGZ1WEt4ZXZScEZSVVU0Y09BQTdyNzdicXVQMmJCaGc5M0hIelZxbEZGQVVsaFlpS0tpSW5UczJCRyt2cjVPajl1VjFHbzFQdjc0WTVTVWxBQUFZbU5qb1ZRcW9WYXJzWDc5ZXBlZDU0VVhYckFZZmh3OWVsUzRuWkNRWU5meGtwT1RBZWhlOTY1WStXUDRQakYwNkZDYit6Lzg4TU80Y3VVS3JsMjdoaXRYcm1EanhvMTQ3TEhISERwbmJXMHRrcE9Ub2RGb3NHdlhMaVFuSjJQKy9QbG1RN1c2dWpxY09IRUNnTzU3ZFAzNmRZZk9wZWZ2NzI4MWhORUhUd3FGQW4zNjlISHFISTd3OFBEQWhBa1Q4UDMzMzBPdFZtUE5talZZc21RSm9xS2ltdnpjNXFTbnArUEFnUU1BQUpGSWhEVnIxdGg4eklNUFBvam82R2o4K09PUHduMi8vZmFic0tMRm1zY2ZmeHhSVVZGUXE5V1FTcVdvcWFuQnI3Lytpb0tDQWl4Y3VOQ2hrblBVdEJpUUVCRVJ0VUlLaFFMVjFkVXRQUXdpSWlJaUl6azVPVmkrZkxuRjdkOTk5eDIrKys2N1JwM2ppU2VlTUxudjJXZWZiZkVyajExSlgyckxVYjYrdnZEdzhIRHhhRnhyMkxCaG1EWnRtc3VPdDNQblRodzVjc1RpZG10L00vZnAwd2VSa1pFb0xTMUZSVVdGeFgwVkNrV2pyK2crYytZTU5tL2VERjlmWDZ4ZXZicFJ4M0lGclZhTEw3NzRBbi84OFFjQVFLbFVZdDY4ZWMwNmhzTENRcVNucHdQUXJUTHAwS0dEemNmazVlVWhLeXNMZ0c2Vmd5dCszdlVCaVVRaXNhdk1rMVFxeGQvKzlqY3NYNzRjRFEwTk9IandJSHIyN0lrNzdyakQ3blBLNVhLODhjWWIrT2FiYjNEMDZGRmN2MzRkYjcvOU5pWlBub3daTTJZWXJWell2MzgvcXFxcWhOdjc5KzkzOEJucVdIdWZWS2xVU0VsSkFRREV4TVM0ckxlTExaTW5UMFpKU1FuMjd0MExsVXFGRHo3NEFDKzg4QUs2ZCsvZUxPZlhxNnFxd3VlZmZ3NnRWZ3RBOS9Xd1orVmRYVjBkdnZ2dU95RmtCSURTMGxLN3psbGZYdzhBNk55NU01WXZYNDUzMzMwWGhZV0ZTRTVPUm5sNU9aNTk5bGw0ZW5vNjhXekkxUmlRRUJFUnRVTEJ3Y0hJeU1pQVNxVnF0ajllaVlpSWlOcVNBUU1HT054QVdkOFR3dFBURXlOSGpteUtZZG5seFJkZmRPcHhqenp5Q082NjZ5NlQrMTk0NFlYR0Rza21lNy9XbnA2ZUx1MmY0T1hsWlhYN29rV0w3RHJPamgwN3NHUEhEclBiM25yckxTaVZTdUhmYytiTU1kc0xwN0t5RXM4Kyt5d2FHaHJRc1dOSG8yMDNidHdBQUFRRUJOZ2N5L1BQUDIvWEtnRmJaY3Nzcld6U2FEVFlzR0dEc0hvaklDQUFTNVlzZ1V3bUF3Q0l4V0s3VnBEb3c4b3BVNlpnK3ZUcEZ2ZXo5SG5sNE1HRHdvVDBoQWtUYko0UE1DNXpGaE1UZy9MeWNwdVBVU2dVRnEvR0x5d3NGQUtYbUpnWXV3T1g4UEJ3VEo4K0hWdTNia1Y0ZUxoVHpkcmxjamtXTEZpQWZ2MzY0YXV2dmtKZFhSMSsvZlZYOU96WkV6RXhNUUIwQWQrdVhic2NQclk1MWtLK2t5ZFBvcWFtQmdBd1pNZ1FsNXpQWGc4OTlCQktTa3B3NXN3WjFOWFY0ZjMzMzhmTEw3OXM5SnByU3ZyVks4WEZ4ZkQzOThlS0ZTdmc3ZTJOWGJ0MllkdTJiUmczYmh6dXYvOStzNDg5ZXZTb0VGaU5HREZDZUUzczNyMGJXN1pzd2R5NWMyMnVUQU4wbisrWEwxK09kOTU1QjluWjJiaDQ4U0pXckZpQnBVdVhJaWdveUhWUGxwekNHUmNpSXFKV0tDSWlBaGN1WEVCK2ZyN0poeThpSWlLaWxxSlVLckYyN1ZxVCsvV1QxUGZmZno5R2p4N3Q4SEdQSERraXJEd3hkM3o5eEs0aFo1cmQ2Z01TSHg4Zmh4cG50M2FPTmd3bTUremJ0dzhORFEyUVNDUVlObXlZMFRiOUZlYk9US1M3VWtOREE5YXVYWXZUcDA4RDBBVldTNWN1TlFsdTNOM2Q3VDZtbTV1YjNmdGJDblhlZmZkZHMvY2JOcHhXcVZSR0piaysvL3h6dTg3NThNTVBXeXpmWlJqU2pCNDlHdlgxOVVMVGNWczhQRHdRRVJHQnUrNjZDN201dVVKZkVrdEdqUnBsOXY3aHc0Y2pNaklTYTlhc3daQWhRNFJ3QkFDKy8vNTdWRlJVUUNLUjROLy8vcmZKWlBuU3BVdFJWRlNFMGFOSG01VDUwbXExZU8yMTE1Q1ZsUVVQRHcrclBYSDBwYVU4UER3UUhSMXQ5WG00bWtna3dvSUZDL0Q2NjY4alB6OGYxZFhWMkxObmo4Tmx5NXloMFdqd3hSZGY0TUtGQ3hDTHhYanFxYWZnN2UwTlFCZDRxbFFxN05xMUM2R2hvU2EvdTdLenMvSFZWMThCMFAzT2VPQ0JCNFJ0Ym01dTBHcTErUGJiYitIdDdXMVg2VFp2YjIrOCtPS0xlTys5OTNEbHloVlVWRlNncXFvS1FVRkIwR3ExS0Nnb3NPczVWVlZWMmJVSzBaVkI5ZTJPQVFrUkVWRXI1Ty92RDM5L2Y2U25wME9wVkxLSkd4RVJFYlVLYm01dVZxL0Fsa3FsVHBYRU1aeDhiZTBscEZ5aHRmYzBhVXNNeTFscHRWcms1K2RiTGVXazFXcVJtSmlJNGNPSEM4MjZiYTFTQVhTVDkvb3J5ZVBqNDAwZWMrM2FOUUM2MVJyVjFkVkNlUjNBdEF6WTg4OC9EN1ZhYmZZOC8vdmYvNFR6ckZ5NTB1YTRESldVbEdEMTZ0WEl6TXdFb0F0SG5uLytlVVJFUkRoMG5KWnk0c1FKVkZaV092dzRTeXRZMUdxMTBJdytLQ2dJL2Z2M1IybHBxVU85WmdCZzQ4YU5kdTFuS1NBQmRCZkF2Zjc2NjBZclhWSlRVM0h3NEVFQXdOMTMzMjBTanVUbjV3dk41YzMxRERsMTZwU3dPbWI4K1BFV0c0Zm41dWJpenovL0JBREV4Y1ZCSXBIWVhKMWtqcjJQZWUyMTE5Q2xTeGVqK3hRS0JaNSsrbW04L3ZyckdEdDJMTzY5OTE2SHorOG90VnFOZGV2VzRlVEprd0NBQng1NEFEMTY5QkMyMzNmZmZTZ3VMc2JKa3lmeHpUZmZvSHYzN2thcldzckt5dURtNWdZQWVPeXh4NHpLWVkwZlB4NDNidHpBYjcvOWhnMGJOcUJmdjM1MnZZOTRlbnJpSC8vNEJ6NzU1QlBNbURFRGtaR1JBSFNsdk94ZFdaaVVsR1JYeU1mZk0vWmpRRUpFUk5SS1JVZEg0OUNoUTdoNjlTbzZkKzdjMHNNaElpSWlzbW5qeG8xMlR5YlM3V252M3IxMk5UQjJGWDFEOUtLaUlueisrZWZJenM3R3lwVXJMVFlOUDMzNk5MWnUzWXBEaHc1WmJKcHR6ckZqeDRSeVQ3ZVdPYXVycXhOS1p1M2F0Y3VrWk5LdFpjQSsvZlJUeU9WeXMrY3huR1IxNUFyd3JLd3N2UGZlZTBMQTRPdnJpeGRlZUVHWThGV3IxYmh5NVlyUkJIRlRHamh3SU1hTkcyZHgrNy8rOVMramYydTFXdno2NjY4QS91OUtlMzJBWlU1S1NnbzJiOTRNd0hKQWN1Yk1HVlJVVkFEUWhSY3RmZEdaZmlWY2JtNHVaRElaMXExYkI2MVdDejgvUDl4enp6MG0rLy8zdi84VmJ0KzZla1dqMFFpTnd6MDlQVEYrL0hpTDV6WHNhZUxqNDlPbzU5QVlIVHAwd01xVksrSHY3OThzNTZ1cXFoTEN3dW5UcDV1VXdoS0pSSmcvZno2dVg3K091TGc0azVKZjBkSFJlUG5sbDNIMjdGa01HRERBNVBoejVzeEJibTR1Um93WVlWYzRvaWVYeS9IY2M4ODU4WXlvcVRBZ0lTSWlhcVZDUWtMUXFWTW5uRGx6Qm41K2ZoWS81QkVSRVJFUnRYY2FqUWFYTDErR1NxWENOOTk4ZzZlZmZ0cnNmdm95YXpkdTNIQm9zdmkzMzM0REFIVHExQW05ZXZVeTJwYWRuUzJVY1dvcFhsNWVRbytKME5CUUxGbXl4S2pjMSs3ZHUvSEREejhnSVNFQjk5MTNuOFdlSGE3aTcrK1AzcjE3MjczL21UTm5rSmVYQndDWU9IR2l6ZjRVVjY1Y0VXNWJDa2owM3pNQVFoQVdFQkRRWWxmV2E3VmEvUGpqajlpNWN5ZmVlT01OVEo0OEdkdTNiOGU4ZWZOTVZzNzkrZWVmT0h6NHNQRHZuVHQzSWpvNldnaTQ2dXJxMEw5L2Y1U1ZsV0hDaEFrV1Y0OVVWRlFZSFVkUDMwdkRsb01IRCtMU3BVc09QU1k0T05qaXR1WUtSd0JkR0xSMDZWSWNPM1lNTTJiTUFHQjVGVXhXVmhaKyt1a25pOGZTaDFIbS9QSEhIMWk3ZGkxV3JseHBOdFRNemMxRlFFQ0F4ZThSb0F0TmJQMWM2c2R1V0phT1hJTUJDUkVSVVNzV0h4K1B5c3BLSkNZbTRzNDc3MlJJUWtSRVJLMmF0VjRBMXV6ZnY3L05sZ01wS3lzVEpxYXRVYWxVd20xNzZzZnJLUlNLTnZVMzRMQmh3ekJ0MmpTWEhXL256cDA0Y3VTSXpmMUNRME14YnR3NDdOcTFDNmRQbjhhNWMrZU1lajBBUUVaR0JpNWV2QWhBdHdva0xDek1yakdjTzNkT0tLRmxydG40aFFzWEFPaENpcmZmZmh1QXJxL08xcTFiQVJpWEFRUE05OVJwcktDZ0lJd2NPUkw1K2ZsWXZIaXhVVG1nNHVKaS9Qenp6OUJxdFRoNThpUm16cHpaNUFHSkk5UnFOYlp0MndaQXR4cGk3Tml4TmgrajBXaUUyK1lDa3JTME5PRjczUlRxNnVvYytqNVdWbFppM2JwMStPT1BQd0FBUC96d0EvNys5NzlqeElnUkprRmRmbjQrUHY3NFkyZzBHc2psY3ZUcDB3ZG56NTdGaHg5K2lCZGZmQkZLcFJJS2hRSno1ODdGckZtemhESlE1dXphdGN1bzNKdWV2VDJjenA4L0x3UWt6dlI5YW1saFlXR1lPWE9teWYzQndjRVdnelZIV1hzL0x5NHV4c3FWS3lHWHkvSFVVMCt4TWtRcnhZQ0VpSWlvRlJPTHhianp6anVSbUppSS9mdjNZOENBQVlpTWpHeng1ZUZFUkVSRXBMTjU4MmE3bXo3cjJWdHJIdEFGRGs4KythU2p3Mm94bnA2ZUxtME8vTUFERDJENjlPbDI3VHR0MmpRa0ppYWlvcUlDMzMzM0hmcjE2MmRVcGtrL0NlL2w1U1ZjVVc2UFgzNzVCUURnNStlSElVT0dtR3cvZi80OEFOMHFCWDNKTDhNU1d2cjdtdHJNbVRQaDRlRmhVcHJxbTIrK0VTYkpIM3Jvb1ZiWDUyZi8vdjFDQ2FtcFU2ZGFMRDlteURBZ01kZEFmdnYyN1RhUGNmbnlaWnc0Y1FMZHUzZkg0TUdEN1I1dmZYMDlGaTllakM1ZHVpQXVMZzdqeDQrMyt2a3NJeU1EYTlldVJXbHBLUUJkNmJUWnMyY0RNQzE1bFphV2huWHIxZ25sM0I1NjZDRU1HVElFcjczMkduSnpjL0gyMjIvanFhZWVRdCsrZlFIQTZ0ZXFvcUlDKy9idHMvdDV1VkpXVnBiRnB1TmhZV0ZHUVlFamdiRktwYkpyZnc4UEQ2dXZ1eVZMbHJqc2ZjcGFiNWE5ZS9laW9xSUNGUlVWV0xGaUJSNTQ0QUduTGlLZ3BzV0FoSWlJcUpXVHkrVVlNMllNa3BPVGNlclVLVnk4ZUJHOWUvZEdlSGk0eTY1NklTSWlJcUsyUmQ5MHVTVUVCZ1lpTURDd1djN2w2ZWxwdEJyQ0dybGNqa21USm1IejVzMG9MeTlIVGs2T01CSDcrKysvSXlNakE0Q3VPYk85eDB4UFR4ZFdJb3diTjg3azcrL0t5a3BoKzYybHQ4eHhwRG0yUGZzT0dEQUF6enp6REFCZDc0NWJIVHAwQ09mT25RT2c2d3RpR0FRc1diSUVnTzU1V2V0aDBkUktTa29na1VnUUZCUmt0VytKSWNNbTk3Y0dRaGtaR2NMMzJwSzZ1anFzWExrUzlmWDF1SHIxcWtNQnlaOS8vb202dWpxa3A2ZWpwcWJHN0tvaVFCZmk3Tml4QXovLy9MTVE2QXdiTmd5UFB2cW9TYkJSWGw2TzdkdTM0OENCQTBLNXRudnZ2VmRZdGJGNDhXSzg5ZFpicUt5c3hMdnZ2b3VFaEFUTW1qWExhdG1tWDMvOTFlenFrZVp3NU1nUmk3MklFaElTakFJU1J3TGpvcUlpdS9ZZk0yWU1IbjMwVWJ1UDIxVHV2LzkreU9WeWJOKytIU3FWQ2hzM2JrUldWaFllZWVRUnM4RWV0UXpPcWhBUkViVUJZckVZUTRZTVFaY3VYWkNhbW9yang0L0R6YzBOUVVGQjhQRHdnRnd1dDdxMG1vaUlpS2c1dFBjbTdhNHNFMlpyY3Z5dHQ5NXkyYmtjZGM4OTkyRFdyRmxtdHpWMWszYkQrdnMxTlRVb0t5c3oyaDRWRllXb3FDaE1tellOTXBsTXVOcjhoeDkrQUtBcnhkV2pSdytUcTlCRFFrTE1ubS9IamgwQWRHV3hibTNPRGdESGp4OFhKdXY3OWV2WGlHZm1lcm01dWZqUGYvNERRTGY2NWJISEhqUGFYbHhjREFDb3JxNXU5ckVadXYvKyt6RjY5R2pjdkhrVERRME4rT3FycnpCaHdnUkVSRVJZZkl4aFFHSTQwYXpWYXZIZGQ5L1pQS2RNSmtOY1hCeE9uRGlCakl3TWxKU1VJQ0Fnd0s3eDZzdGtBYnFTeU9ZVUZ4ZmpzODgrRTRJYWQzZDNQUFRRUXhnOWVyVFJmcG1abVRoMDZCQ09IajBxaEJseXVSeVBQdm9vaGcwYkp1d1hIaDZPVjE5OUZlKzk5eDRLQ2dxd1o4OGVKQ1VsSVNFaEFXUEdqREVwdzVlYm15dThEcnQxNjRiTGx5L2I5ZHhjeGQvZkg1MDZkVEs2THpzN3UxbkhZSTBqb1V4amlFUWlUSjgrSGVIaDRmanNzOCtnVXFsdzVNZ1JYTHQyRGM4ODgweXo5bVFoeXhpUUVCRVJ0U0VoSVNGSVNFaEFhV2twY25OelVWUlVoS0tpSXRUVTFCZ3RNeWNpSWlJQ21yY2hibk54NUFwOFMvTHo4NTA2VHYvKy9iRjA2ZEpHbjUrY1p6Z1pmdmJzV1h6NjZhZG05MHRMU3pON2YyRmhJVjU2NlNXVCsxZXRXbVZ5WDExZEhRb0xDNFhiMjdadHc5eTVjNDNLS1hsNWVjSGQzUjBCQVFFMkc0c0R3TXFWSzIzdTR3aExKWmJxNit2eDhjY2ZvNzYrSGlLUkNBc1hMalM3d3NRZVpXVmx5TXpNTkxzdEtDakk2ZU1hQ2cwTlJWQlFFSll0VzRhOHZEeWtwNmZqMVZkZmhaZVhsOW45RFFNU3cxVTlCdzRjUUZaV0ZnQ2djK2ZPd20xemhnNGRpaE1uVGtDcjFlTEVpUk9ZT0hHaVhXTTFERWdHRFJwa3NqMDVPUm5yMTY4WGVoTUZCUVZoOGVMRndxcUoydHBhYk5teUJhbXBxVUpJWlhpOEJ4OTgwR3hZRXh3Y2pGZGVlUVZmZlBFRlRwOCtqWnMzYjJMNzl1M1lzV01IK3ZUcGc5allXTVRIeHd1TjZQVmZvd2NmZkJBclZxeXc2N201eXBRcFV6Qmx5aFNqK3l5OTU5b1RMT3NmR3g0ZTdwTFhVSFAxSU5FYk1tUUlBZ0lDc0dyVktsUlZWZUhtelpzbUs1K281VEFnSVNJaWFvUDgvZjF2eXdrUElpSWljcTJtdkpMZm5QYllwTDJsT0RKSnVHWExGcHc5ZXhhQWJvSng4ZUxGalZwOWZPdWt0ZUdGT25mY2NRZW1UcDNxOUxITnVYbnpKdDU4ODAwQTV2dE5OQldaVElZMzNuZ0RhOWFzd1lVTEY3Qm56eDVVVlZWaHdZSUZRa2d5Yk5nd0tKVktoNjdRZDdUM3djR0RCNUdZbUFnQVdMWnNtYzM5dFZvdFB2MzBVNkd2UjFoWUdLS2lvaHc2cDZIRGh3L2o4T0hEWnJmTm16Y1BvMGFOY3ZyWWhzUmlNVWFPSEluTm16ZmordlhyK09pamovRDg4OCtiblVoV3FWVENiZjNQUkdWbHBiQlNTQ3FWWXZiczJYanZ2ZmNzbmk4Nk9ob0toUUkxTlRWMkJ5VDYwbTBBRUJFUllmWjc2ZVBqSTZ3RzZkdTNMLzc2MTc4YXZXYmtjam5rY3JrUWprZ2tFc1RIeDJQeTVNa21xeTV1NWVucGlhZWZmaHBwYVduNDl0dHZjZTNhTldnMEdwdy9meDZYTDE5R1hGd2NqaDQ5S3F4Y0dUcDBLTHAzNzI3emViVTN6ZFdEeEZDUEhqMndmUGx5ZlBiWlozanl5U2VGL2pPTzlHQUJnS3FxS3JzZkV4SVN3aURHRGd4SWlJaUlpSWlJaU1nbXRWcU5temR2V3QybnRyWldhQzdzQ1AyVjFnQXNQdDdMeXd0aXNkanVxN3pOMmIxN053RGRKT1BJa1NNZGZyd3JtNDgzbHIxanVYanhJbEpTVWdEb3lyMDg4Y1FUVmtzWE9jUHcrK2ZyNit2eXIxTkpTWWx3MnpBZ0dUNThPSVlQSCs3U2M5M0swOU1UUzVjdXhVY2ZmWVN6WjgvaTJMRmpDQWtKTVdyeTNyRmpSM1RzMk5IaU1Rb0xDNUdVbElTa3BDVFUxdGJpd3c4L2RHZ01OMjdjRVBxYzJPT2JiNzVCY25LeVErZHdOV2RMclUyWU1BRVhMbHpBdVhQbmNPSENCV3phdEFrUFBmU1F5WDdtU213bEppYWlxcW9LQURCcDBpU2JGNVJKSkJMRXhzWWlLU2tKbVptWktDNHVSbEJRa05YSC9QNzc3OEp0YzZ0SEFLQm56NTZZTTJjT1NrdExjZSs5OTVvTkkyZlBubzJLaWdwMDdOaXFKbnhzQUFBY2RFbEVRVlFSZVhsNUdEeDRzRU92eTZpb0tMejU1cHY0NDQ4L2tKaVlpTk9uVCtQQkJ4OUVjSEF3L3Z2Zi93SUFGQW9GN3IvL2ZxdkhXYmR1SFpLU2t1dzZwNjBnb0MyRjNPKy8vMzZMOVBQVWwwb3o1R2k1TC8xN2lUM2VlZWNkaElhR09uVDg5b2dCQ1JFUkVSRVJFUkhabEp1YmkrWExsMXZkWit2V3JkaTZkV3VqenZQMDAwK2J2WC9GaWhYbzFLa1Q1c3laNC9TeDlRR0pqNDlQbzQ3VFZxaFVLbno1NVpkQzArY0pFeVkweWRYa2hnRkpVNnp3YUdob2FOTGoyeUtSU1BDM3YvME5iNy85Tmk1ZnZvd2RPM1lnTGk3T3FOSDByZlJmY3dCNDRZVVhoTnRTcWJRcGg0cnQyN2RqLy83OUxqM21xRkdqTEs0TUN3d01kT201UkNJUjVzK2ZqMlhMbHFHc3JBeDc5dXhCOSs3ZE1YVG9VS1A5REZlUTZDZTZCd3dZZ0MxYnRpQWtKQVJUcGt3UnlxTlpFeDhmTDB3Mm56aHhBcE1uVDdhNmYycHFxdEZqTGJIVmJGNHNGbVArL1BuWXRHa1REaDA2aEVPSER1RysrKzZ6ZVg1RElwRUkvZnYzUi8vKy9WRlRVeU0wYkwvNzdydXhiOTgrekprengrNitLdTFOVVZGUlN3K0JXaEVHSkVSRVJFUkVSRVJFdDZGZmYvMVZLTE1VSGg1dXNiRzZXcTNHZ1FNSE1IcjBhS2V1cWpaczhtMVlTdWpRb1VQWXNHR0R3OGQ3NUpGSGpCcWlHMDZHV3dvWURFTVVSOWdidUVna0VpeGF0QWovL09jL1VWOWZqNTkrK2duUFB2dXMwVDUxZFhVNGMrWU1qaDgvYnJUU1FLOVRwMDRZUEhpd3d5VjFERmR1bVh0c2VIZzR0Rm90Tm0zYWhOOSsrdzJBcnFlSFBRR0JQWHg5ZlcyV2ZyclZzR0hETUczYU5JdmJyVjAxNyszdGpZVUxGK0tkZDk2QlZxdkZsMTkraWNqSVNLT1ZTZVpLYklXR2hxSmZ2MzZZT25XcTNkL1g2T2hvU0tWUzFOZlhJems1MldwQW9kRm9oUDRqb2FHaEZsY04xZGJXMmx4dEJ3QlpXVm5DOTZ0NzkrNFlQSGl3U1U4U1IxUlZWU0VvS0FoaFlXR1lPWE9tU1VONFcrYk5tK2Z3T1E4ZE90VHNEZUJkWWVYS2xjMWVZZ3ZROVFZcUx5OUhjSEN3Y0orMWxUY2FqUWJMbGkwVDNzZVhMbDJLL3YzN096OVlNb3NCQ1JFUkVSRVJFUkhaMUtsVEo0c1RPZlgxOVZpelpnMVNVMVBoN3U2T1o1NTV4dVlramxxdHhxcFZxL0Q3Nzc5RExCYmpzY2NldzRnUkk1cGk2TTNHRlEza1hhV2dvQUMvL1BJTEFOM1Y2Z3NYTGpRN2FWeFVWSVExYTliZzZ0V3J1SGp4SWhZdFd1VHd1UXduZy9WMTlWM0oxZ3FTaG9ZR1BQSEVFMDRkMjVHeVFNSEJ3Umd4WWdUMjdkdUgxTlJVVkZaV1FxRlE0Tnk1Y3poKy9EaFNVbEtFM2hPR0prMmFoRHZ1dUFOS3BSTFhybDF6dUtTT0lYT1AvZUtMTC9EcHA1L2k1TW1UQUhTQnh2UFBQNCtsUzVjNmZaN0c4dlQwYk5RRWRGUlVGRWFOR29XREJ3K2l0cllXbjN6eUNWNTk5VlVod0RNWGtBREEvUG56NGV2cmEvZDVwRklwK3ZidGk3Tm56eUl6TXhNbEpTVVdWMTFjdW5SSktPRmxxYndXb0N2MXRYSGpScnZIb0QrMks3NWYrcC9uZSs2NXgrSEhPdE5MNXNLRkMyMHlJR2twS1NrcCtPU1RUeEFiRzR2WnMyZERxVlJhM2YvQWdRTkNPREp3NEVDR0kwMkVBUWtSRVJFUkVSRVJPYTI2dWhvZmZQQUJNakl5NE83dWpyLy8vZS9vMTYrZjBUNzZWUVREaHc5SDc5NjlBZWdtN2YvMnQ3L2hYLy82RjdLeXNyQisvWHBjdjM0ZE0yYk1hRlFEY2RKTkhxOWJ0MDZZUko0K2ZUcTZkT2xpZGw5dmIyOWh2K1BIanlNME5CUXpaODUwNkh6NnB0V0E1WkpMNzcvL3ZzMnIraTJWVnpNTVNKcTZSSlV0OGZIeDJMZHZIelFhRGE1Y3VRS1JTSVRWcTFjYjdTT1ZTaEVVRklTOHZEd0FzTmtId2hYUzA5TUIvRi9QRk1NcjFOdXFPWFBtNE55NWN5Z3RMVVZwYVNrS0NncUVDV1hESU1ydzU4cVJjRVF2TGk0T1o4K2VoVmFyeGVuVHAzSDMzWGViM1UvZnl3ZXdIcEJRNjlkU1BVak9uRGtEclZhTHMyZlBZdXJVcVZiM3JhbXB3VTgvL1FSQTk1N3k0SU1QTnNjUTJ5VUdKRVJFUkVSRVJFVGtsT3pzYkt4WnN3YlhyMStIcDZjbm5ubm1HZlRxMWN0a3YwT0hEZ0VBT25mdUxBUWtBQ0NYeTdGMDZWSzg5OTU3eU1yS3dvNGRPM0QrL0hrc1dMQUFZV0ZoemZZOFhHWGx5cFV1TzFaalZobHMyYklGbVptWkFIU2xlNlpNbVdKeFg3bGNqbWVlZVFhdnZmWWFxcXVyOGZQUFB5TTBOQlIzM0hHSDNlZkx6czRXYmx2NnZ2bjYranJkUDhTUmdPU2hoeDVDWEZ5YzFYMU9uRGlCNzcvLzNxbXhHQVpBcGFXbGlJMk5GZjdkbzBjUGpCZ3hBa09HRExHNGlrQ3BWQXBYK2F0VUtxaFVLc2psY3F2bjNMWnRHM2JzMkFIQThvcVhNV1BHWVAvKy9YamhoUmNjTG9mVldpa1VDano2NktQWXZYczNGaTFhQkQ4L1AyR2JLL3ZTeE1iR1FpUVNRYXZWSWprNTJXWkFFaHdjYkxYL1RFSkNnc1dlTFFDd2MrZE80ZWR2N3R5NU52dVZBTHBBYU5teVpTZ3NMRVJnWUNEZWVlZWRGcG5ndjEyMFJBOFN0VnFOYytmT0FRQUNBZ0xRdFd0WHEvdHYyN1lObFpXVkFIUWhkMUJRa05GMmxVcUZuVHQzSWpvNjJtSUFUdmJoSzRtSWlJaUlpSWlJSEtMVmFyRnYzejVzMmJJRjlmWDFDQTRPeHBJbFM1d3FxZVB0N1kyWFhub0pxMWV2eHZuejUzSDU4bVVzVzdZTUNRa0ptREpsaWxGUGk5Ykl6YzFOV1BIaXFwcjIrdU1hL3Q5ZVo4NmN3Zi8rOXo4QWdJZUhCeFl0V21UekdLR2hvZmpyWC8rSy8vZi8vaDgwR2cwMmJOaUFvS0FnczJHWE9WZXZYZ1dnQzBHOHZiMGRHcTg5REZjTHlHUXlxL3Q2ZTN1YlRDVGVxakUvVTRZVDgyNXVidkR6ODhQTW1UTXhkT2hRaElhRzJuMmNzckl5ckY2OUduSzVIRXVXTElGWUxIWjZUQUF3ZXZSb0RCa3lCQkVSRVkwNlRtc1RHeHVMbUpnWWlFUWlvL3ZyNnVvQTZNS1JXN2M1eXRmWEYxMjZkTUdWSzFkdzhlSkZWRlZWd2RQVDAyaWZ3c0pDb2RSUlkxYVBYTGh3QVQvODhBTUEzWW82ZThJUkFQajIyMitGbmpJelpzeGdPTkpJK2g0a2FyVmE2T3NURWhKaTF3cTF1cm82bEpXVkNZOTU5TkZIN1RybmhRc1hoSDVOZ3dZTnN2cHplK25TSmV6ZHV4ZUFycnpsaEFrVGpMWlhWVlhoOWRkZlIyRmhJUklURTdGaXhRcWJRU3RaeGxjVEVSRVJFUkVSRWRrdE56Y1hYMy85TlRJeU1nQUF2WHIxUWs1T2psMHJIcjcrK211clBSOUdqUnFGUTRjT29hR2hBYnQzNzhiQmd3Y3hldlJvakI0OXV0V3VLRm13WUFFV0xGaGdkbHRkWFozRkNYMjFXbzNMbHkralo4K2VacmQvK2VXWHFLaW9jS2luUjNGeE1kYXZYeS84Ky9ISEg3Y1pGdWoxNzk4ZnMyYk53dGF0VzZGU3FiQjY5V3E4OHNvck5pZjlLeW9xaEZKUzNidDN0M3Vzam5Ba0lHbHErakFJQVB6OS9RSEFhak55UzVLU2tvVGVEZXZYcjhlQ0JRc2FOZEZ2cVcvRzdjRGMxMFVma0xpcTVGcDBkRFN1WExrQ3RWcU5sSlFVa3hWVVo4NmNFVzRQSGp6WXFYTVVGUlhoNDQ4L2hrYWpRVVJFaE4xTjBYLzU1UmNjUEhnUUFCQVRFOVBtZXpXWlUxWldocE1uVDlvZEdEbExYOFpQLzlvdEtTbkJ5eSsvREFCNDVaVlgwSzFiTjV2SCtPT1BQNFN5ZW12WHJqVTVwaVg2SGtHQTlaQk5wVkxoaXkrK2dGYXJoWnViRytiTm0yY1NvSHA2ZXFKWHIxNG9MQ3pFOWV2WDhmWFhYMlBod29VMngwN21NU0FoSWlJaUlpSWlJcHZLeXNydzQ0OC80c2lSSTlCb05BQ0FvVU9IWXY3OCtYanV1ZWRjY281NTgrWWhPam9hR3pac1FGVlZGV3BxYXJCNzkyN3MzcjBiUzVZc1FYUjB0RXZPNHlwYXJSWXJWNjVFMzc1OU1XSENCR0d5dHJ5OEhGdTJiTUdwVTZmd3ozLyswNlQ4eWRHalI3RnAweWJjdkhrVGI3NzVwa21qM3BLU0VtemJ0ZzFKU1VsNDlkVlhFUmtaYVhNc3RiVzErT2lqajRRbTBtUEhqa1Y4Zkx4RHoyZnk1TW00ZE9rU3pwNDlpNXMzYitMRER6L0VLNis4WXZYSzVCTW5Ua0N0VmdPQTFSVW56alpSQjNTMStQV2E2eXJwMHRKUytQcjZHcTIrS1M0dUZrcGRpY1hpUnBXMW1UaHhJcTVjdVlLVEowL2kyTEZqQ0E0T2RyajNTM3RXVzFzTHdIV0JXWFIwTkxadjN3NUFGNGJjR3BDY09uVUtBQkFVRk9UVTk3Mit2aDZyVnEwU1NpYmw1dVppMmJKbGlJdUxRMnhzTEhyMDZHRXlDYTdWYXJGbHl4YnMzcjBiZ0c2bDEvejU4eDArZDJ1bTFXcXhmLzkrYk4yNkZXRmhZVTBla0F3Y09ORG8zL3IzUzBCWDBzMFZ4elJIbzlFSUladWZuNS9WTVBtbm4zNFNRdWZKa3lkYi9IbWJPM2N1TWpJeVVGaFlpR1BIamlFbUpnWkRodzUxNGhrUUF4SWlJaUlpSWlJaXNxbWlvZ0pIang2RlJxT0JTQ1RDdEduVE1IMzZkSWhFSW56d3dRZlFhclVXSDZ1L1V2b3ZmL2tMUm84ZWJmVTg4Zkh4Nk42OU8zNzQ0UWNrSmlaQ3E5Vmk4T0RCclM0Y0FZRERodzhqUFQwZDZlbnBxS3lzeE55NWN3SG9KdHFTazVOUlgxK1BBd2NPbUV4d0JRWUdDaE9sdTNidE1sbUJVbDFkaldQSGprR2owV0RqeG8xNCtlV1hyYTR1cUttcHdmdnZ2eS8wSGVuV3JadFREWDFGSWhFV0xseUlWMTk5VlNncDlObG5uMkh4NHNVV3ozL3MyREhodGowVGhjNG9MUzBWYmp2VGhOc1pxMWV2eHRXclYrSHY3dytGUWdHMVdvMkNnZ0loSEJ3OGVIQ2p5Ny9Obno4ZmhZV0Z1SHIxS243KytXY29sVXFuVnllME4vcFNSYTRLekxwMjdZcWdvQ0JFUkVRWTlaVUJkSUhsbFN0WEFEaGZYa3NxbFdMeDRzVTRmZm8wVHA4K2pjek1UQlFVRkFnQnNLZW5KNktqb3hFWEY0Zm82R2pjdkhrVEd6WnNRRnBhR2dCZE1QT1BmL3lqU1VyWXRaU2NuQng4OWRWWHVIVHBFZ0FJNzRtdTlNZ2pqOWk5NzBzdnZlVHc4UmN0V21SeFcweE1qSER4Z1A1M0JLQjduN1QwZnBxV2xvYWRPM2NDQURwMjdJanAwNmRiUEw1Y0xzZUNCUXZ3MWx0dlFhUFI0T3V2djBiUG5qMXY2OVZrVFlVQkNSRVJFUkVSRVJIWjFLbFRKMHliTmcwSERoekFrMDgrYWJSYXdONCtHU0tSeUs1ZUMzNStmbmppaVNjd2Z2eDQ3Tnk1RTMvNXkxK2NIcmVldFFESEdaV1ZsVUtqWlpsTWhzbVRKd3ZicEZJcFltSmljUExrU1J3L2Zod1BQdmlnMFVSdTc5NjlvVlFxY2UzYU5Sdy9maHl6Wjg4Mm10UlNLcFVZT1hJa0RoNDhpSXNYTCtMbzBhTzQ4ODQ3elk0akpTVUYzM3p6RFc3Y3VBRkExNU5oNnRTcHlNek1oRnF0aGtxbFFrTkRnOUFRdkw2K1h2aDNRME1ER2hvYWhQc2FHaHBNeW9LZFBuMGF2L3p5Qys2NTV4NlRjMmRuWndzVHgxMjZkTEZhenV2OTk5KzN1NW4yclZkeVg3dDJEWUR1Njl4Y0U4VGg0ZUc0Y3VVS2lvdUxUYloxNnRRSkR6MzBVS1BQb1o4MGYrV1ZWMUJkWFkzVTFOVGJKaURKeTh2RGtTTkhtdVRZYXJWYWFMTHQ3RlgvdHhLSlJIanZ2ZmZNVGx5Zk9IRkNlUDlvVFArUjhQQndUSmt5QlZPbVRFRnBhU2xPbno2TjVPUmtaR1Jrb0txcUNrbEpTVWhLU29KWUxJWllMQlpLeS9YcTFRdUxGeTl1MCtHSVBsZ0VkS3QvTm0zYWhEMTc5Z2lyejVSS0pSNTc3TEdXR2w2VE8zNzh1SERiMHNxKzdPeHNyRjY5R2xxdEZsS3BGSXNXTGJMWmE2Wjc5KzZZTkdrU2Z2MzFWMVJYVitQenp6L0hDeSs4ME9pK1BPME5BeElpSWlJaUlpSWlzc3VrU1pPUWtKQUFEdytQWmpsZng0NGQ4ZVNUVDdya1dQb3J6Z0h6UFEwY3RYbnpadHk4ZVJNQU1HWEtGUGo1K1JsdEh6SmtDRTZlUEltNnVqcWNQSGtTSTBlT05OcCs5OTEzNDhzdnY0UmFyY2FCQXdjd2E5WXNvKzB6Wjg3RThlUEhVVnRiaSsrLy94NkRCZzB5VzA3bzU1OS9Gc0lSUU5kRS9JTVBQbWowOHpQMDQ0OC9Jakl5RWpFeE1VYjNmL3Z0dDhMdHUrNjZ5K1J4U3FWU0tKbmo3Ky92VkNQeTJ0cGFuRDkvSGdEUXVYTm5tL3VYbFpVSlRaY3RLUzh2dDNtYzZPaG9GQmNYbzZxcUNnME5EWkJLcFFnT0RrWjBkRFJHakJqaHNpYlp3Y0hCV0xCZ0FZcUxpM0gzM1hlYjNVZmZiNk10U1V0TEUxWS91RnBxYXFvUUh0anErK0FJUys4TCtzbnR3TUJBZE8zYTFTWG44dmYzUjBKQ0FoSVNFbEJaV1lsZmYvMFZ2LzMyRzdSYUxkUnF0UkFjQUxxZjZkMjdkMlBnd0lIbzJyVnJrMDErMjNyZG1LTXZkV1pMU1VtSmNEc3hNVkc0N2U3dWptblRwbUhTcEVsT3ZUL1lZcTNuVldGaElaWXRXNGI2K25yY2RkZGRkcTgyT1gzNnRGRVBFbHUvRDFVcUZaS1Rrd0VBWGw1ZVprc1Juang1RWhzMmJCREtDYzZkT3hjUkVSSEM5dHJhV3RUVTFLQ3FxZ29WRlJXb3FLaEFaV1VsS2lzclVWRlJJZXlYbHBhR2ZmdjJJU0Vod2E3blFqb01TSWlJaUlpSWlJaklMaEtKQkEwTkRYWk5NSnRUVTFQajhHTWRLYWxVVlZVRmtVZ0VoVUpoTkltbzFXcXhiOTgrNGQrTnZlcjgzTGx6d2lSZmFHZ29KazJhWkxKUGRIUTBwRklwNnV2cmtaeWNiQktRREI4K0hKczJiVUp0YlMwT0h6Nk02ZE9uRzAwUSt2cjZZdkxreWRpMmJSdkt5OHV4Wjg4ZVRKa3l4ZVE4NDhlUHg5cTFhKzBldTFnc2hsUXFoVXdtTS9uUDNkMGRVcWxVK0srZ29BRG56NStIVnF2RnVuWHI4TnBycndsTjI1T1RrNUdlbmc1QXQrTEhYTzM3YnQyNjJXeDZuSnljRExsY0RqOC9QM2g3ZXd2bjFtcTF5TS9QeDlhdFc0Vnc2OWFBeHB4Tm16WmgwNlpOZG44OUxCazZkR2l6MWZPUGk0dXp1RTJqMGVEQ2hRc0FYTk9RM055cWp1enNiS3VyUFhKeWNxeHVsMGdrR0Rac1dLUEhwdmZISDM4SXE0VThQVDNoN3U0T2QzZDMxTmJXSWkwdERSczNiaFQyN2RtenAwUEhkblJWUzIxdExiS3lzZ0RveWx3WlR1N2ZxbmZ2M2dnT0RyYnJ1QTBORGJoeTVRb3VYTGlBVTZkT0NhdWtBRjFRMDYxYk4rVGs1S0N1cmc2RmhZWFl1WE1uZHU3Y0NUOC9Qd3djT0JBREJ3NUU3OTY5WFJvcXZQamlpeTQ3MXEwTVMvSHA5ZXJWQy9QbXpVTllXRmlUbmRlU25Kd2NmUGpoaDZpdnI0ZTd1enNtVHB6WVpPZjYvZmZmaFY0bmNYRnhKdCt6b3FJaWZQTEpKOElxSlpGSWhIMzc5dUdYWDM1QlRVME5hbXBxakZiZzJMSmx5eGIwNzk5ZmVLOG0yeGlRRUJFUkVSRVJFWkhkL3ZPZi8xaWRKTFRtKysrL0Y4cFMyY3ZhRmNDM09uRGdBTFp1M1FxUlNBUzVYQTZaVEFheFdJeXFxaXFqSzUzdGFYcHVTV1ZsSlRaczJDRDgrNUZISGpHN21rQXFsYUpQbno0NGQrNGN6cDgvajVxYUdxTmdSaXFWSWo0K0hvbUppU2dySzBOS1NvcEpENDl4NDhiaGYvLzdIeW9ySzdGcjF5Nk1IVHZXSk53Wk5HZ1FkdTdjaWFDZ0lDaVZTdmo2K3NMRHd3TUtoVUw0djBLaGdGd3VoMXd1dDd2TUZhQnJMUDNHRzI4Z0p5Y0gxZFhWK1BEREQvSEdHMjlBSXBFWU5UZWVNV09HMDVQM3UzYnR3dVhMbDIzdTUrM3RqVkdqUmpsMWpyYWdycTRPcTFhdGdwZVhseEFLYUxWYVpHUmtJQ2NuQjRCdVJVNWpyVisvM3VTK00yZk9DQTJrelRsNzlpek9uajFyY2J0TUpqTUpTRWFQSG8wSEhuakE0bU1XTGx4b2NkdC8vL3RmL1A3Nzd4YTM2M2w1ZVZrc1BXZUp1ZWR2cjR5TURHUmtaRmpjdm5EaFFwT0FwTDYrSHVYbDVTZ3NMRVIrZmo3eTgvT1JuWjJOek14TXFGUXFvMzFsTWhtR0RoMks4ZVBISXlJaUF2WDE5VWhOVGNXcFU2ZVFrcEtDMnRwYWxKV1ZZZCsrZmRpM2J4Kzh2THd3WU1BQXhNZkhvMi9mdmk1YjFlUnFhclhhS0tDV3lXUzQ3Nzc3TUhiczJHWXZCWldabVlrREJ3NGdNVEVSYXJVYUlwRUlqei8rT0VKQ1FwcnNuRWVQSGhWdW0rdlRGQndjaktGRGh5SXBLUW1BTHREUHpzNjJla3dQRHc5NGUzdkR4OGNIUGo0KzhQYjJSbmw1T2M2ZVBZdjYrbnFzWDc4ZS8vem5QMWxxeTA2dDg1VkRSRVJFUkVSRVJPUWdmUWttclZZclhIbDdLNFZDSVpSOWNzWnZ2LzJHc3JJeUFNRElrU1BSdDI5Zmkvdkd4TVRnM0xsemNITnpRM1oydGtscGxUdnV1QU5KU1VubzM3OC9mSHg4VEI0dmw4c3hlZkprYk42OEdWVlZWVWhNVERRcHd5UVdpN0ZpeFFxbm40ODFVcWtVVHozMUZGNTk5VldJUkNKTW56NWRtSVFkTldvVXNyT3pjZlhxMVVZRkZ5RWhJVFlEa3JDd01EejU1Sk4yTlVWZnRHaVJ6WlVmaHc0ZE1ncTVXZ09aVEliOC9IemhaOHNjY3l1SVdpdUpST0owQS9XT0hUdmFERWo4L1B5d2VQRmllSHA2T25XT3BuVHAwaVY4K3VtbnFLaW9zRm1DU2k2WG8yL2Z2aGcwYUJEaTR1S012bWI2RURVK1BsNElTMDZlUEltVWxCVFUxZFhoNXMyYk9IejRNQTRmUGd5RlFvRTMzbmlqVVJQOWpvVFJldXZXclJNbTlpMFJpOFY0OU5GSDhjRUhINkJuejU1WXNHQ0IzU3R0WEtHc3JBd2JOMjdFeFlzWGpWWXcrdm41NGZISEgwZDBkSFNUbmJ1NnVsb0lGNlZTcWNYZkZ6Tm16TUFmZi93Qkh4OGYrUHI2Q3Y4Wi90dmIyMXY0djdrd1RLVlNZZm55NWNqTHk4T2ZmLzZKUFh2Mk5PcDNYWHZDZ0lTSWlJaUlpSWlJN0RaLy9uek1ueisvcFlkaFZvY09IWVN5SXZxU0pGcXRGaUtSQ043ZTN1amF0U3ZHalJ2WHFOSWpNMmZPaEVRaXdiRmp4L0RnZ3c5YTNYZkFnQUhDSktlNXNsNTkrdlRCcWxXcnJKWVJHenQyTEJJVEV6RjI3RmlNR1RQRzZYRTdLenc4SElzV0xUTDYydW85OE1BREtDOHZiOVJWeXVQSGowZVBIajFRVTFNak5JclhhcldReVdUdzhmRkJaR1Jray9aZGFFMGlJeU5SV1ZscDFIOUNMcGNqTWpJU2t5Wk5RbXhzYktQUDRjd2t1Q1AwRGFnN2RlcGtkYjg1YytZQU1MK2FhL2p3NGZEeThrSnRiUzNxNnVxRW5oeGFyUlllSGg3bzNMa3o0dUxpbkZxMTFOVFBIOUFGdGRYVjFTYmhpRWdrUWxCUUVEcDE2b1J1M2JxaFo4K2U2TnExcTExbHNtNE5TODZlUFlzVEowN2czTGx6VUtsVTZOYXRXNU91Z21pc3VMZzRMRjI2RlAzNjlXdjIxN0tmbng5RUlwRVFqZ1FIQjJQTW1ERVlPM2FzMHlHZXZVUWlFV2JQbm8wVEowNGdNRERRNHM5c2FHZ29QdnJvbzBhZFN5S1JZTjY4ZVhqcnJiY1FHeHVMQVFNR05PcDQ3WWxJcXk5d1JrUkVSRVJFUkVTM2xiMTc5eUlxS3FxbGgzRmJVcWxVelZiU1JoL3lrR1g2SnRCZVhsNDJKODVWS3BXd3VzamIyMXU0WDk4TVBpd3M3UCszZDhjNnFTUmdHSVovaE1SQVlSQkhyUXkwemcxNWU5NkExMkJ0WVV1dkliRWhaaExqVENaUjNHS3paN2ZZN09IbzRoem1mNTZTUVBpR0FoSmVtSW1UazVNZExkM09QNjlIOEZrM056Y1I4ZWN4WnZ3bCtYcTlqdXZyNjRpSXVMcTZpb3VMaTI5Nzd0dmIyM2g2ZW9yajQrTW9paUxPenM3aS9QejhmLzlDdm1tYXVMKy9qOFZpOForbllQdnJsRTFIUjBjeG5VNS8zUDc2K2hwdDIwWkV4R3cyKytYbi8rcmp2MHRWVlhGM2R4ZVhsNWMvalhjLzgvTHk4dVAxL0pYcndIelhaOGJqNCtPWGovSGZMSmZMdmJ2NCsyRExOMUNCQkFBQUFIcEtJQUVBdnFyUGdlUmcxME1BQUFBQUFBQitOd0lKQUFBQUFBQ1Fqa0FDQUFBQUFBQ2tJNUFBQUFBQUFBRHBDQ1FBQUFBQUFFQTZBZ2tBQUFBQUFKQ09RQUlBQUFBQUFLUWprQUFBQUFBQUFPa0lKQUFBQUFBQVFEb0NDUUFBQUFBQWtJNUFBZ0FBQUFBQXBDT1FBQUFBQUFBQTZRZ2tBQUFBMEZQRDRUQTJtMDNYTXdDQVBiWFpiR0k0SEhZOVkyY0VFZ0FBQU9pcDhYZ2NiZHQyUFFNQTJGTnQyOFprTXVsNnhzNElKQUFBQU5CVHA2ZW5VVlZWMXpNQWdEMVZWVlVVUmRIMWpKMFJTQUFBQUtDbjV2TjVORTBUZFYxM1BRVUEyRE4xWFVmVE5MRllMTHFlc2pNQ0NRQUFBUFRVYURTS3NpeGp0VnFKSkFEQTF1cTZqdFZxRldWWjl2b2FKSU9QajQrUHJrY0FBQUFBdS9QOC9Cekw1VExHNDNGTXA5TTRQRHlNZ3dPL21RUUEvcmJaYktKdDI2aXFLcHFtaWJJc1l6YWJkVDNyVXdhRHdXQ3Ird2trQUFBQTBIOXZiMi94OFBBUTYvVTY2cnFPOS9mM3JpY0JBTCtSNFhBWWs4a2tpcUtJK1h3ZW85R282MG1mSnBBQUFBQUFBQURwYkJ0SS9KOFdBQUFBQUFCSVJ5QUJBQUFBQUFEU0VVZ0FBQUFBQUlCMEJCSUFBQUFBQUNBZGdRUUFBQUFBQUVoSElBRUFBQUFBQU5JUlNBQUFBQUFBZ0hRRUVnQUFBQUFBSUIyQkJBQUFBQUFBU0VjZ0FRQUFBQUFBMGhGSUFBQUFBQUNBZEFRU0FBQUFBQUFnSFlFRUFBQUFBQUJJUnlBQkFBQUFBQURTRVVnQUFBQUFBSUIwQkJJQUFBQUFBQ0FkZ1FRQUFBQUFBRWhISUFFQUFBQUFBTklSU0FBQUFBQUFnSFFFRWdBQUFBQUFJQjJCQkFBQUFBQUFTRWNnQVFBQUFBQUEwaEZJQUFBQUFBQ0FkQVFTQUFBQUFBQWdIWUVFQUFBQUFBQklSeUFCQUFBQUFBRFNFVWdBQUFBQUFJQjBCQklBQUFBQUFDQWRnUVFBQUFBQUFFaEhJQUVBQUFBQUFOSVJTQUFBQUFBQWdIUUVFZ0FBQUFBQUlCMkJCQUFBQUFBQVNFY2dBUUFBQUFBQTBoRklBQUFBQUFDQWRBUVNBQUFBQUFBZ0hZRUVBQUFBQUFCSVJ5QUJBQUFBQUFEU0VVZ0FBQUFBQUlCMEJCSUFBQUFBQUNBZGdRUUFBQUFBQUVoSElBRUFBQUFBQU5JUlNBQUFBQUFBZ0hRRUVnQUFBQUFBSUIyQkJBQUFBQUFBQUFBQUFBQUFBQUFBQUFBQWdKNzVBeklXOWM4M2V6OVdBQUFBQUVsRlRrU3VRbUNDIiwKCSJUaGVtZSIgOiAiIiwKCSJUeXBlIiA6ICJtaW5kIiwKCSJWZXJzaW9uIiA6ICI2Igp9Cg=="/>
    </extobj>
    <extobj name="C9F754DE-2CAD-44b6-B708-469DEB6407EB-5">
      <extobjdata type="C9F754DE-2CAD-44b6-B708-469DEB6407EB" data="ewoJIkZpbGVJZCIgOiAiMjAzNDg3MTUwODI4IiwKCSJHcm91cElkIiA6ICI0ODQ0NzQ4ODAiLAoJIkltYWdlIiA6ICJpVkJPUncwS0dnb0FBQUFOU1VoRVVnQUFBMjBBQUFHWkNBWUFBQUFhYnRuc0FBQUFDWEJJV1hNQUFBc1RBQUFMRXdFQW1wd1lBQUFnQUVsRVFWUjRuT3pkZVZ4VFo3NC84RThJQk1LT2dxQ2d1SU9Jb0loVmNkK3FWbTIxVHE5ZFptcW5WZHZhZlRxZE85TzV0VTVYYis5MFdtMXZXMXRiVysyMExyV3JXOVc2SUNpZ0lLTGdBaTRveUdyWUNVdVczeC84Y201Q0VySVF5QUUrNzlmTGw0U2NuUE1FRGpubit6emY1L3RJdEZxdEZrUkVSRVJFUk9SMEVvbEUwdnA3THM1b0NCRVJFUkVSRVZtSFFSc1JFUkVSRVpHSU1XZ2pJaUlpSWlJU01RWnRSRVJFUkVSRUlzYWdqWWlJaUlpSVNNUVl0QkVSRVJFUkVZa1lnellpSWlJaUlpSVJZOUJHUkVSRVJFUWtZZ3phaUlpSWlJaUlSSXhCR3hFUkVSRVJrWWd4YUNNaUlpSWlJaEl4Qm0xRVJFUkVSRVFpeHFDTmlJaUlpSWhJeEJpMEVSRVJFUkVSaVJpRE5pSWlJaUlpSWhGajBFWkVSRVJFUkNSaUROcUlpSWlJaUloRWpFRWJFUkVSRVJHUmlERm9JeUlpSWlJaUVqRUdiVVJFUkVSRVJDTEdvSTJJaUlpSWlFakVHTFFSRVJFUkVSR0pHSU0ySWlJaUlpSWlFV1BRUmtSRVJFUkVKR0lNMm9pSWlJaUlpRVNNUVJzUkVSRVJFWkdJTVdnaklpSWlJaUlTTVFadFJFUkVSRVJFSXNhZ2pZaUlpSWlJU01RWXRCRVJFUkVSRVlrWWd6WWlJaUlpSWlJUlk5QkdSRVJFUkVRa1lnemFpSWlJaUlpSVJJeEJHeEVSRVJFUmtZZ3hhQ01pSWlJaUloSXhCbTFFUkVSRVJFUWl4cUNOaUlpSWlJaEl4QmkwRVJFUkVSRVJpUmlETmlJaUlpSWlJaEZqMEVaRVJFUkVSQ1JpRE5xSWlJaUlpSWhFakVFYkVSRVJFUkdSaURGb0l5SWlJaUlpRWpFR2JVUkVSRVJFUkNMbTZ1d0dFQkVSRWRsTHBWSWhQejhmWldWbFVDcVZVS3ZWem00U0VUbUJWQ3FGWEM1SFVGQVF3c1BENGVyYXZjSWNpVmFyMVRxN0VVUkVSRVMyVWlnVXlNbkpnVnd1aDcrL1A5emQzZUhpd2lRaW9wNUlvOUdnc2JFUmxaV1ZVQ3FWaUlxS1FxOWV2WnpkTEx0SUpCS0owZmNZdEJFUkVWRlhvMUFva0pXVmhiQ3dNSGg2ZWpxN09VUWtJdlgxOVNnb0tFQk1URXlYRE54TUJXM3NqaUlpSXFJdVJhVlNJU2NuQjZHaG9RellpTWlJcDZjbndzTENrSk9UQTVWSzVlem1PQVNETmlJaUl1cFM4dlB6SVpmTDRlWGw1ZXltRUpGSWVYcDZRaTZYSXo4LzM5bE5jUWdHYlVSRVJOU2xsSldWd2QvZjM5bk5JQ0tSOC9mM1IzbDV1Yk9iNFJBTTJvaUlpS2hMVVNxVmNIZDNkM1l6aUVqazNOM2RVVjlmNyt4bU9BU0ROaUlpSXVwUzFHbzFxMFFTa1VVdUxpN2RaaGtRZnVJUkVSRVJFUkdKR0lNMklpSWlJaUlpRVdQUVJrUkVSRVJFSkdJTTJvaUlpSWlJaUVTTVFSc1JFUkVSRVpHSU1XZ2pJaUlpSWlJU01RWnRSRVJFUkVSRUlzYWdqWWlJaUlpSVNNUVl0QkVSRVJFUkVZa1lnellpSWlJaUlpSVJZOUJHUkVSRVJFUWtZZ3phaUlpSWlJaUlSSXhCR3hFUkVSRVJrWWd4YUNNaUlpSWlJaEl4Qm0xRVJFUkVSRVFpeHFDTmlJaUlpSWhJeEJpMEVSRVJFUkVSaVJpRE5pSWlJaUlpSWhGemRYWURpSWlJaUxxYXZMdzhORFkyQWdCR2poenA1Tlk0VjFsWkdacWFtaEFhR3Vyd2ZlL1lzUU1BTUgvK2ZQajQrRmo5bkU1SlNRa1NFeE1SRWhLQzZPaG9CQVFFT0x5TmdIak9oMTI3ZHFHcXFnb0E4T2lqanpxdEhlUjRETnFJaUlpSWJMUnAweVlVRlJVQkFMNzY2aXNudDhZNWFtcHE4T1dYWHlJOVBSMGhJU0Y0L2ZYWDRlYm01dEJqN05tekJ3QXdaY29VbzhDc3JlZDB6cDA3aDkyN2R3TUExcXhaMDJGQm0xak9oMU9uVGdudEVFdlFwdFZxc1dQSERpaVZTZ3djT0JEVHAwOTNkcE82SkFadFJFUkVSQ0pTWGw3ZTRjZnc4dktDWEM1djF6Njh2YjFSVlZVRnJWYUxvcUlpN042OUcwdVdMSEZRQ3gwak56Y1hBT0RoNFlHQkF3YzZ0ekZkMFBMbHl5MXVzMkhEQnZqNStabDkvc0NCQTlpN2R5OEFvRy9mdnBnMGFaTERnL3VlZ0VFYkVSRVJrWWk4K09LTEhYNk1wVXVYNHU2Nzd6YjRubTZFeGhaejVzd1JBcU05ZS9aZzVNaVJaa2U5ekhGeGNVRndjTEROeDdiR3BVdVhBQUJEaHc2RlZDcnRrR09RZWVYbDVkaTFhNWZ3dUtpb0NEdDM3c1NERHo3b3hGWjFUUXphaUlpSWlOckJubUFIQVB6OC9PRHA2ZW5nMXRqdnIzLzlhN3RlMzl6Y2pEZmZmTlBtMThubGNuenl5U2ZDWTFPak8yMjFUZis1SVVPR1lNMmFOUUNBR3pkdW9LS2lBZ0F3YXRRb205dGxyKzV5UHVoYnVuUXB4bzBiSnp6ZXNXTUhNakl5NE83dURpOHZMNU92MFdnMCtPS0xMOURZMklpd3NEQ01IejhldTNidHdvRURCeEFYRjRmSXlNak9hbjYzd0tDTmlJaUlxQjNzRFhhV0wxK09tVE5uR24zL0wzLzVTM3ViWkZGSGpXeUpTV1ptcHZCMWJHeHNweDNYMGVlREdQajUrYUZ2Mzc3QzQrdlhyd01Bb3FPajRlcHFPcHo0OXR0dmtaMmREYWxVaXBVclZ5SThQQnc1T1RtNGNPRUNObXpZZ0pkZmZobGhZV0dkMGZ4dWdVRWJFUkVSa1lnNHEvcGdXd1UwRkFvRlRwNDhpZEdqUjF0ZEpWS2xVaUUxTlJYVjFkV1lQMzgrZ0phaUZDcVZDZ0RNem12NitPT1BoYStmZlBKSkFNRGF0V3VOQWsxVHo3bTQvTjlxVmhrWkdRQWd6TGV5TkFJbWw4dmg3Kzl2MVh2ckxDZE9uTURHalJ2dGVxMDE4OUgwV1Z0QXBiQ3dFQXFGQWdBd2V2Um9rOXNjUFhvVUJ3NGNBQUFzWHJ4WW1FKzRhdFVxL05kLy9SZnE2dXJ3emp2djRPOS8vM3VQNkVCd0JBWnRSRVJFUk8zUUhhdEg2bTc0SDMvOGNTUWtKT0M3Nzc1RGNuSXlkdXpZZ2NEQVFNVEd4bUxNbURFWU1XS0UwVWhMV1ZrWkVoTVRjZlRvVVZSWFY4UFYxUlZ4Y1hFSURnN0d5Wk1uaFNERTNNL05WSXFnaDRlSDJkUkJVODhWRlJYaDJyVnJBSUNxcWlxclJyOG1UNTZNbFN0WFd0ek9rdTU0UHVnN2YvNDhBRUFpa1pnY3dUeDkralMyYk5rQ0FJaUppY0dpUll1RTUzcjE2b1VYWG5nQjc3enpEcXFxcXJCdTNUbzg5OXh6TEJKakJRWnRSRVJFUk5TbVJ4NTVCT1BHalVObVppWXlNelB4MjIrLzRiZmZmb05jTGtkTVRBemk0dUtnVnF1Um1KaUlTNWN1UWF2VndzUERBM1Btek1IOCtmUFJ1M2Z2VG0zdjhlUEhPL1Y0SFdYZ3dJRzQvLzc3cmQ1K3o1NDlxS21wQVFDYlhtZUxjK2ZPQVFBR0R4NXNWRFV5T1RrWm16WnRna2FqUVVoSUNKNTQ0Z2xJSkJLRGJZWU5HNGFubjM0YTY5ZXZoMEtod0J0dnZJRS8vT0VQbURadFdvZTB0N3RnMEVaRVJFUkViWkxKWkJnelpnekdqQmtEclZhTHZMdzhwS1NrNE1pUkkwaE5UVVZxYXFxd3JWUXF4ZUxGaXpGbnpweDJMeXRnRDVWS2hhU2tKQURBb0VHRHNIYnRXcU50bXBxYWhGRzFwNTkrMnFESWhwajA2OWNQL2ZyMXMzcjdZOGVPQ1VHYkxpWFZrWnFibTRXS25IRnhjUWJQSFRwMENGOS8vVFcwV2kxOGZYM3g1ei8vMld5Umt0allXRHorK09QNDlOTlAwZHpjakMrKytBS1hMMS9HL2ZmZmIzUDEwWjZDUVJzUkVSSFIvMWRaV1FtbFVtbHhPOTI4TE1DMmFvRmluRGRsaTdxNk9tUmxaU0U5UFIzbnpwMkRXcTBHMEJMVWVYcDZvckt5RW1xMUdyLzg4Z3R1M3J5SkNSTW1JRFkyMW15eENuMXF0ZHJzZ3REV1ZvOEVXaGFWcnFxcWF2Tll1cXFTQU5wY1k0em5nNkZMbHk2aHFha0pBREJtekJnQUxZSGMxcTFiY2V6WU1RQXQ2L2U5OU5KTENBb0thbk5mNDhlUGg3Ky9QOWF2WDQrNnVqb2tKU1VoUFQwZDk5eHpEK2JNbVdQVk9kT1Q4S2RCUkVSRTlQOXQyN1lOSjArZXRPazF0bFFMbkRoeElwNTQ0Z2xibStWVUNvVUNpWW1KeU1yS3dyVnIxNkRSYUFDMGpLaU5HalVLRXlkT3hOaXhZK0h1N280TEZ5N2d4SWtUT0hYcUZOTFMwcENXbGdaUFQwL01uei9mYUYyNGpySnYzejdoNjlMU1VwUGI2QWR0YlFWTlBCOE02ZWF6QlFjSEl6UTBGQ1VsSmZqd3d3OXg0OFlOQUlDcnF5c2VmdmhodUxtNVdSVzgrdnI2WXVYS2xmajIyMjlSVWxJQ3BWS0piZHUyb2FTa0JJODg4a2hIdnBVdWgwRWJFUkVSa1pOZHZuelphY2Z1M2J0M20zUE81SEk1amg4L2p2THljc2hrTW93Y09SSmp4b3hCWEZ5Y1VTcGJWRlFVb3FLaThQREREK1AwNmRNNGZ2dzRMbHk0WUhIVUJXZ0pBdlVyUjlvakp5Y0hIM3p3Z2ZDNHJxNE9kWFYxUm1sNnVxQk5JcEYwK255N3JrdzNuMDJYR3Zuenp6OExBVnR3Y0RCS1NrcncwVWNmMmJ6ZlR6LzlGTnUyYmNQaHc0Y2hsVW94ZCs1Y3h6VzZtMkRRUmtRV3FWUXEzTDU5RzBxbEVnME5EVUk2REJGUmQrYklLb0NXeXEvYnN5aTFvOXg5OTkxWXVuU3AyZWZsY2psV3IxNk42dXBxakJ3NUVqS1p6T0krWlRJWkVoSVNrSkNRQUlWQ2dZQ0FBS3ZhMHQ3RnBYV2piTDYrdnFpcHFZRldxMFZCUVFFaUlpSU10aXNzTEFUUUVyQktwVktyOXQyWjU0TVlxZFZxbEplWEF3Q3FxNnNCQUE4Ly9ERHk4dkxRcjE4L3JGcTF5dTVSUTNkM2R5eGZ2aHhqeDQ1RlhsNmV3WnB3MUlKQkd4R1pkZXZXTFZ5OWVoVWxKU1ZDT2d3UmtiTlpHd0JRKzIzY3VOSHVkY0xhbzc2KzN1YlhsSmFXSWk4dkR3Qnd6ejMzNE5DaFF5Z3FLa0plWHA1UjBKYWZudzhBVnE4NVJ5MGpvYi8vL2UreGFkTW1KQ2NuSXk0dUR2SHg4WGo1NVplRmVZSG1BbHRka0hyLy9mZTNXU0FsT2pvYTBkSFJqbTk4TjhDZ2pZaU1WRlpXNHN5Wk15Z3ZMNGV2cnk4aUlpSVFFaElDVDA5UGVIaDRHQ3hlU2tUVTJRNGRPdVRzSmpqY3VuWHJyTjUyKy9idE9IUG1EQUNnYjkrK2VPYVpaOXIxdWV6dDdXMzNhenVLYnVGc1c2eGJ0dzd6NTgvSG1UTm5NSDM2ZEZ5NmRBbEZSVVhJemMwMTJsWVh0UFh2MzcvZGJlMEk5cWJMNm9xRXRHY2Z2WHIxUW1CZ29Nbm5wa3laZ3BTVUZKdy9meDcvL3ZlL0VSTVQwMlloRjNJY0JtMUVaT0RtelpzNGRlb1VQRDA5a1pDUXdGNUlJcUpPWUcwNldHNXVMakl6TXdHMHpNZGFzV0pGaDN4T1d6dTM3TWFORzNqNzdiY0JBS05HamNMcTFhdmIzRDR0TFEyYk4yOXVkL3ZNdWUrKyt6QnAwaVM0dXJwaTBLQkJTRXRMdytYTGw2RldxNFUweUpLU0VxRzY1SkFoUXpxc0xlM2hpSFJaZS9jeGYvNzhOdGQ0ZStpaGgvRHl5eTlEb1ZEZzhPSERtRGR2bnIxTkpCc3dhQ01pUVY1ZUhzNmNPWVB3OEhDTUhUdlc2angvSWlMcWVDcVZDcHMzYjRaV3F3VUF6SnMzRDBPSER1MlFZMWs3dCt6bzBhTUFXZ0xJWmN1V1dYemQ0TUdEYmFvaXVXN2RPb3NCcmY3OE1LbFVLb3llUlVkSFkvdjI3YWlycTBOMmRqWmlZbUlBUUJpbGxFZ2tHRFpzbU5WdG9SYjkrdlZEVEV3TXpwNDl5NkN0RXpGb0l5SUFMVDJQbVptWkdEWnNHRWFQSHUzczVoQVJVU3U3ZCs4V0NtajA3ZHZYYlBFUXRWcU5JMGVPWVByMDZSMjYxbFZSVVpHd3FQYmt5Wk90U2pVY01HQUFCZ3dZMEdGdGFuMHNmMzkvVkZaV0lqVTExU2hvQ3c4UEYrMUN6bXZXckxGNjI4dVhMMlBidG0wQVdnTFJsU3RYSWlRa3hPNWpXN051M05peFkzSDI3Rm1VbEpTZ29LQUFmLy83MzYzYTk3WnQyNFMybXJOMjdWb01HalRJcXYzMUpBemFpQWpOemMxSVRVMUZuejU5RUJzYjYrem1FQkdKZ3BncS9CVVhGK09YWDM0QjBES2E5UGpqajhQTnpjMW91N0t5TW56d3dRZkl6ODlIYm02dVhYUEQ3SG5meDQ4ZngvSGp4MjErbmFXS2pMYXNlV1pLZkh3OERoMDZoRk9uVHVIKysrOUhmWDA5TGwyNkJPRC9Gb2UyVm1lZUQ5YW1iVFkxTlJrVWlsbTBhQkVtVFpyVVVjMFM2S2ZrRmhjWGQvanhpRUViRVFHNGVQRWltcHViRVI4ZkQ0bEU0dXptRUJHUkhwVktoVTgrK1FRcWxRb0FzSGp4WXJNakVUNCtQc0oyS1NrcENBNE94cjMzM3R0cGJSV2JhZE9tNGRDaFEyaHNiTVN2di82S3VybzZJYjEwNHNTSlRtNWQrMjNmdmgwbEpTVUFnSWlJQ0N4WnNzVGtkbFZWVmNqTnpVVjhmTHhEanFzL0d0ZlUxR1N4a0k0dStMN3JycnN3ZGVyVU5yYzFWd1NscDJQUVJ0VEROVGMzNC9MbHl4ZzZkR2k3MThjaEl1cE9iS25vYUVsN1JveTJiOStPYTlldUFRQ0dEaDJLaFFzWG10M1d3OE1EenozM0hOYXVYWXY2K25yODlOTlBDQTRPdG12MFpjbVNKWmc4ZWJMSjUvNzV6MytpcUtnSUlTRWgrUE9mLzJ4VGgxOVNVaEorK09FSHE3Wjk0NDAzTEtiNnJWaXh3dXh6QXdZTXdKQWhRM0RseWhVY09uUklXR2MwSWlJQ3djSEJWcmNaRU0vNW9KT1ptU2xVVXZYeDhjR1RUejVwc29yb3VYUG5zSEhqUnRUVzF1SlBmL3FUa0NiYUhqVTFOY0xYcnE2dXdyekRxcW9xK1ByNm1qMGZmSDE5dVFhYm5SaTBFZlZ3dDI3ZGdrYWpZZjQ0RVJFQUZ4Y1g0Y2JYa1RlWHVuM2FXcG8vSXlNREJ3NGNBTkJTSE1UY2pibSs0T0JnckY2OUd2LzYxNytnMFdqd3hSZGZJREF3MEdpdE1rdTh2YjFOam5xa3BhV2hxS2dJQUxCczJUSUVCUVVaUEw5MzcxN0laRExNbmozYjdINnQ1ZXJxYWpJTjFCYUxGeS9HdSsrK0M2VlNLWHh2N3R5NVZyMVdiT2VEVGtWRkJUNzc3RE1BTGZQWVZxMWFaWGI5UWo4L1B6UTJOa0tyMWVLamp6N0NLNis4WW5QRlVkM29MUUJvTkJyODl0dHZ3bVBkNzErcjFlSmYvL29YZ0pZS2s4T0hEMjl6bjRtSmlVaE5UY1Z6enoxbjFZTHRQUjJETnFJZTd0YXRXL0QyOW9hdnI2K3ptMEpFNUhTclZxM0NxbFdyVEQ3WDJOZ0lkM2QzazgrcDFXcGN1WExGN0kzcTVzMmJVVjFkYmRObmJYbDVPVFp0MmlROGZ1eXh4NnhPSFJzMWFoU1dMbDJLblR0M1FxVlNZY09HRFZpelpvM05vMHV0TlRZMjR0dHZ2d1VBUkVaR0lpNHV6dUQ1NDhlUFkvdjI3WkJJSlBEMzkzZFlPbDU3eE1URUlDSWlRcGpMTm5EZ1FLTjJteU9tODBGSHBWTGhmLy8zZjFGYld3dWdaUjViVzZObkF3WU13Qi8vK0VkczNMZ1JTcVVTNzcvL1B0YXVYUXN2THkrcmozbnMyREg4L1BQUDhQTHlRblYxdFREU0ZoZ1lpSUVEQndJQVRwMDZoZXZYcndOb0tXN1dWdENXbVptSnp6Ly9IQUN3ZnYxNnZQRENDeDFhTktjNzRBcTVSRDFjVFUyTlZaV2lpSWk2TzYxV2k3ZmZmaHMvLy95endTTEZWVlZWK1BUVFQvSDAwMDhMYVlyNmtwT1Q4ZHh6eitHdHQ5NUNRVUdCMGZNS2hRS2ZmZllabm4vK2VXRlJaMHNhR2hydzRZY2ZvcTZ1RGdBd2E5WXNtd09nQlFzV0NNVTJhbXRyc1g3OWVqUTBOTmkwajlhKytPSUxLQlFLU0tWU1BQend3MGJQMzNISEhRZ05EWVZXcThYSEgzOHNCRXIyK3V0Zi80cmx5NWUzK2MrUzV1Wm1ORFkyQ28rYm1wcXMram1JNlh6UXQzWHJWbUhCOExGangxbzFaekVoSVVFWStTd3RMY1VISDN3Z3BJcGFJeW9xQ3BXVmxTZ3NMQlFDTnBsTWhrY2ZmUlFTaVFUTnpjM1lzV01IQUdEUW9FRm0wMnAxWW1KaWhIUHovUG56MkxCaGc4Rm9IaGxqMEViVXd5bVZTbmg0ZURpN0dVUkVUcGVZbUlpTEZ5OWkxNjVkMkxsenAvQjl1VnlPMDZkUG82bXBDVWVPSERGNlhlL2V2VkZUVXdPdFZvdTllL2NhUFY5Zlg0OFRKMDVBclZaajY5YXRRaUVNYzVSS0pmNzV6MzhLQWNHUUlVUHc0SU1QMnZ4K0pCSUpIbi84Y1dGMHJiQ3dFSjkrK3FuRjQ1dWkxV3J4OWRkZkl5VWxCVURMQXN5aG9hRm9ibTVHWFYwZEtpb3FVRkpTZ3BLU0V0eDExMTJRU0NSUXFWUll2MzY5VUNqRFdUNy8vSE5oQkFob3lURDU2S09QTEFZdFlqa2Y5QjA4ZUZCWUc2OS8vLzVZdFdxVjFmTUpIM2pnQWFFcTVZVUxGL0QxMTE5YmZkeVFrQkJNblRvVlk4YU13Zmp4NDdGNDhXSzgvZmJiR0RseUpBQmd6NTQ5S0NzckE5Q1NHbW1wVFM0dUxsaTllcld3VHQ3WnMyZXhjZU5HdTg3Tm5vTGprRVE5WEZOVEUzUEppYWpIcTZtcEVVWUszTjNkc1dEQkF1RTVtVXlHMk5oWXBLV2xJU1VsQlE4KytLQkJaMWRrWkNUQ3dzSlFVRkNBbEpRVS9PNTN2ME92WHIyRTU4UEN3akIxNmxRY1BYb1V1Ym01U0U1T05qc1NrWm1aaVMxYnR1RDI3ZHNBQURjM055eGF0QWpYcmwyRFdxMkdTcVZDYzNNelZDb1ZWQ29WbXBxYWhNZk56YzFvYm00V3ZxY2JZZEpQNFV0UFQ4Y3Z2L3hpMHdMWHV0Y2RQSGhRZUx4Ly8zN3MyYlBINGsxMlhWMGQzbnZ2UGF4WnM4YXVZbGZ0TFVUeXpUZmY0T1RKa3dCYWZnL2UzdDY0ZVBFaXNyS3k4T0dISCtLcHA1NHltWllubHZOQlgzcDZPdjc5NzM4RGFDazg4dnp6ejl2VTZlcnE2b3Fubm5vS3I3enlDdXJxNm5ENDhHRU1IandZVTZaTXNmaGFpVVNDeHg1N3pPUnpCUVVGd25JVTQ4ZVB0M3JCY3BsTWhoZGVlQUZ2dlBFR2J0MjZoYlMwTk1qbGNqejY2S05XdjZlZWhFRWJFUkVSOVhqYnRtMFQ1Z2d0WExqUUtHMTgvUGp4U0V0TFEyTmpJOUxTMG96S2xzK1pNd2ViTjI4V0ZyWnV2ZkQxdmZmZWk1U1VGRFEwTkdESGpoMFlOMjZjeWZsUVAvMzBreEN3QVMycGZlKy8vNzZqM2lZQTRQdnZ2MGQ0ZUxoTjYzTEd4c2JDeDhkSFNJMXJuY29tbFVvaGw4dmg0ZUVoL0hOM2Q4ZkZpeGRSVkZTRWI3NzVwczNneXB6MkZDTFp2bjA3ZnYzMVZ3QXR4VStlZi81NXlPVnkvT01mLzBCcGFTa3lNakx3ejMvK0UwOC8vYlJSY1JTeG5BODZSNDhlRlVibHBGSXBubm5tR2JQekczVUJ2SDd3cnY5djh1VEp3czlseTVZdENBOFB0M3ZCYzVWS2hjOCsrd3dxbFFwZVhsNG1SNFRiQ3V5OXZMenc0b3N2NHJYWFhrTlZWUldPSFRzR0x5OHZMRnUyeks3MmRHY00yb2lJaUtoSE8zdjJMSktTa2dDMFZGNjg2NjY3akxhSmlZbUJUQ1pEVTFNVFRwOCtiWFNUbnBDUWdHKy8vUllORFExSVRFekU0c1dMSVpWS2hlZjkvUHl3WU1FQzdOcTFDMVZWVlRoNDhLREowdjF6NTg3Rnh4OS9iSFhicFZJcFpESVozTjNkamY2NXVibEJKcE1KLzRxTGk1R2RuUTJ0Vm90UFB2a0VhOWV1dGJvd2ladWJHNTU1NWhsVVZWVkJMcGNMLzd5OHZDQ1h5ODBHSE5uWjJUaDM3cHpCdkt2cTZtb0FjRWpoaWFxcUtvTTJBaTJCeE9lZmY0NFRKMDRBYUZrRzRZVVhYaENxSFA3bEwzL0JXMis5QllWQ2dRc1hMdURWVjEvRjZ0V3JoZFJCTVowUEpTVWwrUGpqanczbXpzbGtNbXpkdXRWZ2RGWDNUNlZTMlpSaTJOVFVoQTBiTnVDMTExNnpheVQwbTIrK0VWSlBmLy83MzV1Y0k2Ky8rTGFweko3QXdFRDg2VTkvd2x0dnZTVUV3UXNYTHJTcFVFcFB3S0NOaUlpSWVxeWFtaHA4OGNVWHd1UGx5NWViRENaa01obEdqQmlCczJmUElqczdHMHFsRW5LNTNPRDUrUGg0SkNVbG9iS3lFcG1abVJnN2RxekJQdTY4ODA0Y09IQUFOVFUxMkx0M0wyYk5tbVd3RHdBWU4yNGM5dXpaZzhEQVFJU0ZoY0hQencrZW5wNlF5K1hDLy9valdyYU1RalUxTmVHMTExN0R6WnMzVVY5ZmovWHIxK08xMTE2ek9uaXlkY2tBQUJnNWNpVE9uajJMSFR0MkNFSE84ZVBIQWRpM2lQSzFhOWVnMVdvaGs4bWdVcW13Yjk4K0FDM0JhMEJBQUNvcUt2RFJSeC9oOHVYTEFGcFNHMTk0NFFVTUhUcFUyRWRRVUJEKzlyZS80WjEzM2tGWldSbkt5OHZ4K3V1dlkvNzgrYmpycnJ0RWRUNEVCQVJBb1ZBWWZFK3BWT0xtelpzMi9kd2tFZ25jM056ZzV1WUdkM2QzeUdReUtKVktWRlZWb2F5c0RCczNic1R6eno5djAzcDdhclZhS0pRemR1eFlKQ1FrUUt2Vll0T21UZkQzOTRlbnB5YzBHbzBRUEFOQW56NTlUTzVyNE1DQldMMTZOYjcvL252ODZVOS9Zc0JtQW9NMklpSWk2ckYrL2ZWWFZGWldBZ0NtVHAwcUZGWXdKVFkyRm1mUG5vV0xpd3R1M0xoaEZNUk1talFKSjArZXhLaFJvMHlXY3ZmdzhNQ0NCUXV3YmRzMjFOWFZJU2twQ1hQbXpESFlSaXFWNHZYWFgzZkFPek1tazhudzFGTlA0ZFZYWDRWRUlzSGl4WXM3cGN4NlVWRVJzckt5akw3ZmVuVEtHZ2NQSGtSeWNyTFI5eWRPbklnYk4yN2czWGZmRlZJNC9mejg4TUlMTDVoY2g3UlBuejU0NVpWWDhONTc3d21Cb0Z3dUY5MzVJSlBKc0dqUkluejk5ZGR3YzNORGNIQXcvUHo4NE9YbEJXOXZiM2g1ZVJrRTg3cXYzZDNkaFJSVkR3OFB5R1F5bzREczl1M2J3dnkyek14TTdONjlHNHNXTFRMN2ZsdVRTcVY0OHNrbkVSMGRMU3c1SUpGSWtKdWJhN0w0VEdCZ0lFYU1HR0YyZjZOSGowWk1USXpkYTlkMWR3emFpSWlJcU1lNjk5NTc0ZXJxaWhNblRsaXMwQmdYRnllTW9MUWVFUUdBRVNORzRMMzMzb09mbjUvWmZjeWFOUXRKU1VtWU5Xc1dac3lZMGU3MjI2cHYzNzU0OHNrbjBhOWZ2M2F2MldhdDZPaG9WRlpXUXExV1E2dlZ3cy9QRDJQSGpqVzcrSFpiQmcwYVpCQzArZnY3WTh5WU1WaTJiQm1rVWluNjlPbURtcG9haEllSDQ1bG5uakZhK0Z1Zm41OGYvdjczdjJQcjFxMG9MaTdHb2tXTG9OVnFSWGMrekpneEE4T0hEMGRZV0poQmltVjc5ZTdkRzQ4KytpZysrT0FEREI0ODJHZ2swRnF0QzVuMDY5ZlBJR2p6OVBURWtDRkQ4TkJERDFuc0pHREFacDVFeTlxYVJEM2F6cDA3RVJVVjFXWnZJaEdSbUJ3NmRBaFJVVkVPM2FkS3BlcTB4WDIxV3ExTmFXZzlrYTVLNHFKRmkweU9VbW0xV21pMVdxT2IvS3FxS3V6YnR3OUxseTYxT1hWVWY3NVZUem9mTWpNenpZNXc2ZGF6YzNOenN6bGdOUGM3Nm13NU9UbDJkUkE0azhURUNjR1JOaUlpSXVyeE91c0dIUUFETmlzODlOQkRiVDR2a1VoTS9oejkvUHh3Ly8zMzIzeTgxZ1V5ZXRMNU1IcjBhTFBQdFdjZFYzTy9JN0lQeHlDSmlJaUlpSWhFakVFYkVSRVJFUkdSaURGb0l5SWlJaUlpRWpFR2JVUkVSRVJFUkNMR29JMklpSWlJaUVqRUdMUVJFUkVSRVJHSkdJTTJJaUlpSWlJaUVXUFFSa1JFUkVSRUpHSU0yb2lJaUlpSWlFU01RUnNSRVJFUkVaR0lNV2dqSWlJaUlpSVNNUVp0UkVSRVJFUkVJc2FnallpSWlMb1VxVlFLalViajdHWVFrY2hwTkJwSXBWSm5OOE1oR0xRUkVSRlJseUtYeTlIWTJPanNaaENSeURVMk5zTFQwOVBaelhBSUJtMUVSRVRVcFFRRkJhR3lzdExaelNBaWthdXNyRVJnWUtDem0rRVFETnFJaUlpb1N3a1BENGRTcVVSOWZiMnptMEpFSWxWZlh3K2xVb21CQXdjNnV5a093YUNOaUlpSXVoUlhWMWRFUlVXaG9LQ0FnUnNSR2FtdnIwZEJRUUdpb3FLNnpadzJWMmMzZ0lpSWlNaFd2WHIxUWt4TURISnljaUNYeStIdjd3OTNkM2U0dUxBL21xZ24wbWcwYUd4c1JHVmxKWlJLSldKaVl0Q3JWeTluTjh0aEdMUVJFUkZSbDlTclZ5OU1tREFCK2ZuNUtDOHZSMzE5UGRScXRiT2JSVVJPSUpWSzRlbnBpY0RBUU1UR3hzTFZ0WHVGT2QzcjNSQVJFVkdQNHVycWlpRkRobURJa0NIT2Jnb1JVWWRoRGdFUkVSRVJFWkdJTVdnaklpSWlJaUlTTVFadFJFUkVSRVJFSXNhZ2pZaUlpSWlJU01RWXRCRVJFUkVSRVlrWWd6WWlJaUlpSWlJUlk5QkdSRVJFUkVRa1lnemFpSWlJaUlpSVJJeEJHeEVSRVJFUmtZZ3hhQ01pSWlJaUloSXhCbTFFUkVSRVJFUWl4cUNOaUlpSWlJaEl4QmkwRVJFUkVSRVJpUmlETmlJaUlpSWlJaEZqMEVaRVJFUkVSQ1JpRE5xSWlJaUlpSWhFakVFYkVSRVJFUkdSaURGb0l5SWlJaUlpRWpFR2JVUkVSRVJFUkNMR29JMklpSWlJaUVqRUdMUVJFUkVSRVJHSkdJTTJJaUlpSWlJaUVXUFFSa1JFUkVSRUpHSU0yb2lJaUlpSWlFU01RUnNSRVJFUkVaR0lTYlJhcmRiWmpYQ1UyN2R2bzdpNEdCVVZGV2hvYUlCYXJYWjJrNGlJcUp1UVNxWHc4UEJBUUVBQVFrSkMwTHQzYjJjM2lZaUl1aUdKUkNJeCtsNTNDTnJxNnVxUW5aMk5pb29LWnplRmlJaDZpSUNBQUl3Y09SSmVYbDdPYmdvUkVYVWozVEpvcTZpb1FFWkdCbFFxbGJPYlFrUkVQWXlycXl2aTR1SVFFQkRnN0tZUUVWRTNZU3BvNjlKejJ1cnE2aGl3RVJHUjA2aFVLbVJrWktDdXJzN1pUYkxsc2ljQUFDQUFTVVJCVkNFaW9tNnNTd2R0MmRuWkROaUlpTWlwVkNvVnNyT3puZDBNSWlMcXhycHMwSGI3OW0zT1lTTWlJbEdvcUtqQTdkdTNuZDBNSWlMcXBycHMwRlpjWE96c0poQVJFUWw0WFNJaW9vN1NaWU0yanJJUkVaR1k4THBFUkVRZHBjc0diUTBORGM1dUFoRVJrWURYSlNJaTZpaGRObWpqd3RsRVJDUW12QzRSRVZGSDZiSkJHeEVSRVJFUlVVL0FvSTJJaUlpSWlFakVHTFFSRVJFUkVSR0pHSU0ySWlJaUlpSWlFWE4xZGdPSWlJaUk3S1ZTcVpDZm40K3lzaklvbFVvV2hDSHFvYVJTS2VSeU9ZS0NnaEFlSGc1WDErNFY1blN2ZDBORVJFUTloa0toUUU1T2puQ2o1dTd1RGhjWEpoRVI5VVFhalFhTmpZMm9yS3hFVVZFUm9xS2kwS3RYTDJjM3kyRVl0QkVSRVZHWG8xQW9rSldWaGJDd01IaDZlanE3T1VUa1pDNHVMcERMNVpETDVhaXZyMGRXVmhaaVltSzZUZURHN2lnaUlpTHFVbFFxRlhKeWNoQWFHc3FBallpTWVIcDZJaXdzRERrNU9WQ3BWTTV1amtNd2FDTWlJcUl1SlQ4L0gzSzVIRjVlWHM1dUNoR0psS2VuSitSeU9mTHo4NTNkRklkZzBFWkVSRVJkU2xsWkdmejkvWjNkRENJU09YOS9mNVNYbHp1N0dRN0JvSTJJaUlpNkZLVlNDWGQzZDJjM2c0aEV6dDNkSGZYMTljNXVoa013YUNNaUlxSXVSYTFXczBva0VWbms0dUxTYlpZQjRTY2VFUkVSRVJHUmlERm9JeUlpSWlJaUVqRUdiVVJFUkVSRVJDTEdvSTJJaUlpSWlFakVHTFFSRVJFUkVSR0pHSU0ySWlJaUlpSWlFV1BRUmtSRVJFUkVKR0lNMm9pSWlJaUlpRVNNUVJzUkVSRVJFWkdJTVdnaklpSWlJaUlTTVFadFJFUkVSRVJFSXNhZ2pZaUlpSWlJU01RWXRCRVJFUkVSRVlrWWd6WWlJaUlpSWlJUlk5QkdSRVJFUkVRa1lxN09ia0IzMXRqWUNJMUdJenlXeVdTUVNxVk9iSkY5S2lvcWhLOTlmWDI3NUh1ZzdxT21wZ1krUGo3T2JnWjFBbzFHZzRxS0N2VHUzZHZaVFNFaUluSXFCbTBkSkM4dkQxbFpXY0xqUG4zNllPTEVpWjNhaHUrLy8xNzRldUhDaFpESlpIYnQ1OGlSSThMWE0yYk1RRUJBUUx2YjF0WG9mcFplWGw2WU8zZXUxYS9idlhzM0FNRFQweE16Wjg0MHU5MysvZnNCQUhLNUhOT21UV3RIU3p2WHhZc1hoYThqSXlNNzlGaU5qWTFJVDA5SGFXa3BKa3lZZ0pDUWtBNDluazVoWVNGS1Mwc1JIQnlNb0tBZ3VMbTUyZlI2bFVxRlU2ZE9vWGZ2M2dnS0NvSy92ejhrRWtrSHRiWjcwR2cweU0vUHg4V0xGOUhZMklpWk0yZkMxOWZYMmMwaUlpSnlHZ1p0SGVEQ2hRdTRjT0dDOExoMzc5NllNR0VDUjZnc09ISGlCSHg5ZlJFWkdRbFgxKzV4YWpZMU5RR0F4ZmRUWDEvZkdjMXh1SnljSE9IcmpnemF0Rm90RWhNVFVWTlRBd0JJU1VsQlFrSUMrdlRwMDJISDFMbDY5U3JLeXNwdzdkbzFTS1ZTeko4LzM2WU9rSktTRWhRVkZhR29xQWdBTUc3Y09QVHYzNytqbXRzdDFOWFZJVE16RTFxdEZnQ1FrWkdCYWRPbU1kZ2xVY25MeTBOall5TUFZT1RJa1U1dVRjYzZmUGd3QWdNREVSVVZaZFgxZWR1MmJRQ0E4ZVBIWTlDZ1FSM2RQQUJBV1ZtWmtCazBmUGp3RGp0T2VYazVmSDE5N2U0SWI0K3lzakw0K3ZyQzNkM2RwdGRWVlZVQkFGeGNYSmlwMG9WMWp6dGpFVGwzN2h4eWMzT0Z4NEdCZ1VoSVNPZzJRVWhIeWN2TFEzRnhNWXFMaTNIejVrMk1IVHRXdUNIWEJUNGRSU3FWZHNtQXVxeXNESm1abVE3ZjcrVEpreUdYeXgyKzMvYVFTQ1NJalkzRmlSTW5vTkZvb05Gb2tKcWFpdW5UcDNmb0JVaXBWS0s4dkZ4NEhCd2NiUE9GdXJDd1VQaGFLcFdpYjkrK0RtdWZQVFFhalJBTU9aSWovNFo4Zkh3d2RPaFE0Yk5Vb1ZEZyt2WHJuWGJ6UjJTTlRaczJDWjB4WDMzMWxaTmIwM0dhbTV1eGJkczJORFkyWXNtU0pWaThlTEhGMSt6YnR3OEFFQm9hMm1sL3QvdjM3OGVoUTRjQWRPenY0Nk9QUHNLTkd6Y1FHUm1KeHg1N3pHVDIwWVlORzFCV1ZnWUFlUDMxMXgxMjdOZGZmeDNWMWRXSWlJakEzLzcyTjZ0ZjkreXp6d0lBK3ZidGkzWHIxam1zUGRTNUdFazRpRXFsUWtaR0Jnb0tDb1R2QlFjSGM0VE5DZ3FGQXRuWjJjSmp0Vm9OYjI5djRiRXV4YkNqREI4K0hOSFIwUjE2akk2Z1ZxdUZrU2RIMHIraC8vbm5uNkZTcVFBQTk5NTdyOE9QWllzK2Zmb2dOallXWjg2Y0FkQnlJNUdhbW9wWnMyWjEyQWpNelpzM0RYNGVRNFlNc2VuMUdvMEdKU1Vsd3VPK2ZmdTJ1d05IbDBwckt4Y1hGOXg1NTUxSVRVMFZialFkeWRIblIyUmtKUEx6ODRWT20renNiSVNHaGpxbGQ1dW9zK2wzRm5VVUx5OHZxenJvY25KeWhCSEZzV1BIZG5TelJLMm9xQWhYcmx3QkFOeTZkUXYrL3Y0bXQ3dDE2NWJEUDJkTFNrcUVFYk9nb0NDSDd0dFJsaTlmN3BEOWRPZE9rUFpnME9ZQWRYVjFPSG55SktxcnF3MitYMVZWaFlNSER6cmtHQ05IampTYlVxVlNxWkNVbEFSZlgxOEVCQVIwcWQ3b21wb2FuRGh4QW1xMUdrRExpTXI0OGVQaDZlbnA1SlpaNzl5NWM3aDI3VnFiMjlUWDErUG5uMysydUM5TDI5MTk5OTAydDY4N0dUUm9FQ29xS25EOStuVjRlM3NqUGo2K1ExUG1ybCsvTG56dDUrZG44NFd5dExRVXpjM053bU5IcEVYYW0wcnI0dEsxaWdXN3Via2hNaklTV1ZsWmNIVjF4WUFCQXpwa2hKQklqRjU4OGNVT1A4YlNwVXV0dXFaa1pHUUFhT2s0NjZ6VTdyZmZmdHRnenJTdDdBa2VyQWtVa3BLU2hLOW56SmpScVNuYmx5OWZGcjZPaUlqbzhPTzE3blMweE5sWkpEMEJnN1oyS2lrcFFWcGFtc0dObVU1RFE0UERqcU1iN1RCRnFWUkNvVkJBb1ZEZzl1M2JYU1pvVXlxVlNFNU9Oa2gvakkyTkZXMFBramxxdGJyTjM0K09OZHZZc2wxSVNJalI2TWFQUC80b1ZDeGRzbVNKMlF1S3JyQ0tSQ0xCa2lWTHJEcGVleFVYRitQRWlSTU8yMTl0YlMwT0h6N2NybjIwVmFDbnJLd010Ylcxd3VOaHc0Ylp2SC85b00vZDNiM1RpcWVJUVVsSkNaS1RreDJ5TDVWS2hieThQT1RsNWJWN1g4NGVNYWJ1eWQ1UkZUOC9QMUYzVW1xMVdpRU52NmVQc21tMVd1RWFKcFZLTVhYcVZJZnN0NmFtQmw1ZVhoWTcxdlNuM293WU1jSWh4MjVMVFUwTi92clh2MXE5dlg3UXUzVHBVb3diTjg3ZytjTENRbnp3d1FjQVd0STErL1hyWi9COGVubzZkdTdjMlk0V2QzOE0ydXlrMFdpUWs1T0QzTnhjcC9mK0twVks0V3N2THkrclg1ZWNuR3hUTHdwZ1dFbXlMWlp1akdwcWFwQ1VsR1RROWhFalJtRHc0TUUyNzB0ZlJVV0ZRUnM3NHdZdElDQUFZV0ZoSnAvVHBjdGFtc3RrN1hiVWVmUURMcmxjYnZaM2JFNWpZeU9LaTR1Rnh5RWhJUWJudXpYYzNOeU1xbFdhTzZmMzd0Mkxob1lHQkFRRVlNYU1HV2IzMmJxS3JYNlYyVGx6NXBpZEk5alUxR1NRcXR5ZWlyUkUzWTB0TjdmNmxpOWZickt5OEYvKzhwZjJOc21pNE9CZ2k5dGtaV1doc3JJU0FKQ1FrTkRSVFJLODlOSkxOdDliZmZQTk4wSkgzcVpObXh6ZXBsT25Ua0doVUFCb0tTamw1K2ZYN24wMk5UWGhuWGZlZ1Z3dXh4TlBQSUZldlhxWjNWWTM4dGkzYjE4RUJnYTIrOWdkeWMvUHoraGVSbjhnSXlnb3lPaDVSL3c4dXpzR2JYYW9yS3pFNmRPbkRkSWgzZHpjTUg3OCtIWlhzeXN1TGtaNmVycVFQdzRBNGVIaEdEQmdnTm5YNktkTGRZV3FRQlVWRlVZamJFT0dET21VbnFPT0VCNGVqdkR3Y0pQUDZZSXhkM2QzM0hISEhXYjNZZTEyM1luWWl2UG9CeSt0S1pWSy9QampqMjIrdm5Vd2RlUEdEWU4xR3ZQejg1R2ZuMjlUbXlJaUlxeXFTbGRUVXlOY0VOdTY2Qk5SMXlDV2FwVEhqaDBEQUF3WU1LRE4reEJIcytmNm9EOVNaZXZTTE5iNDVaZGZoSzhYTEZqZ2tIMSsrZVdYdUhIakJnQmczYnAxV0xkdW5ja1J0MXUzYmdtZDdLTkdqWExJc1MzeDgvTXpTaG5WcFoydVdMRUNVNlpNNlpSMjBQOFIxMTJUeUdrMEdseTZkQWtYTDE0MDZBSHk4ZkhCeElrVERZcG4yTFB2OCtmUEc2VC9TS1ZTeE1iR1l1REFnVzIrdHE2dVR2amFscldNNUhLNVZVR2VmckVMVDAvUGRoVld1WEhqQnM2Y09TUE1ZUU9Bd1lNSEl6WTIxdTU5VXRjamtVaHNtcDlYVUZBQWlVU0NvS0NnTGpPNm96OVNaeTlyNTZIcHFwUUI0ZzNhN3JubkhxY2N0N1MwRkNkUG5uVEtzYW5uNkk2RkU2cXFxb1RVU0YwcW9LMXp4VFp0Mm1UVnFOZnMyYlB4aHovOHdlajc5aGEyc1BaMWNYRnhlTzY1NXl4dWw1V1ZKUVJYbzBhTmNrZ0F1My8vZmlHRlhDcVY0dEZISHpYN21hK2JWd2dBQnc0Y3dJRURCOXJjOTZaTm16b2tjQ1huWXRCbXBaS1NFbVJsWlJsVjYrdmZ2ei9HakJuVHJsR0Rpb29LWkdSa0NGV0JBTURiMnh2ang0KzNhcmhZLzNVNU9Ua0drMVYxamg0OWFqUy9hYzZjT1ZhMVQzOEVZdno0OFhZdHJxM1JhSkNWbFlXclY2OGFmTi9ha1lUT1lxbHdqRktwTk5wR0pwT0paa0ZzL2M2RTdyS21sVnF0Um1abUpwcWFtaUNSU05DL2YzL0V4OGM3dTFsdEtpb3FNdmlzc09YelFYOU9vN1cvdzY0UXRGbnE3Q2twS1VGUVVKQlZnV3BkWFIxY1hGeXNxbnpYMVFxd0VJbkZzV1BIaEE3VzFtblZQWTMrS052Q2hRdmJ2YitVbEJSaExUc0FlUERCQjl0YzYxUS9hT3NLbEVxbHdiMHBBSU01NHJXMXRVYlAyenA5b0NkaTBHWkJiVzB0c3JLeURPYW1BQzAzWVRFeE1jSW9tRmFyeGNXTEY5RzNiMSt6SldCYlU2bFV5TW5Kd1pVclZ3eHV0Z2NQSG96bzZHaXJiL1QwVDN4eko3MytINHN6WExwMHlTaGdHelZxbEZGeGg1S1NFaFFVRkdEa3lKSHc4UERvekNZQ2dNVVMraHFOeG1pYnRoYTV0SFpPSFlzam1GZFFVQ0NrMG1xMTJrNHBWR05OcW5OcGFTbFNVMU5OUG5mcDBpWGhhMTlmWDh5ZVBkdnFZLy93d3cvQzU0RTFBWWRXcXhYS2c3dTd1OXMwcjFVc0xsNjhpSnljSElTRWhHRENoQWx0dnUrbXBpWWtKU1docWFrSjBkSFJYYWJ3RWxGWDB0RFFZRENhbzhza2FtdU5yMTkrK1FYSnlja0lDd3NUVXY3OS9mMVJXVm1KcVZPbjRxNjc3akw3V25QRldHeVptMmJQbkRaclBtTXpNaklNT3NQYkNxNnNjZjc4ZVh6MjJXZkM1L3pNbVRQYnZFWlVWbFlLOTArUmtaR0lpNHN6dVYxcWFpcXVYTGxpMWRxemFyVzZRNWVqK3ZiYmIvSHR0OSthZmY2Ly8vdS9PK3pZM1JtRHRqYVVscFlLaS9ucUN3d014Tml4WTRXYm8rYm1acHc2ZFFyRnhjVzRjdVVLcGt5WlluR0U3T2JObThqT3pqYVlqeWFYeXhFWEYyZlY1R0NkNXVibUx0RTdNV2pRSUZ5K2ZCbHF0UnF1cnE2SWo0ODNxaHlrRzQycnFhbEJZV0VoSWlJaU9xV3NyYVBvcjJubVNMWUVkTHFMUUhjWlpRTmdrRElzbDhzN3BlUzBxNnVyeGRRU2M1MHE1ZVhsd21SMXdQWUx2SDRIampVWDFkTFNVbUVPYkZlclRxbXJUS2RiTXFPNHVCZ1pHUmxtUjFLMVdpMU9uandwcElTZk9YTUdOMi9leEpneFk3ckVmRjdxR2lvcks2MjZydXAvM3R0U1BWSXVsMXZkdWVzc2h3NGRNdG1KYWE1UWxrYWpFZFpiall1TEU0SzI2T2hvSkNVbDRmTGx5M2pzc2Nkc2JvY3RLWDRkTWFkTnBWTGhtMisrY2NpK2dKWWxndGF2WHkrY094TW5Uc1RERHovYzVtdVNrcEtFNjhMOCtmTXhldlJvazl0bFpXVUJnTVdNaGN6TVRHelpzZ1dyVnExcWR3QktuWXRCV3h1Q2dvTFFyMTgvNGNQSHpjME5VVkZSUmd2c05qYzNDNk5kVFUxTk9INzhPS1pPbldweWZ0bnQyN2VSbFpXRmlvb0tnKzhQSERnUW8wYU5zdm1EUm44QnpnRURCaGpjN09pbk5UcTcwcHVIaHdlR0RCbUN3c0pDVEp3NDBlVFBKaTh2VDdoSXFGUXFnM2x2bmNWVWdIVDgrSEVoL2N6THl3dHo1ODd0N0dZWjBHcTErT0dISHl4dTAxWmhEVXZialJ3NVVoUUJzLzVpb2tETFF1aGlUM2U3Y09HQzhMV1BqdzlDUTBPdGZtM3JhbW5XdkZmZFBBdWdhd1Z0alkyTlNFdExNMGp0OVBYMWJiTWdrVVFpd1lnUkk1Q2VuaTdjVkplWGwrTzMzMzVEWkdSa2x6Zy9TUHkyYmR0bTh6eElXNnBIVHB3NEVVODg4WVN0emVvMERRME4yTGR2bjAydk9YLyt2RkJsY3N5WU1jSjZvOE9HRGNQcDA2ZFJYRnlNR3pkdVdEVVh6TlFTU3RiUTcyQzNkeCt1cnE0R25aNTc5KzQxK0l4cWo3Tm56MkxEaGcxQ3dCWVhGNGVWSzFlMjJjbXExV3B4OU9oUkFDMzNVVzBWSVNrdExRVUFvdzV4ZmRYVjFmajQ0NC9SME5DQWRldldZY0dDQmJqMzNuc2RQdXEyZlBseW8wSWwxNjlmeHh0dnZBRUFlUFhWVjQwNllKT1RrN0Y1ODJhSHRxTzdZZERXQm9sRWdyRmp4NksydGhiZTN0NklpWWt4bWJMbjZlbUpLVk9tSURFeEVRME5EVUw2enJScDA0VFJ1SXFLQ2x5OGVOR29OODdmM3gralI0KzJleDZLL29kSjc5Njk3ZHBIWjRtSWlNRHc0Y05OQm85MWRYVUdON3UrdnI2aTZBRnFhbW95Q0l5dE5YejQ4SFlkTnk4dnoyaUV0N3V5SnJqVU9YdjJMTTZlUGR1dTQ3bTZ1bmJZSXVXM2J0MHkrSnVNakl5MGFkVFQxcUJOcFZMaDFxMWJ3cmEyak5KM3RNREFRTXliTjgva2M3ZHYzMFpxYXFwQkNlaVFrQkNNR3pmT1lzZFZuejU5TUh2MmJKdzdkMDRvOXFKYmdxV2dvQUJ4Y1hFR242ZHR0WU5JVEV6TlIrOHN2WHYzRnU0aDl1M2JaL09VaXVQSGp3Tm82ZXpXVDFtV1NxV0lpWWxCV2xvYWpoMDdackxZaUw3bTVtYXNXTEhDeHRZYnMzY2Y2OWF0RTBZVEZRcUZ3VnkyOWpoNjlDaTJiTmtpZEViSHhjWGhxYWVlc2hnc1pXZG5DOWVVeHNaR05EUTBtRXlCVjZ2VnVIMzdOb0MyRjduMjlmWEZ0R25Uc0hQblRxalZhdXpldlJ2WjJkbDQ4c2tuSFhyOWtFcWxScC9sK3RrcHBySlpPakpkczd0ZzBHYUJWQ3JGOU9uVExkNDhlWHQ3WThxVUtUaDI3QmlhbXByUTBOQ0FwS1FreE1iRzRzcVZLMGJyb2Nsa01rUkZSV0hRb0VIdFNtWFQ5YXdBNGcvYTJyb1p5OGpJRUQ3TWRNR3kvczljdjljekppYW0wK2J0RkJVVjJiVU9YM1IwZEx1T2UvWHExVGFETmxPcFlHcTFXa2kzbFVxbGJTN1lxcC8yWW1wZmJjM1RJOU0wR2czT25Uc25QQTRJQ0xBNWxkUFdvSzJ3c0ZENHV3a01ER3ozTWdxT1RLczFkUTVxdFZwY3Zud1pPVGs1QnU5MStQRGhHRGx5cE5YSGQzTnpRMXhjSEVKRFE1R1JrU0dNdWxWWFYrUFlzV01ZTm13WW9xS2k0T0xpWXZGdmdhZ3RqcXdLYWFtaTRadHZ2dW13WTlucTdydnZ4dEtsUzFGU1VvSTllL1lBYU1rczBhOU9iVTVkWFoxUUtHUFNwRWxHZjhmang0OUhXbG9ha3BPVHNXelpzaTVSQVZpcjFlS3p6ejRUNWxOTEpCSzcxK1Rkdm4wNzl1N2RLenllTm0wYUhubmtFYXV5QXZUWG5kWFZUakMxeUhsK2ZyNXdMYkIwM1prL2Z6NkdEeCtPRHovOEVBcUZBdGV1WGNPYU5XdXdjdVZLbzlSMGMybS9WVlZWQnM5NWUzc3pSYjBUTUdpemdyWHBOajQrUHBnMGFSS09IejhPbFVxRnVybzZuRGh4d21BYnFWU0tvVU9IWXZqdzRlM091YTZycXhQV2luTnpjN082M0g5SlNZbFFadFpXMWk2dXJiTm8wU0tMN3pNM045ZGdkQ0lpSXNLb1FxWCtoME5VVkpSTmJXZ1AzU2lHbUVna0VwT1ZQNHVMaTRYekxUQXdFSk1tVFRLN0Q5M29scmw5ZFNaemdVYnJLb3FPNm9YcnFONjgrdnA2Zy9kaXp6SVdyUU4xUzU4OSt2UDlTa3RMelk1YW1wc1hhZTlOaUQxcWFtcHcrdlJwZzlSd056YzNqQjA3dHMxMG5yWUVCd2RqOXV6WnlNcktFdGJBMHdXR3hjWEZpSStQNy9TNVF6dDM3dXpVNC9WVTlsUXhKc3UyYk5tQzV1Wm1lSGg0WVA3OCtmanV1Kzhzdm1iLy92MVFxVlNRU0NTWVBIbXkwZk94c2JHUXkrVlFLcFU0ZHV4WW05Y2NOemMzaTRIeTVjdVg4ZDEzM3drRm4wYU5Hb1hGaXhkajZOQ2habDl6OGVKRkpDWW1Zc0dDQlZhbHJPL2Z2eDg1T1RrQVdqSW1LaXNyalFyU1dVcy9ZRnU0Y0NIdXUrOCtxMTUzNjlZdHBLZW5HM3pQWE5DbW42bGt6WnEzUTRZTXdXdXZ2WWFQUHZvSU9UazVhR2hvd0FjZmZJQUZDeGJnZDcvN25YRHRNWmYydTNQblRvUFB1c1dMRjJQSmtpVld2Uyt5SDRNMkI5S2wwcm01dVJrVnBKQklKQmc0Y0NCR2pCaUJ5c3BLZ3lDa1Q1OCtkbFZLdkhuenBzRSt1cUtxcWlwaDhqTFFFbXlJWlpIdHhzWkdveEZTb0NVbDljYU5HeVkvT0hWMGFRcjJzdWRtV3YrWVhhbkh5MVNxWW5sNU9SSVRFNFhIWThhTXNiaGVvYk41ZTN0ajFxeFpLQ2dvUUVWRkJYcjE2Z1d0Vm9zclY2NWcwS0JCVmdXTHRveTBGUlVWR1pWTUZpT05Sb084dkR4Y3VIREJZSjZxbjU4ZnhvOGZiN0MrWlhKeXNqQVhKVG82R29HQmdSYjNyd3Y4d3NMQ2NQcjBhYUVvUzNWMU5ZNGNPWUxJeUVoRVJFUjAybHkzenV4VTZzbHNLZnpSVmJSVm1iRzE3ZHUzNDh5Wk13QmEwdUdlZWVhWmRwM2ozdDdlU0V0THcvbno1d0cwZExoYXMrUlFiVzJ0VUdWeTlPalJKcXY3dXJtNVlmTGt5VGg0OENEMjd0MkxHVE5tMkpVVmNPblNKZnowMDAvSXpzNkdSQ0pCWEZ3YzdyNzdick1WWkRVYURUSXlNckIzNzE1Y3VYSUZRRXVLL2F1dnZ0cm1QZFBObXplRllGVW1rMkhGaWhWNDk5MTNiVzZ2UHBsTWhrY2ZmZFNtcFJOKy9QRkg0WnJRdjM5LzNMeDVFMmZPbk1GRER6MWt0SzB1Z0EwTkRiVzZvOHJIeHdjdnZmUVNkdTdjS1FTV2UvYnN3YlZyMTdCNjllcDIzVWUwSG9rRERPOVJ5c3JLakRyMHU4TDF6TmtZdExXVFZxdEZhV2twOHZQemNldldMYU9lY3FsVWl2RHdjQXdmUGh6dTd1N0l5TWd3Q0xhR0R4OXU5eUtOK3Z1eHBhZmExZFcxMDI3cTIwcDNhbTV1UmtwS2l2QXprOGxrR0RkdW5HZ3FIK2JuNXh2OVBoc2JHM0hpeEFtbzFXcDRlWG1ablhkMzdOaXh6bWlpUUt2VkdoU2tjRlNxN1BUcDB6dDFORVpIZCtNQXROeE1oSWVIRzIzVGVzUllMTXNtaElXRklTd3NEUFgxOVVoTFM0TkNvWUJDb2NBZGQ5eGg4YlcyakxSZHZIaFIrRm9pa1JnRVAwRExTSHpyL2JYdVRHcjl1MVdyMVdZcm9MYit2a3FsTW1wZjZ4RlJjK3RiRGgwNkZOSFIwVWF2THlzckU5cHM2M21uRzNVN2RlcVVrRGF1MVdweDRjSUZGQlVWSVQ0KzN1cHNoUFlRMDdxVDNWbDNETnJhbW91a0x6YzNWMWowV2lLUllNV0tGVFlWUERKSHQrNWh2Mzc5TUcvZVBLdUtzZXpaczBlWW05clczTkZaczJiaDRNR0RVQ2dVT0hqd0lPYlBuMjlWbTY1ZnY0NExGeTdnNU1tVHlNL1BoNXViRzZaUG40NTU4K1loSkNRRURRME51SDM3TnVycjYxRlhWNGY2K25yVTE5ZERvVkFnTVRGUnlPTHg5L2ZIckZtek1IUG1US1BQeXRhMmJkc21mTjc5eDMvOGgwM0x6TlRWMVdINzl1MEc1MmR3Y0RDZWZmWlpoSVdGV2IyZndzSkNwS1dsQVdpNXBqend3QU40NTUxM1VGWldodXZYcnh0MFlpcVZTbUdremRaT0l4Y1hGeXhidGd6OSsvZkg1NTkvRHBWS2hieThQRlJWVmNISHg4ZG8xRk9YNHJ0aXhRcWpRaVA2ZHUzYWhWMjdkcGw5ZnNPR0RUYTFrMW93YUxPVFFxSEF6WnMzVVZCUUlQVHM2bk56YzhQZ3dZTXhkT2hRdUx1N283YTJGa2VPSEJIU0dZR1dudVQyRkt3WVBYbzBNak16VVZ0YmExUFZ1TjY5ZXpza0pVNy9KazRxbGRwY2NPSFVxVk1HK2ZJUkVSRldMWlpyQzB0Rkx2cjA2V015blFPQVVPVEEyOXRibUpUdDZ1b0txVlNLdXJvNjVPVGt3Ti9mWHhRVis2NWV2U3JNNjVGS3BRNmJVTnpXVFc1SEJYT0ZoWVVHSmZPam9xSkVFOGpiNHZyMTY4TDdLQ2dvZ0krUGo4VlJaRk9kUHFhVWxKUVlwQm5LNVhLanYrbGZmLzNWYUQ2S3JxS2JPYi85OWx1YnordmJ2MysvMGZmOC9Qd3dhOVlzQUVCNmVycVFzcWpqNGVHQitQaDRrNzNjYXJYYTRQM2IweFB2N3U2T1NaTW1HYzJicTZ5c3hPSERoeEVYRjJkM0p4bVJHS2hVS216ZXZGazR0K2ZObTlkbVdxQXRvcU9qRVJ3Y2pCVXJWbGoxOTFkVlZZVkRodzRCYUxsK3QxVThyRy9mdm9pTmpjWFpzMmZ4MDA4L0lTRWh3YXFSdkMxYnRnaWpaRURMUEx2ejU4OGpMUzBOU3FYUzRuVm80TUNCdVBQT096Rmh3Z1EwTlRWWmxmRVFHeHVMOCtmUFkvVG8wVGJkSzZXbHBlSHJyNzgyR2pINnh6LytZZk85amY3NnZRc1hMa1JrWktTUVlwcVNrbUlRdEtXa3BBaHo3OHl0NFdaSlFrSUNnb0tDc0g3OWVqend3QU0yQlpqVWVSaTBXVW1yMWFLc3JBeTNidDFDVVZHUjJUVmMvUHo4TUhqd1lQVHYzMS80MENzcUtzTHAwNmVGdEIrcFZJcjQrUGgyOTR3RkJRVmgxcXhaS0N3c3RHbCtuTzVHMHQ2S2xUcjZONEN6WnMyeTZnTlk1OXk1Y3lZWExCZUwwdEpTSVZBTEN3c1RSalYwdjd2RXhFUWg4SncxYTVaUm9ZTnAwNmExNi9oSlNVbFdMM2xRVzF0cmtHSWFHaHJhS1QvTDlpelliaTRJMDEvckIyanBIZTJxRjQ4UkkwYWdyS3hNU0FtNWNPRUMvUHo4Mmh3VnQyYWtUYXZWR294RWlsWC8vdjF4NDhZTjRjWmp3SUFCaUltSk1WdUVvSFdKYm52UFlZbEVnb2lJQ0FRR0J1TFVxVk1HeFhuYSs1bEg1R3k3ZCs5R1lXRWhnSlpBYU9uU3BTYTNVNnZWT0hMa0NLWlBuMjcxMzVKRUlzR0xMNzVvZGFmZlYxOTlKUVFMdi92ZDd5eHVmKys5OStMczJiTlFLcFg0NnF1djhPeXp6MXIxbXYvNW4vK0JpNHNML1AzOTRlUGpJeFM5OFBMeWdwZVhGMnByYTVHUmtTRXNPYUJMblp3N2Q2NndkRTFaV1JuZWUrODl1THE2NHRsbm4yMHo5WHJxMUtrNGV2UW9WcTFhWmMyUEFRVUZCZGl4WTRmWnlzYjJkRVpQblRvVnVibTV1SExsQ2laTW1BQ0pSSUp4NDhZaE1URVJ4NDhmeDlLbFM0WDdQdjNLbmUyWlhqSnMyRENzVzdmTzRraGtXMmJNbUFHZ3BTRE5zR0hEREo2N2R1MGExcTVkQ3dCNC9mWFhqVHJROHZMeWtKU1VaUGV4ZXdMeDNDV0xrRktwUkVsSkNVcEtTbEJhV21wMjNRK3BWSXJRMEZBTUhqelk0S1pBVjRhNmRSbGZpVVNDYytmT0dWU2FzOWJRb1VNTmV0VmNYRnlzcWxCWFhWMk4wdEpTM0x4NUUzVjFkUmc2ZEtqVGJtQXVYNzVzVUVCQmpIVDU0WUJoMEFhMGpGUkdSRVRnNHNXTGFHNXVSbHBhR3FaT25XcncrdmFtSjFvN3NxUkwxOVNOZWtva2tuWXZONkJQcTlXaXFha0pibTV1QmdGRWMzT3p3ZmxyVGFlQmZvK291ZmQzK2ZKbGcyRFFubUllam1Cdm9SNTlFb2tFZDl4eEIzNzc3VGZoeHViMDZkT1lQbjI2MlJGTWErYTA1ZWJtZG9uYy96NTkraUF5TWhMNStma1lNMmFNeFJ0QjNjOUlwNzBWNW5yMzdvMVpzMlloUFQwZHQyN2R3dGl4WTl0MU0wSTlrNldLajUycHVMaFlLRUV2bFVyeCtPT1BtL3pzTFNzcnd3Y2ZmSUQ4L0h6azV1Yml5U2VmdFBvWTFnWnNTVWxKUXBHTStQaDRxNjQ3QXdjT3hCMTMzSUcwdERTa3A2ZmoyTEZqRmpzNG82T2o4ZTY3N3lJZ0lNQmdsS3k1dVJucDZlazRjdVNJY0gzMjkvZkg1TW1UTVgzNmRLT1V4bXZYcnFHa3BBUXFsUXByMTY3RjAwOC9iWFprME1QREEvLzFYLzlsc2Vwc1NVa0p2di8rZTZTbXBncWYzUktKQk5PbVRVTldWcFpCeG9nOWxpOWZqaHMzYmdqWHk4bVRKeU14TVJHMXRiVklTVW5CbENsVGNPblNKV0VrY3ZyMDZlM09TbW52WitRamp6eGk5MnRiMzkrU01RWnRabHk5ZWxYSUdUZEZJcEVnS0NnSS9mdjNSNzkrL1l3K09CVUtCZExUMDQzbWNnQXQ2UTNtNW8xWVl1K0NrZnBGSFFBWXBHbDJwcXRYcjNicUtNRTk5OXpUNXZPbVB1QVVDb1dRQisvbjUyZnlCanN5TWhLRmhZV29xYWxCUTBPRHlSVFpqbFpmWDQvazVHU0RJR2Z3NE1FT25iZWpVcW1FOHM4U2lVUlllTFQxRGJZMWxkejBSNUZNQlNPMXRiVUd3WEgvL3YxRnY0eUZKWEs1SE9QR2pST0NRSlZLaFpTVUZNeVlNY1BrelphbGtiYlc2eG5hcXZXOHYrcnFhaUc5Q1dqNTJ0dmpBZ0FBSUFCSlJFRlVlekdYUHRUVTFJVGR1M2NManhjdVhHZ3hzSXFNak1Td1ljT3M2dWwzZE5BR3RIUW1USmd3QWJkdjMrN3k1eEwxYkNxVkNwOTg4b2x3NzdCNDhXS3pCVGg4Zkh5RTdWSlNVaEFjSE96UU9iKzNiOS9HMTE5L0RhRGxNODdTMm12NkhuamdBV1JsWmFHaG9RRmJ0bXhCdjM3OWpFWmtXdE1mRmN2TnpVVlNVaEpTVTFPaFZDcmg0dUtDMk5oWVRKczJEYU5IanpiNytYWEhIWGVnVjY5ZWVQLzk5MUZUVTROMzNua0hEejc0SUdiUG5tMXllMHNCVzJKaUlyNzg4a3VEakpoQmd3WmgrZkxsR0RSb2tFMkxyWnZqNnVxS3dZTUhDNDhqSWlJUUZoYUdnb0lDL1BUVFQ1ZzRjYUl3YjB3cWxacWQ2a0hkQjRNMk13WU5Hb1Q4L0h5RGVTTVNpUVFCQVFFSURRMUYvLzc5VFZaOFZLdlZ5TW5KUVY1ZW5sTUtPRlJXVnFLd3NCQUZCUVZtdC9IeThuTEtJcnk1dWJrR296TWVIaDRHaSt0MkJIdkt1K3NIRHVZdWlpNHVMaGd6Wmd5eXNyS1FrSkJnZEM2ME56QzFabUh0bEpRVW8vWFcycnMrWEd0dWJtN0M3MG1yMVpydE5MQ21sOVZTMEhibXpCbGhHMWRYVjR3YU5jck9WcmVmTlhNMHRWcXRWU21zd2NIQmlJaUlFRVp2YTJ0cmtaNmVqZ2tUSmhodDIzcC9yYy9mek14TWcvVU0yL3Naby8vN2RPU3lDdnI3UEhMa2lNbk9LMHQrK09FSG03YWZNR0dDMmRSVEJteGtMMXNxT2xyU25odjU3ZHUzNDlxMWF3QmFSaVFXTGx4b2Rsc1BEdzg4OTl4eldMdDJMZXJyNi9IVFR6OGhPRGk0eldWZ3JLVlNxYkJ4NDBaaGlzZ0REenhnMDdJYXZYcjF3bjMzM1lldFc3ZENwVkxoL2ZmZngzLys1Mythbld0YVZWVWxkUFptWm1haXZMd2NRRXNnTjIvZVBFeWRPdFVvYTBpcjFhS3hzUkZLcFJJTkRRMEcvOCtjT1JNLy8vd3oxR28xdG03ZGl2THljaXhidHN6bUVhb3hZOGJndSsrK1ExVlZGWUtDZ3JCa3lSSWtKQ1RZUGRLVmw1Y0hxVlJxOXA1RForSENoZmprazA5UVZsYUdqejc2U0xpdXpKZ3hvOU9YTjZIT3g2RE5ESWxFZ3RHalIrUDQ4ZVBvMDZjUFFrSkMwTGR2M3pZWEhTNHJLOE9aTTJjTVJqN2MzTnd3ZXZSb214ZlpCVnBTOVBUbjk4aGtNcFB6NEhTQldtRmhvZGw1UnE2dXJnZ05EVVY0ZURnQ0F3Tng4dVJKdTlJenpURlh3T0RlZSs4VjV1RGs1dVlLMzVmSlpKZzhlYkpCTDc4WWxKYVdDblB0WEYxZDJ5eGFFQmdZYUhiaDlkWXBzUjNoamp2dVFHSmlJaG9hR2lDVHlUQng0a1NyYjdwMXl4VlljNEh4OHZJeUcxejcrdm9pS2lyS3FpVW45RWVYVzQ4eXFkVnFnN1g2VkNxVndkbzIxckJVZEVhZnBWN25DUk1tV096WXNHVzl3NmlvS0JRWEZ3dHBqYmR1M1VKZVhwNVJLb2lsa1RaZlgxOWhHWW9SSTBZSTZ3alpTejlvRTlPY1VpSm5jbkZ4RWY3MnJLM29hTzErOWYrM1ZrWkdobEJXMzlQVEUwOCsrYVRGZlFRSEIyUDE2dFg0MTcvK0JZMUdneSsrK0FLQmdZSENIQzk3YURRYWZQenh4MEtnTUg3OGVMdm1iOCtlUFJzNU9UbElUMDlIYlcwdDFxMWJoeGRmZkJGRGhnd3gyTzdRb1VQWXVuV3IwZXY5L2YweFlNQUE1T2JtNHZ6NTgyaHNiQlF5WG5UL3JPM1EycmR2SHhRS0JWYXRXbVhUWjZDUGp3OGVlK3d4M0w1OUc5T21UV3QzaDFkNmVqcjI3dDJMd01CQVBQSEVFMlpISDhlUEg0L2R1M2Vqb0tCQVNFLzE4UEN3bUZYVUdWNTU1UldES3RhV3RtMkxJeGUxNzA1NGxXNURRRUFBRmkxYVpQSEd0cnE2R3VmUG56Y3FyQkVZR0lqNCtIaUx3K3ltWkdkbkc4eXJrc2xrbURKbGlrSHFXMkZoSWM2ZlAyOVVJYzZVT1hQbU9Md3lvN1d1WExsaUVMQzV1cnBpMHFSSm5WSisyeFphclJaWldWbkM0d0VEQmxqOEVPK3N0WjlNOGZiMnh1VEprM0h5NUVtajlhNHMwWlhRejhyS0VpWnZEeHMyek9RNU1uSGlSS2hVS2lHZ2tFZ2tjSEZ4Z1p1Ym0wMFhPZjMwTjBla3ZuVWxFb2tFOGZIeE9ITGtpUEJ6UEgvK1BJS0NnZ3dLK0ZnYWFSczFhaFRxNit2UjJOaUlpSWlJZGdkdCtwMDhIZlg1SUpWS3JUcFAxR3Exd2J3UWEyNkM3RTB6SjJyTHFsV3J6QmFoYUd4c05OdDVxMWFyY2VYS0ZiT1pCNXMzYjBaMWRiVk4xNzd5OG5KczJyUkplUHpZWTQ5WnRYNGgwUEo1c1hUcFV1emN1Uk1xbFFvYk5tekFtalZyN002MCtmTExMM0g2OUdrQUxYTzkvL2pIUHdJQVhucnBKV0daamRZMmJkcGswSDZnNVlaODVjcVZ3cHFuZFhWMWVPdXR0L0RFRTA5ZzNMaHh3bmFUSjAvRzk5OS9iM1NQVTFsWmlZeU1ESVB2NmE0cHV1dE1SRVFFM04zZDRlSGhZZlMvN3QvKy9mdFJVRkNBMU5SVXVMaTQ0SWtubnJEcDUrSElPZGU2YklUeTh2STJNemhjWEZ6d2h6LzhBVysvL2Jid3Zmbno1enY5Zm9xZnhaMkRRWnNGYlFWc0RRME55TW5KUVg1K3ZrR3ZqbFFxeFlnUkl6QnMyRENiaDhvMUdnMHlNek9GY3ZOQVN4bnIxZ0ViMEhMeE1CV3d5ZVZ5REJnd3dDRG9hMzBESkpmTDI3MVdtMzdLazZlbnA5bWJyTkRRVUp3L2Z4NGFqUVp1Ym01SVNFaXdhZzVVWnlzb0tCRG0rcm00dU5oYzBNUGIyMXY0c0RWWEpsaXIxUXBwWDE1ZVhwZzdkNjdKN1E0ZlBteFY2cDJ2cnkvdXZQUE9kcVZrNlBUdjM5L2tqYnRNSm5OSWtLVS83Ni8xVFk5dXZwd3RXcWNuaW4ya3lNL1BEeEVSRWNLY05JMUdnOHVYTHh2Y3BGaFQ4ajh1TGc1cXRkb2h5eURvL3cxM1ZKR09tVE5uV3JWZGNuS3lNSW80Wk1nUXhNVEVXSHlOTGFPclJOYlFhclZZdDI0ZFJvNGNpWG56NWdtZmZWVlZWZGkrZlR0T25UcUZsMTkrMlNpTkxUazVHZDkrK3kxcWEydnh4aHR2R0ZXOVZTZ1UyTFZyRjA2ZVBJbFhYMzNWNU5xVHJUVTBOT0RERHo4VXJ2T3paczFDZkh5OFRlOW53WUlGeU12TEU3S0ExcTlmanpWcjFwaWMzdEdXcEtRa1lmMVJmMzkvdlBqaWkrM3E2SkhMNWZqem4vK01OOTk4RXlVbEpmRDA5RFFvWXcrMGpDQXRXN1lNVjY1Y1FkKytmWVhxa1hLNUhCNGVIc0wvSGg0ZWNIRnh3UTgvL0lBZmYvd1JBUER5eXk4YjdNdFVzQjBURTRNMzMzd1RHbzBHOTkxM245M3Z4UkgwcCtKWVN1ZHVuVkYxOWVwVnFGU3FUcjBHYWpRYVhMcDBDVmxaV2NqS3lrSllXTmovYSsvZXc2S3U4LzZQdjJZR0JtWVFRUVFWUWJGTVV4RFBoMHpUekxKTWM4M090ZGZWVmR0cUo3ZHIxL0xhWTdWdGUyOTExOTF4N3c1M1czZTIxNTNWdXJ2ZGJuVFpRVXNSakR4aFNSb2FJaG9vb0NqS2NKaGhmbjl3OC8weE1zQU1ETTRYZVQ2dXk2dG12dCtaNzJkZ21QbSt2cC9QNS8zUkF3ODgwRzdkaGNPSEQrdkZGMStVSlAzc1p6OExhbjFoTkRIM1dZNUoxZGZYYTkrK2ZkcTNiMStycXdzREJ3N1UrUEhqRlJNVEUvVHoxdGJXNnNzdnYvUlpOZDdoY0xUWks5WHlQcXZWcXVUa1pBMGJOa3dEQmd5UXhXTHhDVzFuR2o5K2ZLdjdndjJqYjNuQ05IMzY5RFpML2pzY0RnMGVQRmpsNWVXYU9YTm1VRXNEbkUwSkNRbkdQS0cwdExTZ2UwZ0RPVGx0K1lIV1hoQUs5RVJYQ3J6U1pMZzFsMTZYV3ZmcVdLMVdMVnEwS0tqbk8zTjRZckNQRDRjTEw3eFFQL3p3ZzZxcnEvMnVhM1JtVVBmWGt4c1pHUm5VRWgvdGFmbFpFKzdLaWkwcnJURTNBK0d5Y2VORzdkbXpSM3YyN0ZGMWRiVnV1KzAyU1UyZldWdTNibFY5ZmIwMmJOalFLclQxNzkvZnVBaVNsWlhWcXFldXBxWkdPVGs1YW14czFOdHZ2NjNmL09ZMzdYNTJ1MXd1UGZQTU04WTh0dUhEaCt2V1cyOE4rdlZZTEJZdFc3Wk1qenp5aUk0Y09hTERody9ydGRkZTAvTGx5NFA2N3BnNmRhcldyVnVua3lkUDZwZS8vS1hQUExLVksxZTJPaGRxbnI5M3d3MDNHTVB4enhRWEY2ZmYvZTUzZXZIRkYzWEREVGY0WGNSNjl1elpQa013TjIzYXBMLy8vZTlhc1dKRndPZFpGUlVWZXZUUlI0MmV4K2FleXJpNE9LMWN1VkpXcXpYc3k0RTBqOVRxYUdtU3c0Y1A2Ny8rNjc5ODdzdlB6OWRMTDcya3UrKytPK2d3SG95V1V4aGFyaFVvTlgwdmRkUUQzSEthUlZKU1VraUhIdmNXaExZZ25EcDFTb1dGaFRwNDhHQ3JrNnVvcUNpTkhUdldaKzZheStYU29VT0hPcXlNSkRWOXFPVGw1Zm04cVJNU0VuVFJSUmUxK1VmWVhOa3dMUzFOYVdscG5lNE5hV2hvMEZkZmZhV0doZ2JObkRrejVNVUlwS1pDRmVucDZXRS9NV3hQVEV5TUJnMGFwSXFLaWk2dGRkS2Vsc0dsTThHK0xaOTg4a21YbitQTEw3L3M5Ty9lNlhSMk9NbTk1ZFZCTTc4UHVwUFZhdFdVS1ZQVTJOam9ONWkwUFBHeFdxM2RHc2hyYTJ0OXFzaUc4NlNsc3JMUzU0S0dHWHZpY2U2cnJxN1dlKys5SjZucE8zM0JnZ1hHTnJ2ZHJuSGp4aWt2TDA5YnRtelJyYmZlNnZQZFBHclVLS095MzVZdFczVDk5ZGY3L0UybHBxWWE2MzhWRmhacTgrYk5iVmI3MjdsenAxYXRXbVZjVkltTWpOUTExMXlqb3FJaWVUd2V1ZDF1TlRRMEdKV282K3ZyamRzTkRRMXFhR2d3N210b2FHalZ5N1J0MnphdFhiczJxQXRkZHJ0ZHk1Y3ZsOWZyYlRXODBsL1lhaFlYRjlmdXlYbHNiR3lyWGpGL2podzVvbFdyVmhsRnZsNTg4VVVqY0hYa3IzLzlxNnFycTVXVGs2Tzh2RHpObXpkUGl4WXRrc1BoQ0hpb2FWZDBkRUhjNVhJWnYrdUJBd2UyK1QxODdOZ3hQZlBNTThaNTR0VlhYMjJVL04reFk0Y2VlZVFSM1gzMzNSMFdNd2xVVFUyTkNnb0t0SHYzYnUzZXZkc1lDU0g1TGsrVG1wb2EwTWdJZEIyaExRQVZGUlVxTEN4VWFXbHBxMjBSRVJHNjRJSUxOSExrU0o4L3l0TFNVbTNidHMzNDRFeFBUL2Y3M0I2UFI3dDM3OWIrL2Z0OS9naUdEaDJxaVJNbnR2dUJGQmtaMldhNTJrQTFORFJvL2ZyMXh2Q0x2THc4WXlISFVPb3BWODZIRFJ1bTVPVGtnSzlXbFpTVXREbVczNStXaTdLZlBIblNtRWdjcUxhdVdIYW1PdCtaV2diS1VHdHNiUFFaeWh2S3dOclR0RGYzb09YRm9PNjRlTkxTbVhOd3cxbGhzYmszUVdyNitYUjE2TFkvRFEwTklldWh4TGxwOWVyVnhzV2xoUXNYdHZyZW1qWnRtdkx5OGxSWFYrZDNmYzRycnJoQ2I3NzVwckd3OVprTFh5OVpza1JidG14UmJXMnQzbnZ2UFUyWk1zWHYvTGdQUHZqQXB4ZThvYUZCenozM1hLaGVwcVNta1RKcGFXbEJ6Y3NLcE9CVXFEVXZOZkxoaHg4YUY3VVNFaEkwYjk2OGdPZVUzM1BQUGNyS3lsSldWcGJxNit1VmxaVmxMRkE5ZS9ic2JwbWIzdkljb3JDd3NOMEx3ZG5aMmNiNVgxdkRaaytjT0tFbm4zelNlRjlNbURCQk45NTRvK3JxNnZUODg4K3JvS0JBWldWbCt2M3ZmMjhzTEQ1aXhBamp0ZjNxVjcrU0ZOeDg4dHpjWEsxYXRhclYvVTZuVXhrWkdjck16TlRZc1dPNXlIWVdFZG82NFBGNHRIUG56bGJybWxrc0ZnMGJOa3lqUjQvMmU0Si84T0JCWTBMc25qMTdGQlVWMWFveVVrVkZoYlp2Mys3VEEyRzFXcFdSa1JGUTcxd29SRVpHS2prNTJaamJWRnBhcWgwN2Rtaml4SWxuNWZobU0yalFvS0FDNi9IangxVmNYTnlwWTUwOGVUTG85ZkxhQ20xbWQvTGtTWjlBWXRZaHN1SFdzcWV0dTBOYnk2QVVGeGZYYm1YYzduVHExQ21mSlVvNlUyazNFTjk5OTUxKytPRUhEUjA2VkttcHFiMzZ3Z0ZheTgvUFYzWjJ0cVNtM282cnI3NjYxVDVqeDQ2VjNXNVhmWDI5dG03ZDJpcTBYWHp4eFhybm5YZFVXMXVyalJzM2F2SGl4VDUveDNGeGNWcXdZSUhXckZtakV5ZE82Sk5QUHZGYnV2L0tLNi9VeXkrL0hIRGJiVGFiN0hhN29xS2lXdjJMakl3MDVpWGI3WGFWbFpWcDkrN2Q4bnE5ZXVXVlYvVG9vNCtHWlFtZ2puaTlYbVZuWjJ2Tm1qWEdmQytiemFaNTgrYnAybXV2OWZ0NTFYd0I5Y3lMTTFGUlVicjIybXMxZS9ac3ZmUE9POHJMeTFOMWRiWCsrNy8vVzU5OTlwbCsvT01mdDduUWRtZWRkOTU1eG1mc1N5KzlwRGx6NWlneE1kSG4vTUxqOGFpNHVGaWJObTB5N3ZOMzduWGt5Qkg5KzcvL3V6RTg4Ynp6enRQZGQ5OHRpOFdpNk9ob1BmVFFROHJLeXRJLy92RVB1ZDF1YmR1MlRkdTJiWlBUNmRTRkYxNm9sSlFVSlNVbEtUNCtYcEdSa1RwOCtMQ2lvNk1WRVJIaDgvNzBlRHp5ZUR5cXI2K1gxK3YxcVRRNmNPQkFUWmd3UVJNbVRORElrU045Z3E3WDZ3M29YS2JsdWU2cFU2ZU1hc3J0NFZ6QkY2R3RBemFiVFZPblR0V0dEUnZrOFhoa3M5azBkT2hRalJ3NXN0MHYvU2xUcHNqdGRodmR5YnQyN1RLRzM1MCtmVnJmZlBPTkRoOCs3UE9Zdm4zN2F2TGt5V2U5Vnlvek0xT25UNTgyZWhJUEhEZ2dwOU1aOGcreG5xQ256QTg3VTJjWFRtMDVMM0hPbkRuZGRzV3M1VlhqNk9ob09aM09Wb3MxZDFWbmlsS0Vjc0haVUdnWjJycHpVbmxWVlpYUHhQZnVDa3FCYUxrK244MW1DNmhBUTJmVTE5ZXJ1cnBhdTNmdjFva1RKelIxNnRSdU9RNTZudXJxYXIzeHhodkc3ZHR2djkzdjM1L2RidGZvMGFPVm41K3YzYnQzeStWeStjelB0ZHZ0bWp4NXNyS3pzMVZWVmFXZE8zZTJ1dEEyYjk0OGZmenh4NnF1cmxaV1ZwYm16cDNiYW83dmxDbFQ5T0dISHlveE1WR3BxYW1LaTR1VDArbVV3K0V3L3R1eUNFY3dQY2oxOWZWNjdMSEhWRkpTb3BxYUdqMy8vUE42N0xISFRGWEk2YXV2dnRLYU5XdDhSamRsWm1icXR0dHVNNFphTmhmMGlvMk5WV1JrcERFc1ZXcDdtWWFFaEFUZGQ5OTltak5uanQ1NjZ5MlZsWldwcEtSRWYvclRuelI5K25RdFc3WXNaT2NBOCtiTjArYk5tMVZYVjZkVHAwNXA3ZHExSFQ0bVBUMjkxZnRsNzk2OWV2SEZGNDNSTkNrcEtYcnd3UWQ5T2d1c1Zxc1dMbHlvS1ZPbUtDc3JTNXMzYjFaRFE0TnFhbXEwWThjTzdkaXhJK2oyejVvMVMzZmVlYWR1dSswMlpXWm10anZFOWZqeDQvcjV6MzhlMVBNLytlU1RBZTFINlg5ZjV2a3JOYkcrZmZ0cXpKZ3hxcTJ0MVFVWFhCRFFGV21yMWFxTExycElHemR1MVBIangrWDFlcFdYbDZlaFE0ZnF3SUVEUGxYaUxCYUxSb3dZb2ZUMDlMQ1VrTGRZTEpveVpZbzJidHhvbEg4dktDaFFiR3lzMzNYaDhQK05IVHMyNExIY09UazVQcE9ObTN1ZXhvd1pFM1NseXA2bTVWQzhjRS80TnJPVzg3cUM2V2x6dVZ5dDVqVzJISXA3cHBiclAwcHFWZW51YlBuMjIyOTlKcmVQR0RHaTJ5YlN0NnhlMnAyVDlkSHpyRnUzenZqdW16VnJsakl5TXRyY2Q5eTRjY3JQejVmVmF0WEJnd2RiclhzMlk4WU01ZWJtS2pNejArOVE2T2pvYUMxWXNFQ3JWNi9XNmRPbmxaMmQzYXJhc00xbTB4Lys4SWNRdkxMVzdIYTc3cnZ2UGozeXlDT3lXQ3hhdkhpeHFRS2IxRFJVdnptd3BhYW02dWFiYjFabVpxYlBQa1ZGUmNyUHovZjcrTGx6NTdiNy9PbnA2ZnJqSC8rb3RXdlg2bC8vK3BmY2JyZUdEUnNXMG91Mnljbkordld2ZjYzMzMzOWZlL2Z1YmJPcVluTVJsSmt6WjJyKy9Qbkc1NzdYNjFWV1ZwYis5cmUvR2VlTDU1MTNubGFzV05IbW5QQ0JBd2Zxamp2dTBQWFhYNit2di81YUJRVUYycmR2bjQ0ZVBScFFOZXFXbWhjS256ZHZYbENQUS9jeTExK3FpWjA1dERFUU5wdE4wNmRQMTJlZmZhYTZ1anE1M1c1OS8vMzNQdnZFeDhkcjNMaHhZWjFQSWpWZDFiL29vb3UwZnYxNlkxam4xcTFiMWI5L2YwNXdRdURycjc4MmdrdGtaS1F1dmZSUzVlVGtHTDJ1SG8rbjI0cWZoSnZiN1ZaRlJZVnhlOUNnUWNiL2QrVmtvYWVWL0E5RXkzbUZ3Vnc5OTNxOUFjOXJQSHIwcU0rRThwU1VsRTZ0SmRsVlJVVkZ4dklIVWxOMXZ1NjhlTkd5eUZPNDFxeUVPUzFac2tRUkVSSEt5Y25wc0VManhJa1RqUjQxZisrajBhTkg2OWxubjIxM1dOZmN1WE9WbloydHVYUG5hczZjT1YxdWY3Q1NrNU4xenozM2FQRGd3ZTBPamJSYXJXSDVYSjA5ZTdiMjdkdW4wYU5IYS9yMDZYN0RWSEp5c25idDJ1V3p0bU5TVXBMbXpadW5TeSs5dE1OalJFUkU2TnBycjlYVXFWUDExVmRmNmFxcnJncjF5OUN3WWNQMDBFTVB5ZXYxcXE2dXJ0V1NMbExUMEUxL0YraThYcStPSGoxcVBHYmN1SEc2OTk1N0F6b2ZpNDJOMWNVWFg2eUxMNzVZVXRPd3g2TkhqK3I0OGVPcXJxNVdkWFcxYW10cmpjSTF6VXZJTkErWGpJaUlDT3F6dUYrL2ZrRU41MFhuOWZ5ekhKUHllRHc2ZlBpd2lvdUxmYTd3Tm5NNEhNckl5TkRRb1VQRDBEci9uRTZucGt5Wm9weWNIRVZHUm1yeTVNa0V0aTVxbmhQWmN0N2JoQWtUakEvVnp6Ly9YQTBORGZyMjIyL2xjcm1VbVpsNXpoVkxLQ2twOFFsWHphSE5icmQzcVV4L2Q1YjhiL204WjFQTElZdmRNY2ZNN1hhM1dwVDJ6SjZDN3ViMWV2WE5OOStvc0xEUXVLOTVaRUpYVGhEOW5SQzExTElRVG0rdFhnci9yRmFyRmk5ZXJJVUxGM2I0SHV6WHI1OHV1ZVNTTnJkYkxKWU81K0hZN1hZOS92ampZUjJPUDJIQ2hBNzNtVEZqUm9kVmdkdlMxV0Z0UC9uSlQ5cmRmc3N0dCtpV1cyNVJZMk9qR2hzYlpiVmFPelZTS1NVbEphQVJSYi81elc4Ni9JeHBTL1BjczJCWXJWYmRjY2NkNnQrL3Z4b2FHclJreVpKT3YxOXNOcHVTazVPN3JjUyt4V0lKeTRXLzNvalFGa0plcjFjVkZSVTZmUGl3U2twSy9IYUhSMFpHYXNTSUVSb3hZa1MzRnhyb2pJRURCMnJTcEVsS1NrcHE5MnAwYzI4YzJsWldWcVpkdTNiNVRMN055TWd3aHFMRnhzWnEyclJweXMzTmxjZmowWUVEQjNUa3lCRk5tRERCcHplcXAydlp1NXlZbU1pRmdEYnMzNy9mNXdKUE1JVXluRTVuUUZlS2QrN2M2ZE9ibDVLU2NsYm4wSjQ4ZVZJN2QrNzA2WG1WbWs0Z096T2ZNaUlpd3BnSDJONUUrSnFhbWs3L2JORjduTTFlcFo0NmY5cHNPaHZXZ3RVZEZXMEQwUlBXSDhYWlEyanJvb2FHQnBXWGwrdUhIMzVRV1ZsWm0ySEc2WFRxZ2dzdTBMQmh3MHcvakN1UTNyK1d3NnVrMEZlNmE2K294R2VmZlJhUzUybld2QVpPS0RRMk5xcTB0RlNGaFlVK2l3VmJyVmFOR3pldTFmb3BBd1lNMEt4WnM1U2JtNnZhMmxxNVhDN2w1T1NvZi8vK0dqNTh1QVlQSGh5V2VZNmg4c01QUC9oVWlBclYrakU5UlVORGczNzQ0UWVqa3B2ZGJqZUdvRFQvWGsrZlBxM2k0bUtqZ211elVKZlgzcnQzcnc0ZVBHamNqb2lJT0d0cjY5VFcxdXE3Nzc3VDk5OS83M08xMm1xMWF0S2tTWjB1aE9KME9vMnd0bi8vZnNYSHh5c3hNZEhuYitiMDZkUGF0V3VYenpIcGFRTUE5RFRtVGc4bVZGdGJxOHJLU2xWVVZLaXlzbEluVHB6d1dWL3RUQWtKQ2JyZ2dndVVrcExTbzY2c2VUd2U3ZDI3MXpqWmpJaUlNRTZFVHB3NG9UMTc5aGo3V3EzV1h0MDE3dkY0VkZGUm9kTFNVaDA2ZEtoVmNJK05qZFhreVpQYjdFbm8xNitmNXN5Wm81eWNIQ1BnVkZaV3FyS3lVdEhSMFVwT1RsYi8vdjNWdjM5L3hjVEVxTGEyVmxsWldTRi9IUnMyYkFqWmMxMXp6VFd5V3EzR1FxaFMwd1Q4bmxMWVp1clVxUjJHcHFOSGp5b3ZMNi9kZld3Mm0wOTF4RURGeGNXRk5MUWRQSGl3VmZHUnpNek1icC9iVlZsWnFRTUhEcWlrcEtUVnp5QTZPbHFUSjAvdTB1dE1UazQyUWx0RFE0TlJQYTQ5U1VsSlBmcENDQUNnZHlLMHRlUDA2ZE1xTHk4MzF0TTZjZUtFMy9scFo0cU5qVlZxYXFxR0RCblNZNi9vMm13MmZmLzk5d0VOZ3h3MGFGQ3ZQQWtxS2lwU1NVbUpqaDgvN3JjeWs5MXUxNmhSbzNUKytlZDMrUE54T0J5YU0yZU85dTNicHoxNzloaER2bXByYTFWVVZLU2lvaUxaYkRaZGR0bGxQV2JPMjk2OWUzMkdobzRhTmFySHZFK2ExemJxYUorT1dLMVc5ZTNiMTZoTUZ3aTczUjV3T2ZybWVTbnQ5ZDRYRlJXMUt2azhaTWlRYnUzMVBIRGdnREZQMDU4aFE0Wm8zTGh4UVMzMDZzL0lrU09OMHVXQnNObHM3VllHQkFEQXJBaHQ3V2hzYk5UT25Uc0R1a29lRnhlbmdRTUhLaVVsNVp4WkhUNHVMczZuSExjL1VWRlIzVExFNmtjLytsSEluN010bmUwQnRkdnRyZWJtU0UxRkRvWVBINjYwdExTZ2hzSmFyVmFOSERsU1E0Y08xZTdkdTF2MVRvd2JOMDZ4c2JHcXI2OFAyL2o2UUZrc0ZnMGRPbFJGUlVXcXE2dFRiR3lzaGcwYkZ1NW1oVVZzYkd4QW9jMW1zeWsxTlZYcDZla0I5NEFGRXJ5YUorazN2NWZpNCtQOUx1QWFTb21KaVg3bjlBNFlNRUNqUm8xU1ltSmlTSTdUWEltMW9LQkFwYVdsYlY1VWk0aUlVR0ppb3RMVDA4LzZPcGdBQUlRQ29hMGRzYkd4dXZEQ0MzM0tVamVMaVlsUlVsS1NCZ3dZb0tTa3BHNnA5Qlp1ZmZ2MlZVVkZSYXZobnphYlRRNkhRNE1HRGRMSWtTTzdWRmlpWmM5THkvQmt4aUl0WjJvdTRsQlZWU1duMDZuazVHUU5HVEtreSt1UVJVZEhhOUtrU1Jvelpvd09IanlvQXdjT0tEbzYyZ2c5ZHJ1OTFibytadFNuVHgvTm1ERkRtelp0MHFSSmswemZ5OVl5eVBoYlgrbE1TVWxKbWo5L2ZvZjdUWmd3UVJrWkdYSzczWEs3M2ZKNFBHcHNiSlRYNjVYWDY1WFZhbFZVVkpUNjl1M2JMVCtqNGNPSEt5RWhRYm01dWJMYjdabzVjMmEzLzMzMTZkTkg2ZW5wMnJWcmx5SWlJcFNTa3FMenpqdXZXOWJvaTQ2T05uNTNYcSszMVVVMmk4VmkrdmNlQUFBZHNYamJtNUJsWXV2V3JUc3J4M0c3M2NySnlaSEQ0VkI4Zkx6eHJ5Y01VV3U1YmxPZlBuMjZOS2V1NWR1a0o4M05DNVhLeWtwSlRXR3k1Wlg2NXZrMGdaemtkNFhINCtrUlFkWWZsOHZWTFhPbnpzVjEycnFUeStVeUFtSm5lTDFlbjdYT29xT2oyLzBzOEhxOUtpc3IwNEFCQTNyc2U3Y3pycnp5eW5BM29WZjQ5Tk5QbFo2ZUh1NW1BT2dCQ2dvS2RQbmxsNGU3R1VHeCtQbUM1U3luQXhFUkVabzFhMWE0bTlFcG9SeEMxeHVEV2t0dExYN2UzV0d0V1U4KzZlMnVZaGZOaTRFaU1GMzlQVmdzbHFDZXcyS3hkTnU2UUFBQTlEYU1HUUVBQUFBQUV5TzBBUUFBQUlDSkVkb0FBQUFBd01RSWJRQUFBQUJnWW9RMkFBQUFBREF4UWhzQUFBQUFtQmloRFFBQTlDZzJtNjNWUXVvQWNLYkd4c1lldld4U1M0UTJBQURRb3pnY0R0WFYxWVc3R1FCTXJxNnVUazZuTTl6TkNBbENHd0FBNkZHU2twSlVWVlVWN21ZQU1MbXFxaW9sSmlhR3V4a2hRV2dEQUFBOVNscGFtbHd1bDJwcWFzTGRGQUFtVlZOVEk1ZkxwV0hEaG9XN0tTRkJhQU1BQUQxS1JFU0UwdFBUZGVqUUlZSWJnRlpxYW1wMDZOQWhwYWVubnpOejJpTEMzUUFBQUlCZ0pTUWthT3pZc1Nvb0tKREQ0VkI4Zkx5aW9xSmt0WEk5R3VpTkdoc2JWVmRYcDZxcUtybGNMbzBkTzFZSkNRbmhibGJJRU5vQUFFQ1BsSkNRb0lzdXVrakZ4Y1dxcUtoUVRVMk5QQjVQdUpzRklBeHNOcHVjVHFjU0V4TTFidHc0UlVTY1d6SG4zSG8xQUFDZ1Y0bUlpTkR3NGNNMWZQandjRGNGQUxvTll3Z0FBQUFBd01RSWJRQUFBQUJnWW9RMkFBQUFBREF4UWhzQUFBQUFtQmloRFFBQUFBQk1qTkFHQUFBQUFDYldZMFBidWJLNk9RRGczTUQzRWdDZ3UvVFkwQllkSFIzdUpnQUFZT0I3Q1FEUVhYcHNhT3ZYcjErNG13QUFnSUh2SlFCQWQrbXhvVzNRb0VIaGJnSUFBQWErbHdBQTNhWEhocmIrL2Z0elZSTUFZQXI5K3ZWVC8vNzl3OTBNQU1BNXFzZUdOa25LeU1oUVJFUkV1SnNCQU9qRklpTWpsWkdSRWU1bUFBRE9ZVDA2dE1YRXhHaml4SWtFTndCQVdFUkdSbXJDaEFtS2lZa0pkMU1BQU9jd2k5ZnI5WWE3RVYxMSt2UnA3ZDY5VzhlUEh3OTNVd0FBdlVTL2Z2MlVrWkZCWUFNQWhKVEZZckcwdXU5Y0NHM05LaXNyVlZaV3B1UEhqNnUydGxZZWp5ZmNUUUlBbkNOc05wdWlvNlBWcjE4L0RSbzBpRGxzQUlCdWNjNkhOZ0RCZS8vOTk1V2VuczZjSEFBQUFCUHdGOXA2OUp3MkFBQUFBRGpYRWRvQUFBQUF3TVFJYlFBQUFBQmdZb1EyQUFBQUFEQXhRaHNBQUFBQW1CaWhEUUFBQUFCTWpOQUdBQUFBQUNaR2FBTUFBQUFIbzMyeUFBQWE3MGxFUVZRQUV5TzBBUUFBQUlDSkVkb0FBQUFBd01RSWJRQUFBQUJnWW9RMkFBQUFBREF4UWhzQUFBQUFtQmloRFFBQUFBQk1qTkFHQUFBQUFDWkdhQU1BQUFBQUV5TzBBUUFBQUlDSkVkb0FBQUFBd01RSWJRQUFBQUJnWW9RMkFBQUFBREF4UWhzQUFBQUFtQmloRFFBQUFBQk1MQ0xjRFFBQUFPZ3N0OXV0NHVKaWxaZVh5K1Z5eWVQeGhMdEpRSzlqczlua2NEaVVsSlNrdExRMFJVUVFNVUtObnlnQUFPaVJqaDA3cG9LQ0F1TmtNU29xU2xZcmc0aUFzNjJ4c1ZGMWRYV3FxcXBTYVdtcDB0UFRsWkNRRU81bW5WTUliUUFBb01jNWR1eVlkdTNhcGRUVVZEbWR6bkEzQitqVnJGYXJIQTZISEE2SGFtcHF0R3ZYTG8wZE81YmdGa0pjamdJQUFEMksyKzFXUVVHQlVsSlNDR3lBeVRpZFRxV21wcXFnb0VCdXR6dmN6VGxuRU5vQUFFQ1BVbHhjTElmRG9aaVltSEEzQllBZlRxZFREb2REeGNYRjRXN0tPWVBRQmdBQWVwVHk4bkxGeDhlSHV4a0EyaEVmSDYrS2lvcHdOK09jUVdnREFBQTlpc3ZsVWxSVVZMaWJBYUFkVVZGUnFxbXBDWGN6emhtRU5nQUEwS040UEI2cVJBSW1aN1ZhV1lJamhQakVBd0FBQUFBVEk3UUJBQUFBZ0lrUjJnQUFBQURBeEFodEFBQUFBR0JpaERZQUFBQUFNREZDR3dBQUFBQ1lHS0VOQUFBQUFFeU0wQVlBQUFBQUprWm9Bd0FBQUFBVEk3UUJBQUFBZ0lrUjJnQUFBQURBeEFodEFBQUFBR0JpaERZQUFBQUFNREZDR3dBQUFBQ1lHS0VOQUFBQUFFeU0wQVlBQUFBQUprWm9Bd0FBQUFBVEk3UUJBQUFBZ0lsRmhMc0JBQUFBUGMyK2ZmdFVWMWNuU2NySXlBaHphN3BQWVdHaHRtM2JKa202K2VhYkEzNWNUazZPdG16WklrbjZ4UzkrMFMxdE94dU9IVHVtMHRKU1NWSjZlcm9zRmt1WVc0VGVpdEFHQUFBUXBOZGZmOTA0bVgvcnJiZkMzSnJ1VTF4Y3JJOCsra2hTY0tHdHRMUlUrZm41SVczTHQ5OStxODgvLzF5MzNIS0w0dVBqUS9yY2JkbStmYnZlZnZ0dFNVMi84OGpJeUxOeVhPQk1oRGFnbDdOYXJXcHNiQXgzTXdBQS82ZWlvcUxianhFVEV5T0h3OUh0eHdtVm1wb2F2ZmJhYXpwMjdKaDI3dHlwMy8zdWQwcEpTVkYyZG5iSWpwR1ptZG1wTUhqNzdiZDM2YmhQUFBHRWtwT1RRL2FjdzRjUDE4TVBQOXlsTnNGOENHMUFMK2R3T0ZSYld4dnVaZ0FBL3MrS0ZTdTYvUmpYWFhlZEZpMWExT3IrSTBlT3FMeThYRU9HREZGY1hGeTN0eU1RSG85SGYvN3puM1hzMkRGSjB2ang0NVdhbWlxUHg2UFhYMzg5Wk1kWnVYTGxXZXZCNjA3NzkrL3ZkT2c3bDN1TmV6cENHOURMT1J3TzFkVFVoTHNaQU5Cak5RK1RERlpjWEp5Y1RtZUlXOU0xMjdkdjErclZxeFVYRjZjWFhuZ2gzTTJSMSt2VlgvN3lGMzN6elRlU3BOVFVWTjE1NTUxaGJwVi9qejc2cUFZT0hCancvdmZjYzArYjI1NTQ0Z2xKMHBkZmZxbC8vT01mUHZlZDZaZS8vS1VrYWRHaVJicjQ0b3VWbjUrdmQ5NTVKK0Iyb0djZ3RBRzlYRkpTa3ZidTNTdTMyNjJJQ0Q0U0FDQll6U2ZOd2JyOTl0dDEyV1dYdGJwLzVjcVZYVzFTaDlvS0Y1V1ZsWktraElTRURwL2pvWWNlMHRHalJ6dmNyNk5lbjdaNmR4b2JHL1hHRzI5bzgrYk5ScHRXckZpaHFLZ29TWkxOWmd1b3ArMnV1KzZTSkMxY3VGQ0xGeTl1YzcrdWZnZEdSMGVITElRM0Q1ZnMyN2R2cS92YUVoY1hwK1RrWlBYcjEwOURodzdWazA4K0tVbGF1blNwemovLy9EWWZ0MkhEQnExYnQ4N25XREFmenRDQVhpNGxKVVhmZnZ1dFNrdExOV1RJa0hBM0J3QjZ2WEJXbzJ3ZWdoaE1qMUYzYUdobzBNc3Z2MnhVcm95SmlkR0REejdZS2t3R1V4akVhclYydUg5dGJhMk9Iejl1M0Q1eDRvVHgvMlZsWlQ3Qkxpa3B5ZWUyMisxV1EwTkR3TzNwTHRIUjBSbzVjcVJ4MjJLeHRCdjRUcDQ4S2FtcEZ4UG1SV2dEZXJsKy9mcXBYNzkrMnJObmoxSlRVeWxuREFCQk9wZm1BUjA2ZEVoU1U2OVdUVTJONnV2cmpXMW5EcVYvNktHSDVQRjQvRDdQeHg5L3JQWHIxMHRxZTFoZlc0NGRPNllYWG5oQlJVVkZrcG9DMjBNUFBhU1VsSlNnbnFjenZ2NzZhNzMwMGt0K3QvMzJ0Ny8xdVgxbUFaRXp0NGRUUkVTRVltTmpWVjFkYlFUeHRodytmRmlTenNyUEY1MUhhQU9nc1dQSDZvc3Z2bEJ4Y2JHR0RSc1c3dVlBQU1LZ3JxN09HTzZZbFpXbHJLd3NuKzFuenNGNjlkVlhGUjBkN2ZlNSt2VHBZL3gvUjhQNldqcHc0SUNlZnZwcFZWZFhTMm9hOHJkeTVVcWpGOGpqOGVqNzc3L1hpQkVqQW43T3N5WFk0WlZ1dDd1Yld0Smt3SUFCcXE2dU5vYTh0dFdHNXRERzk3KzVFZG9BYU1DQUFSbzZkS2kyYjkrdStQajRjNko2RmdBZ09BY1BIcFRYNncxckcvcjA2U09YeXlXcGFZam1paFVyZklacWZ2VFJSL3JiMy82bXl5Ky9YRGZlZUtQc2RudElqejlseWhTZm50TlBQLzAwNEhYYUhuLzg4YUFDYXJBVkhvUGRmOUNnUWRxL2Y3L0t5OHZiM0tla3BNVG9MVDN2dlBPQ2VuNmNYWVEyQUpLa3laTW5xN3E2V3RuWjJabzVjeWJCRFVDdlZGVlZaWVNHOXJUc0pRbW1lcVRENFREdDUrdTMzMzRycVNrNC9kdS8vWnNrYWRPbVRYci8vZmNscVZVMXllYUNJS0dVbUppb1diTm1xYlMwVk11WEwxZE1USXl4cmFLaVFoOTg4SUc4WHEveTh2SzBaTW1Ta0llMmM4bmd3WU1sTllYeHR1emZ2MTlTMHp5NDV2MWhUb1EyQUpLYXFuRE5uRGxUMmRuWldyOSt2U1pPbktpMHREVG11QUhvVlZhdlhxM2MzTnlnSGhOTTljanAwNmZyN3J2dkRyWlpaOFh1M2JzbFNTTkhqalRXYUdzNS9QRnNyZHUyWk1rU09aMU8yV3cybi90WHJWcGx6TEg3OFk5L2JMcmxFbXByYTd0MUNaMlhYMzdaNy8xdExSMlFscFltcWFtWXlyRmp4L3hXQk4yN2Q2OGthY1NJRVh6Zm14eWhEWUFoT2pwYWMrYk0wZGF0Vy9YVlYxK3BzTEJRbzBhTlVuSnlNc3NCQUVBMyt1Njc3OEoyN1A3OSs4dHV0NnV3c0ZDU2RPR0ZGM2I0bUdDRzZnV3k3OFNKRS9YQUF3OUlrbUpqWTF0dC8rS0xMNVNmbnk5Sm1qUnBrcVpPbldwc2ExNk1mTjY4ZWJyeXlpc0RibGRYZUR5ZVZxSHkwVWNmN2RaakJodFNXODVSS3lvcWFqZTBCZkk3UjNoeEZnYkFoODFtMDdScDAzVGVlZWRwMTY1ZDJySmxpNnhXcXhJVEUrVjBPaFVkSFMycjFScnVaZ0pBdHd0bFZjaU9nc3NmLy9qSGtCMHJXSXNXTFZMZnZuMk51VTFqeG93SlcxdjhPWHo0c1A3NjE3OUtrdUxqNDNYSEhYZjRiSytvcUpEVXVycGxkNmlxcWxKV1ZwWXFLeXUxZlBueWJqOWVWOFRHeGlvcEtVbmw1ZVhhdjMrL0prMmE1TFA5MEtGRHhwSUc0VnhtQW9FaHRBSHdhOENBQWJyODhzdDEvUGh4SFQ1OFdPWGw1U292TDVmTDVWSmpZMk80bXdlZ0YrdlhyMSs0bTNETzZkT25qeUlqSTVXUWtCRFFlbDNCbHZIdlNGdFZLT3ZyNi9YblAvOVo5Zlgxc2xnc1dyWnNtZCtldUVCVVZWVVp5d2ljS1RFeHNjUG5YYlZxbFhKeWN1UjJ1MzNtZjJWbVprcVM3cnp6em9BV0pXLzI5Tk5QUytxZXVZSE5SbzhlcmZMeWN1WG41K3ZHRzIvMDJkYmNjeGtiRzBzUmtoNkEwQWFnWGMzcnVBR0FXWHo2NmFmaGJrTElCUk9DM24zM1hlM1lzVU5TVXpuOTVjdVhkMmtFUko4K2ZSUWJHNnZVMUZTak1FVWdncW1VS0VtZmYvNjVzck96SlFXMnBwblg2OVdycjc1cWxLUWZOR2lRMHRQVGd6cG1TeHMzYnRUR2pSdjlicnZ6empzMWUvYnNEaDh2TlpYMkh6OSt2SEgvZ3c4KzJLbjJkUFp4d1JnelpvdzJidHlvUTRjTzZlalJveG93WUlDeHJYbmg4dkhqeHpPZnJRY2d0QUVBQUlSWm9BR29zTEJRTzNmdWxDUlpMQmJkZGRkZElWc1VlY2lRSVJveVpFaWIyNDhjT2FMYzNGemw1dWFxdHJaV3p6Ly9mRkRQWDFsWmFjeWJDOFNxVmF1MGRldldvSTRSS3FkT25kSzZkZXYweVNlZitOdy9lZkprM1hUVFRZcUtpaktHWllaU1ltSmltOXVDTGZrdk5hM0RhclBaNVBGNHRHM2JOczJmUDErU1ZGNWVydSsvLzE2U05HM2F0TTQxRm1jVm9RMEFBS0FIY0x2ZGV2UE5ONDIxMUs2NjZpcGRjTUVGM1hyTWx1dTJyVnk1MHZqLzdpNjEvODkvL2xQcjE2OFA2WFBPbmoxYmwxOSt1ZDl0L2Z2M2x5UWRPM1pNSDMzMGtiNzQ0Z3ZWMWRYNTdQT3JYLzFLbzBhTmt0UTB0UEhycjc4T2FmdWswTTZqbEpxV21CZ3pab3p5OC9PVms1TmpoTFpObXpiSjYvV3FiOSsrWGVxOXhObERhQU1BQU9nQi92V3ZmeGxEQlpPVGszWGRkZGY1M2MvajhXakRoZzI2OU5KTE8xWDV0NjZ1VHR1M2I5ZVdMVnY4QnBPaFE0ZHE2dFNwUWExUEp6WDFYalh6OTlqazVHUjV2VjY5ODg0N1dyZHVuYVNtQmJhUEhEa1M1Q3Z3THk0dVRrT0hEbTEzbncwYk51ampqejgyYmp1ZFRxUEF5ZkRodzBQU2pzNEt0dVIvczBzdXVVVDUrZms2ZVBDZ3Z2bm1HMTE0NFlYYXNHR0RzZTNNS3Bnd0owSWJBQUNBSDUwWmp0WmR5c3JLdEhidFdrbE5WWDZYTFZ1bXlNaklWdnVWbDVmcnhSZGZWSEZ4c1FvTEN6czhvVy9tZHJ1Vm41K3ZMVnUyYU9mT25jWjZhQzFkZmZYVm1qRmpobEpUVTNYbzBLR2cxcWM3azcvSC91VXZmOUdycjc2cXZMdzhTVTBoNjZHSEhqb3JjNythSlNZbXltS3hhT0xFaWJyeXlpdFZVbEtpdDk5K3U5VitnYlpwL2ZyMVJ1OVpWM3ZST3JzdTNZUUpFeFFmSDYrcXFpcDkrT0dIS2kwdDFjbVRKMld6MlhUWlpaZDFxVTA0ZXdodEFBQUFKdVoydS9YS0s2L0k3WFpMa2hZdlh0eG10Yi9ZMkZoanZ5MWJ0bWpnd0lGYXNtUkpoOGNvS0NqUUN5Kzg0SE9mM1c1WFltS2lmdmpoQjBuU1RUZmQxSldYRVpBOWUvWklrbUppWXZUZ2d3OHFLU21wMjQvWlVrWkdocDU2NmltallFZEpTVW03Kzd2ZGJ0MS8vLzFxYkd6VXozNzJNOU10bHlBMUZVNjU2cXFydEhyMWFoVVVGQmh6MmFaUG45N3VIRHFZQzZFTkFBREFqMUNXdGU5S3I5Uzc3NzVybEtxLzRJSUx0SERod2piM2pZNk8xZ01QUEtCSEgzMVVOVFUxK3VDRER6Unc0RURObURHajNXTzBIRFk0WXNRSVhYTEpKWm8yYlpxeXM3UDk5alNscHFZYVBVZHV0MXR1dDd2TnN2M04xcXhaby8vOTMvK1YxSGF2MDV3NWM3UisvWHF0WExteXc2R00zU0hZRUhQa3lCRzVYQzVKLzM5ZW5CblUxZFhKNi9VYXY1TzVjK2ZxNDQ4LzFyRmp4MVJiVzZ2SXlFaGRlKzIxWVc0bGdrRm9Bd0FBK0Q5V3E5VW9ueDlzU2Z1T25yZmxmd08xZmZ0Mlk0NlYwK25VUGZmYzArRnpEQnc0VVBmZWU2Lys0ei8rUTQyTmpYcmpqVGVVbUppb0N5KzhzTTNIeE1mSGE4bVNKYnJvb29zMGNPREFnTnRYVlZXbEYxNTRRZEhSMFZxeFlrV1g1MGRkZXVtbG1qWnRXc2dxWW5hM3NySXlTVkprWktSUE9YMS9PaHB1KzhJTEx5Z3VMaTdnWTN1OVhsVldWaHEzYzNKeXRHM2JOcFdXbHFxcXFrcjMzbnV2cGs2ZEtxbXAxM1RHakJuR0VOdng0OGZUeTliREVOb0FBQUQrejlLbFM3VjA2VksvMitycTZ0cGNDTm5qOFdqLy92MGFPWEtrMysxdnZ2bW1UcDQ4cWI1OSt3YmNsb3FLQ3IzKyt1dkc3Wi84NUNjQm4yaG5abWJxdXV1dTAvdnZ2eSszMjYwWFhuaEJEei84Y0x1QjdFYy8rbEhBYld1V201dHJyTzMyK3V1dmErblNwVjFhOHl1WXhhbk5vTGk0V0ZKVFQyVjNGL1RJemMxVmFXbXBTa3RMVlZaV3ByS3lNcCs1aDJldXNkZnl2VnBVVkdRVWQ1R2tyVnUzNnB0dnZqSGxjRTc0UjJnREFBQlFVOC9GRTA4OG9ZeU1ERjExMVZWR1dmc1RKMDdvM1hmZjFWZGZmYVZmLy9yWHJlYVRiZDY4V2UrODg0NU9uVHFseHg5L1hLbXBxVDdiangwN3BqVnIxaWczTjFlUFBQS0kwdExTT214TGJXMnRYbnJwSlowK2ZWcFMwL0MyeVpNbkIvVjZGaXhZb0gzNzltbkhqaDA2ZGVxVW5uLytlVDM4OE1NZERtTU14dno1OC9YOTk5OHJMeTlQT1RrNVNrcEtDbWdPM2JtaXVXaEtjWEd4OXUvZjMyNkZ5YmFxUHpaek9CeVNwTjI3ZCt1VFR6NVJSVVdGeXN2TGplMnZ2UEpLdTQ4Zk5XcVV4bzhmcjRFREIyckFnQUZHVDNGbFphV2VlKzQ1MWRmWEt6bzZXbEZSVVRweDRvUmVmdm5sRG9NOHpDTzRQbm9BQUlCejFNYU5HN1Zueng2dFdiTkc3Ny8vdm5HL3crSFExcTFiVlY5ZmI1UktiNmwvLy82cXJxNlcxK3RWVmxaV3ErMDFOVFhLeWNtUngrUFIyMisvN2JQMm1UOHVsMHRQUC8yME1ZOXQrUERodXZYV1c0TitQUmFMUmN1V0xUTk95ZzhmUHF6WFhudXR3K01INjZjLy9ha1JSRC80NEFNanlKenJTa3BLaktVTG1uc3oyMXNHd2VsMHR2dXZ1WWZTNVhKcHg0NGRLaWtwVVcxdHJhU20zMlZpWXFMR2poMnJxNjY2U25mZWVhZCsrOXZmNmovLzh6K041NTh5WllybXo1K3ZpUk1uS2pVMVZUYWJUUlVWRmZyVG4vNmtxcW9xV1N3VzNYMzMzYnIvL3Z0bHM5bDA2dFFwUGZua2s5MnlTRGhDajU0MkFBRFE2MVZYVit1OTk5NlQxRFNzYk1HQ0JjWTJ1OTJ1Y2VQR0tTOHZUMXUyYk5HdHQ5N3EwMXMxYXRRb293eitsaTFiZFAzMTEvc004MHROVGRXc1diUDArZWVmcTdDd1VKczNiOWJNbVRQOXRtUG56cDFhdFdxVk1WY3BNakpTMTF4empZcUtpdVR4ZU9SMnU5WFEwR0FVLzZpdnJ6ZHVOelEwcUtHaHdiaXZvYUdoMVpET2JkdTJhZTNhdFZxMGFGSElmbloydTEzTGx5L1h3dzgvckpxYUd1M2F0Y3VZUzNVdSsreXp6eVExelFlVW11YjNQZjc0NDFxK2ZMbXhDSGRucEthbWF0eTRjVXBKU2RIZ3dZT1ZtcHFxd1lNSHR6azB0eTFIamh6UlUwODlaWVN5RzI2NFFSTW1USkFrM1hycnJYcjc3YmRWV1ZtcEo1NTRRaXRXckFqcEhFNkVIcUVOQUFEMGVxdFhyellXZjE2NGNLRnhJdDVzMnJScHlzdkxVMTFkbmZMeThqUnIxaXlmN1ZkY2NZWGVmUE5OWTJIck14ZStYckpraWJaczJhTGEybHE5OTk1N21qSmxpdCtUOEE4KytNQ251RVJEUTRPZWUrNjVVTDFNU2RMZi8vNTNwYVdsYWR5NGNTRjd6cVNrSkMxZHVsUVZGUlc2NG9vci9PNVRWMWNYc3VPRjI4R0RCL1g1NTU5TGtpNjc3REtscDZmcnFhZWUwcWxUcC9URUUwOW8xcXhablE3R2d3WU4waTkrOFlzdXRlL3JyNy9XeXkrL2JBeXZYYmh3b2MrRmlNc3Z2MXhIang3VnVuWHJWRjVlcnQvLy92ZTY3Nzc3bEptWjJhWGpvdnNRMmdBQVFLK1duNSt2N094c1NVMlZGNisrK3VwVys0d2RPMVoydTEzMTlmWGF1blZycTlCMjhjVVg2NTEzM2xGdGJhMDJidHlveFlzWCt4U21pSXVMMDRJRkM3Um16UnFkT0hGQ24zenlpZC9TL1ZkZWVXV0hjNTlhc3Rsc3N0dnRpb3FLYXZVdk1qSlNkcnZkK0ZkV1ZxYmR1M2ZMNi9YcWxWZGUwYU9QUGhyUytVek52VGorTkRZMjZ0dHZ2NVVrWTY1Z1YyemF0S25WZlFjUEh2UjdmN09Ta3BKMnQwZEVSR2o2OU9rKzk3VXM5TkZjdGJPeHNWR3JWcTJTMSt1VjArblUzTGx6MWFkUEg2MVlzVUl2dmZTU3FxdXI5Y1VYWDJqanhvMCt5d0JVVjFmTDZYVDZ2QythZTArYmUwMGREa2VYNWh5NjNXNTk4TUVIV3J0MnJURU1kdjc4K2JyaGhodGE3WHZMTGJmbzVNbVR5czNObGN2bDBqUFBQS081YytmcWhodHVDT204UjRRR29RMEFBUFJhMWRYVmV1T05ONHpidDk5K3V5SWlXcDhlMmUxMmpSNDlXdm41K2RxOWU3ZGNMcGRST0tKNSsrVEprNVdkbmEycXFpcnQzTGxUa3laTjhubU9lZlBtNmVPUFAxWjFkYld5c3JJMGQrNWNuK2VRbXVZbGZmamhoMHBNVEZScWFxcmk0dUxrZERybGNEaU0vemFmMkVkSFJ5c3lNakxnMTFwZlg2L0hIbnRNSlNVbHFxbXAwZlBQUDYvSEhudk03K3Z0ckxxNk9qMzc3TFBxMDZlUFltSmlGQmtaS2EvWHE3MTc5eG9MVlo5WnFLVXpXbGJWYkxaOSszWnQzNzY5emNmczJMRkRPM2JzYUhON2M4L25ybDI3RkJzYks1dk5wcHljSEVreWJudTlYcjN4eGhzcUxDeVVKQzFhdEVoOSt2U1IxRFJNOXZISEg5ZnExYXUxWmNzV2ViMWVuL2xpOTk5L2Y0ZXY2NUZISHRINTU1L2Y0WDcrRkJVVjZiUFBQak1XUTdkWUxMcnBwcHMwZi81OHYvdGJMQll0WGJwVVZxdFZtemR2bHRmcjFhZWZmcW8rZmZxd2hwc0pFZG9BQUVDdnRXN2RPbFZWVlVtU1pzMmFwWXlNakRiM0hUZHVuUEx6ODJXMVduWHc0TUZXNjU3Tm1ERkR1Ym01eXN6TTlGdmFQem82V2dzV0xORHExYXQxK3ZScFpXZG50eHBLYUxQWjlJYy8vQ0VFcjZ3MXU5MnUrKzY3VDQ4ODhvZ3NGb3NXTDE0YzBzQW1OUVdmNW5YQzJ0TGU0dURoNXZWNmphRFcwc1NKRXlWSi8vem5QNDNldXBFalIrcktLNi8wMlM4K1BsNTMzMzIzcnIvK2V1WGs1S2lnb0VDSERoMVNkWFYxaDhlT2lZbHBWWmswR0hhN1hTZE9uSkRVOUY2NzY2NjdOR1hLbEhZZlk3VmE5ZE9mL2xSOSsvYlZSeDk5cE16TVRDMWV2TGpUYlVEM0liUUJBSUJlYThtU0pZcUlpRkJPVGs2SEZSb25UcHhvOUtpZDJVTW1TYU5Iajlhenp6N2I3Z0xKYytmT1ZYWjJ0dWJPbmFzNWMrWjB1ZjNCU2s1TzFqMzMzS1BCZ3dkM1c2bjN0TFEwVlZkWHkrUHhHUGRGUjBjckxTMU5WMTk5dGNhUEg5L2xZN3oxMWx0ZGZnNS9pb3FLakNCcnQ5c1ZHeHVyTVdQRzZLYWJicElrelo0OVc3dDI3VkpWVlZXN0M1MG5KaVpxMGFKRnhydzJ0OXN0bDh1bHVybzZuMEl5alkyTnNscXRzbGdzY2pnY1hWcmpMaVVsUlQvLytjLzFQLy96UDFxMmJKa0dEUm9VME9Nc0ZvdHV2dmxtblgvKytjckl5T2hTRzlCOUxONVExMzBGQUFEb1JwOSsrcW5TMDlORCtweHV0enZrdlU1dDhYcTl2ZWJFdVBrMHN5dXZkODJhTlpLYWhpak9temN2Sk8zcWl2cjZlaDAvZnB6MXpRSlFVRkNneXkrL1BOek42SEVzZnY1ZzZHa0RBQUM5M3RrS2JGTFhBa3hQRTRyWGVtWWx6bkN6MiswRU5weDFMSzROQUFBQUFDWkdhQU1BQUFBQUV5TzBBUUFBQUlDSkVkb0FBQUFBd01RSWJRQUFBQUJnWW9RMkFBQUFBREF4UWhzQUFBQUFtQmloRFFBQUFBQk1qTkFHQUFBQUFDWkdhQU1BQUFBQUV5TzBBUUFBQUlDSkVkb0FBQUFBd01RSWJRQUFvRWV4Mld4cWJHd01kek1BdEtPeHNWRTJteTNjelRobkVOb0FBRUNQNG5BNFZGZFhGKzVtQUdoSFhWMmRuRTVudUp0eHppQzBBUUNBSGlVcEtVbFZWVlhoYmdhQWRsUlZWU2t4TVRIY3pUaG5FTm9BQUVDUGtwYVdKcGZMcFpxYW1uQTNCWUFmTlRVMWNybGNHalpzV0xpYmNzNGd0QUVBZ0I0bElpSkM2ZW5wT25Ub0VNRU5NSm1hbWhvZE9uUkk2ZW5wekdrTElZdlg2L1dHdXhFQUFBREJPbmJzbUFvS0N1UndPQlFmSDYrb3FDaFpyVnlQQnM2MnhzWkcxZFhWcWFxcVNpNlhTK25wNlVwSVNBaDNzM29zaThWaWFYVWZvUTBBQVBSVWJyZGJ4Y1hGcXFpb1VFMU5qVHdlVDdpYkJQUTZOcHROVHFkVGlZbUpTa3RMVTBSRVJMaWIxS01SMmdBQUFBREF4UHlGTnNZUUFBQUFBSUNKRWRvQUFBQUF3TVFJYlFBQUFBQmdZb1EyQUFBQUFEQXhRaHNBQUFBQW1CaWhEUUFBQUFCTWpOQUdBQUFBQUNaR2FBTUFBQUFBRXlPMEFRQUFBSUNKRWRvQUFBQUF3TVFJYlFBQUFBQmdZb1EyQUFBQUFEQXhRaHNBQUFBQW1CaWhEUUFBQUFCTWpOQUdBQUFBQUNaR2FBTUFBQUFBRXlPMEFRQUFBSUNKRWRvQUFBQUF3TVFJYlFBQUFBQmdZb1EyQUFBQUFEQXhRaHNBQUFBQW1CaWhEUUFBQUFCTWpOQUdBQUFBQUNaR2FBTUFBQUFBRXlPMEFRQUFBSUNKRWRvQUFBQUF3TVFJYlFBQUFBQmdZb1EyQUFBQUFEQXhRaHNBQUFBQW1CaWhEUUFBQUFCTWpOQUdBQUFBQUNaR2FBTUFBQUFBRXlPMEFRQUFBSUNKRWRvQUFBQUF3TVFJYlFBQUFBQmdZb1EyQUFBQUFEQXhRaHNBQUFBQW1CaWhEUUFBQUFCTWpOQUdBQUFBQUNaR2FBTUFBQUFBRXlPMEFRQUFBSUNKRWRvQUFBQUF3TVFJYlFBQUFBQmdZb1EyQUFBQUFEQXhRaHNBQUFBQUFBQUFBQUFBQUFBQUFEakgvRCtKcDY0Z1RRd2VvUUFBQUFCSlJVNUVya0pnZ2c9PSIsCgkiVGhlbWUiIDogIiIsCgkiVHlwZSIgOiAibWluZCIsCgkiVmVyc2lvbiIgOiAiNSIKfQo="/>
    </extobj>
  </extobjs>
</s:customData>
</file>

<file path=customXml/itemProps1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0</TotalTime>
  <Words>1597</Words>
  <Application>WPS 演示</Application>
  <PresentationFormat>宽屏</PresentationFormat>
  <Paragraphs>140</Paragraphs>
  <Slides>17</Slides>
  <Notes>3</Notes>
  <HiddenSlides>3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Arial</vt:lpstr>
      <vt:lpstr>宋体</vt:lpstr>
      <vt:lpstr>Wingdings</vt:lpstr>
      <vt:lpstr>Times New Roman</vt:lpstr>
      <vt:lpstr>Tahoma</vt:lpstr>
      <vt:lpstr>Verdana</vt:lpstr>
      <vt:lpstr>微软雅黑</vt:lpstr>
      <vt:lpstr>Arial Unicode MS</vt:lpstr>
      <vt:lpstr>Calibri</vt:lpstr>
      <vt:lpstr>主题5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iSlide</Company>
  <LinksUpToDate>false</LinksUpToDate>
  <SharedDoc>false</SharedDoc>
  <HyperlinksChanged>false</HyperlinksChanged>
  <AppVersion>14.0000</AppVersion>
  <Manager>iSlide</Manager>
  <HyperlinkBase>https://www.islide.cc</HyperlinkBas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随风</cp:lastModifiedBy>
  <cp:revision>427</cp:revision>
  <cp:lastPrinted>2019-07-31T16:00:00Z</cp:lastPrinted>
  <dcterms:created xsi:type="dcterms:W3CDTF">2019-07-31T16:00:00Z</dcterms:created>
  <dcterms:modified xsi:type="dcterms:W3CDTF">2022-11-18T11:14:22Z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ICV">
    <vt:lpwstr>0A7734458E7D4127886D1C84211F4E15</vt:lpwstr>
  </property>
  <property fmtid="{D5CDD505-2E9C-101B-9397-08002B2CF9AE}" pid="4" name="commondata">
    <vt:lpwstr>eyJoZGlkIjoiNGE1MmQ4Y2Y1ZDdjNzE3MTI2OGRmYzEzMjYyMWQ3MWUifQ==</vt:lpwstr>
  </property>
  <property fmtid="{D5CDD505-2E9C-101B-9397-08002B2CF9AE}" pid="5" name="KSOProductBuildVer">
    <vt:lpwstr>2052-11.1.0.12763</vt:lpwstr>
  </property>
</Properties>
</file>